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50"/>
  </p:notesMasterIdLst>
  <p:handoutMasterIdLst>
    <p:handoutMasterId r:id="rId51"/>
  </p:handoutMasterIdLst>
  <p:sldIdLst>
    <p:sldId id="267" r:id="rId2"/>
    <p:sldId id="269" r:id="rId3"/>
    <p:sldId id="270" r:id="rId4"/>
    <p:sldId id="271" r:id="rId5"/>
    <p:sldId id="274" r:id="rId6"/>
    <p:sldId id="273"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7" r:id="rId29"/>
    <p:sldId id="298" r:id="rId30"/>
    <p:sldId id="300" r:id="rId31"/>
    <p:sldId id="299" r:id="rId32"/>
    <p:sldId id="302" r:id="rId33"/>
    <p:sldId id="301" r:id="rId34"/>
    <p:sldId id="303" r:id="rId35"/>
    <p:sldId id="305" r:id="rId36"/>
    <p:sldId id="306" r:id="rId37"/>
    <p:sldId id="307" r:id="rId38"/>
    <p:sldId id="308" r:id="rId39"/>
    <p:sldId id="310" r:id="rId40"/>
    <p:sldId id="311" r:id="rId41"/>
    <p:sldId id="312" r:id="rId42"/>
    <p:sldId id="313" r:id="rId43"/>
    <p:sldId id="314" r:id="rId44"/>
    <p:sldId id="315" r:id="rId45"/>
    <p:sldId id="320" r:id="rId46"/>
    <p:sldId id="321" r:id="rId47"/>
    <p:sldId id="322" r:id="rId48"/>
    <p:sldId id="32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2" autoAdjust="0"/>
    <p:restoredTop sz="94660"/>
  </p:normalViewPr>
  <p:slideViewPr>
    <p:cSldViewPr snapToGrid="0">
      <p:cViewPr varScale="1">
        <p:scale>
          <a:sx n="86" d="100"/>
          <a:sy n="86" d="100"/>
        </p:scale>
        <p:origin x="13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15-Feb-20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15-Feb-20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42</a:t>
            </a:fld>
            <a:endParaRPr lang="en-US"/>
          </a:p>
        </p:txBody>
      </p:sp>
    </p:spTree>
    <p:extLst>
      <p:ext uri="{BB962C8B-B14F-4D97-AF65-F5344CB8AC3E}">
        <p14:creationId xmlns:p14="http://schemas.microsoft.com/office/powerpoint/2010/main" val="293058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43</a:t>
            </a:fld>
            <a:endParaRPr lang="en-US"/>
          </a:p>
        </p:txBody>
      </p:sp>
    </p:spTree>
    <p:extLst>
      <p:ext uri="{BB962C8B-B14F-4D97-AF65-F5344CB8AC3E}">
        <p14:creationId xmlns:p14="http://schemas.microsoft.com/office/powerpoint/2010/main" val="244711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44</a:t>
            </a:fld>
            <a:endParaRPr lang="en-US"/>
          </a:p>
        </p:txBody>
      </p:sp>
    </p:spTree>
    <p:extLst>
      <p:ext uri="{BB962C8B-B14F-4D97-AF65-F5344CB8AC3E}">
        <p14:creationId xmlns:p14="http://schemas.microsoft.com/office/powerpoint/2010/main" val="85044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45</a:t>
            </a:fld>
            <a:endParaRPr lang="en-US"/>
          </a:p>
        </p:txBody>
      </p:sp>
    </p:spTree>
    <p:extLst>
      <p:ext uri="{BB962C8B-B14F-4D97-AF65-F5344CB8AC3E}">
        <p14:creationId xmlns:p14="http://schemas.microsoft.com/office/powerpoint/2010/main" val="835659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46</a:t>
            </a:fld>
            <a:endParaRPr lang="en-US"/>
          </a:p>
        </p:txBody>
      </p:sp>
    </p:spTree>
    <p:extLst>
      <p:ext uri="{BB962C8B-B14F-4D97-AF65-F5344CB8AC3E}">
        <p14:creationId xmlns:p14="http://schemas.microsoft.com/office/powerpoint/2010/main" val="409290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47</a:t>
            </a:fld>
            <a:endParaRPr lang="en-US"/>
          </a:p>
        </p:txBody>
      </p:sp>
    </p:spTree>
    <p:extLst>
      <p:ext uri="{BB962C8B-B14F-4D97-AF65-F5344CB8AC3E}">
        <p14:creationId xmlns:p14="http://schemas.microsoft.com/office/powerpoint/2010/main" val="229898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48</a:t>
            </a:fld>
            <a:endParaRPr lang="en-US"/>
          </a:p>
        </p:txBody>
      </p:sp>
    </p:spTree>
    <p:extLst>
      <p:ext uri="{BB962C8B-B14F-4D97-AF65-F5344CB8AC3E}">
        <p14:creationId xmlns:p14="http://schemas.microsoft.com/office/powerpoint/2010/main" val="297808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15-Feb-20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15-Feb-20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15-Feb-20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15-Feb-20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15-Feb-20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15-Feb-20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15-Feb-20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15-Feb-20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15-Feb-20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15-Feb-20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15-Feb-20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15-Feb-20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sz="9600" b="1" dirty="0"/>
              <a:t>Management</a:t>
            </a:r>
            <a:r>
              <a:rPr lang="en-US" sz="8800" dirty="0"/>
              <a:t/>
            </a:r>
            <a:br>
              <a:rPr lang="en-US" sz="8800" dirty="0"/>
            </a:br>
            <a:r>
              <a:rPr lang="en-US" sz="4400" b="1" dirty="0"/>
              <a:t>Stephen P. Robbins | Mary </a:t>
            </a:r>
            <a:r>
              <a:rPr lang="en-US" sz="4400" b="1" dirty="0" smtClean="0"/>
              <a:t>Coulter</a:t>
            </a:r>
            <a:r>
              <a:rPr lang="en-US" sz="4400" b="1" dirty="0"/>
              <a:t/>
            </a:r>
            <a:br>
              <a:rPr lang="en-US" sz="4400" b="1" dirty="0"/>
            </a:br>
            <a:r>
              <a:rPr lang="en-US" sz="3200" dirty="0" smtClean="0"/>
              <a:t>Thirteenth Edition</a:t>
            </a:r>
            <a:endParaRPr lang="en-US" sz="3200" dirty="0"/>
          </a:p>
        </p:txBody>
      </p:sp>
      <p:sp>
        <p:nvSpPr>
          <p:cNvPr id="3" name="Subtitle 2"/>
          <p:cNvSpPr>
            <a:spLocks noGrp="1"/>
          </p:cNvSpPr>
          <p:nvPr>
            <p:ph type="subTitle" idx="1"/>
          </p:nvPr>
        </p:nvSpPr>
        <p:spPr/>
        <p:txBody>
          <a:bodyPr>
            <a:noAutofit/>
          </a:bodyPr>
          <a:lstStyle/>
          <a:p>
            <a:pPr>
              <a:lnSpc>
                <a:spcPct val="100000"/>
              </a:lnSpc>
            </a:pPr>
            <a:r>
              <a:rPr lang="en-US" sz="3600" b="1" cap="none" spc="0" dirty="0">
                <a:latin typeface="+mn-lt"/>
              </a:rPr>
              <a:t>Chapter </a:t>
            </a:r>
            <a:r>
              <a:rPr lang="en-US" sz="3600" b="1" cap="none" spc="0" dirty="0" smtClean="0">
                <a:latin typeface="+mn-lt"/>
              </a:rPr>
              <a:t>3</a:t>
            </a:r>
            <a:r>
              <a:rPr lang="en-US" sz="3600" b="1" cap="none" spc="0" dirty="0">
                <a:latin typeface="+mn-lt"/>
              </a:rPr>
              <a:t/>
            </a:r>
            <a:br>
              <a:rPr lang="en-US" sz="3600" b="1" cap="none" spc="0" dirty="0">
                <a:latin typeface="+mn-lt"/>
              </a:rPr>
            </a:br>
            <a:r>
              <a:rPr lang="en-US" sz="3600" b="1" cap="none" spc="0" dirty="0">
                <a:latin typeface="+mn-lt"/>
              </a:rPr>
              <a:t>Managing the Environment and the Organization’s Culture</a:t>
            </a:r>
          </a:p>
        </p:txBody>
      </p:sp>
    </p:spTree>
    <p:extLst>
      <p:ext uri="{BB962C8B-B14F-4D97-AF65-F5344CB8AC3E}">
        <p14:creationId xmlns:p14="http://schemas.microsoft.com/office/powerpoint/2010/main" val="310458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The Global Economy and the Economic Context</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dirty="0"/>
              <a:t>The lingering global economic challenges – once described as the “Great Recession” by some analysts – began with the turmoil in the United States housing market</a:t>
            </a:r>
            <a:r>
              <a:rPr lang="en-US" sz="2400" dirty="0" smtClean="0"/>
              <a:t>.</a:t>
            </a:r>
          </a:p>
          <a:p>
            <a:pPr lvl="1">
              <a:buFont typeface="Arial" panose="020B0604020202020204" pitchFamily="34" charset="0"/>
              <a:buChar char="•"/>
            </a:pPr>
            <a:r>
              <a:rPr lang="en-US" sz="2400" dirty="0" smtClean="0"/>
              <a:t>As </a:t>
            </a:r>
            <a:r>
              <a:rPr lang="en-US" sz="2400" dirty="0"/>
              <a:t>credit markets collapsed, businesses were </a:t>
            </a:r>
            <a:r>
              <a:rPr lang="en-US" sz="2400" dirty="0" smtClean="0"/>
              <a:t>impacted</a:t>
            </a:r>
            <a:endParaRPr lang="en-US" sz="2400" dirty="0"/>
          </a:p>
          <a:p>
            <a:pPr lvl="1">
              <a:buFont typeface="Arial" panose="020B0604020202020204" pitchFamily="34" charset="0"/>
              <a:buChar char="•"/>
            </a:pPr>
            <a:r>
              <a:rPr lang="en-US" sz="2400" dirty="0"/>
              <a:t>Credit was no longer readily available to fund </a:t>
            </a:r>
            <a:r>
              <a:rPr lang="en-US" sz="2400" dirty="0" smtClean="0"/>
              <a:t>businesses</a:t>
            </a:r>
            <a:endParaRPr lang="en-US" sz="2400" dirty="0"/>
          </a:p>
          <a:p>
            <a:pPr lvl="1">
              <a:buFont typeface="Arial" panose="020B0604020202020204" pitchFamily="34" charset="0"/>
              <a:buChar char="•"/>
            </a:pPr>
            <a:r>
              <a:rPr lang="en-US" sz="2400" dirty="0"/>
              <a:t>Economic difficulties spread across the </a:t>
            </a:r>
            <a:r>
              <a:rPr lang="en-US" sz="2400" dirty="0" smtClean="0"/>
              <a:t>globe</a:t>
            </a:r>
            <a:endParaRPr lang="en-US" sz="2400" dirty="0"/>
          </a:p>
          <a:p>
            <a:pPr lvl="1">
              <a:buFont typeface="Arial" panose="020B0604020202020204" pitchFamily="34" charset="0"/>
              <a:buChar char="•"/>
            </a:pPr>
            <a:r>
              <a:rPr lang="en-US" sz="2400" dirty="0"/>
              <a:t>The fragile economic recovery continues to be a business </a:t>
            </a:r>
            <a:r>
              <a:rPr lang="en-US" sz="2400" dirty="0" smtClean="0"/>
              <a:t>constraint</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649506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Economic Inequality and the Economic </a:t>
            </a:r>
            <a:r>
              <a:rPr lang="en-US" b="1" dirty="0" smtClean="0"/>
              <a:t>Context</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dirty="0"/>
              <a:t>As economic growth has languished and </a:t>
            </a:r>
            <a:r>
              <a:rPr lang="en-US" sz="2400" dirty="0" smtClean="0"/>
              <a:t>sputtered, </a:t>
            </a:r>
            <a:r>
              <a:rPr lang="en-US" sz="2400" dirty="0"/>
              <a:t>and as people’s belief that anyone could prosper declined, social discontent over growing income gaps has increased</a:t>
            </a:r>
            <a:r>
              <a:rPr lang="en-US" sz="2400" dirty="0" smtClean="0"/>
              <a:t>.</a:t>
            </a:r>
          </a:p>
          <a:p>
            <a:pPr marL="0" indent="0">
              <a:buNone/>
            </a:pPr>
            <a:endParaRPr lang="en-US" sz="2400" dirty="0"/>
          </a:p>
          <a:p>
            <a:pPr marL="0" indent="0">
              <a:buNone/>
            </a:pPr>
            <a:r>
              <a:rPr lang="en-US" sz="2400" dirty="0"/>
              <a:t>Business leaders must realize that societal attitudes in the economic context have the potential to create constraints.</a:t>
            </a:r>
          </a:p>
        </p:txBody>
      </p:sp>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22021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The Demographic Environment</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dirty="0"/>
              <a:t>The size and characteristics of a country’s population can have a significant effect on what it’s able to achieve in politics, economics, and culture.</a:t>
            </a:r>
          </a:p>
          <a:p>
            <a:pPr lvl="1">
              <a:buFont typeface="Courier New" panose="02070309020205020404" pitchFamily="49" charset="0"/>
              <a:buChar char="o"/>
            </a:pPr>
            <a:r>
              <a:rPr lang="en-US" sz="2200" dirty="0"/>
              <a:t>Baby Boomers – Born between 1946 and 1964, one of the largest and most influential demographic groups in history.</a:t>
            </a:r>
          </a:p>
          <a:p>
            <a:pPr lvl="1">
              <a:buFont typeface="Courier New" panose="02070309020205020404" pitchFamily="49" charset="0"/>
              <a:buChar char="o"/>
            </a:pPr>
            <a:r>
              <a:rPr lang="en-US" sz="2200" dirty="0"/>
              <a:t>Gen Y or (Millennials) – Children of Baby Boomers, born between 1978 and 1994, making an impact on technology and the workplace.</a:t>
            </a:r>
          </a:p>
          <a:p>
            <a:pPr lvl="1">
              <a:buFont typeface="Courier New" panose="02070309020205020404" pitchFamily="49" charset="0"/>
              <a:buChar char="o"/>
            </a:pPr>
            <a:r>
              <a:rPr lang="en-US" sz="2200" dirty="0"/>
              <a:t>Post-Millennials – The youngest group identified age group—basically teens and middle-</a:t>
            </a:r>
            <a:r>
              <a:rPr lang="en-US" sz="2200" dirty="0" err="1"/>
              <a:t>schoolers</a:t>
            </a:r>
            <a:r>
              <a:rPr lang="en-US" sz="2200" dirty="0"/>
              <a:t>. They have also been called the </a:t>
            </a:r>
            <a:r>
              <a:rPr lang="en-US" sz="2200" dirty="0" err="1"/>
              <a:t>iGeneration</a:t>
            </a:r>
            <a:r>
              <a:rPr lang="en-US" sz="2200" dirty="0"/>
              <a:t> because advances in technology have customized everything to the individual.</a:t>
            </a:r>
          </a:p>
        </p:txBody>
      </p:sp>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64868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The Demographic Environment</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dirty="0"/>
              <a:t>Gen Y is an important demographic at Facebook, where most employees are under 40. The company values the passion and pioneering spirit of its </a:t>
            </a:r>
            <a:r>
              <a:rPr lang="en-US" sz="2400" dirty="0" smtClean="0"/>
              <a:t/>
            </a:r>
            <a:br>
              <a:rPr lang="en-US" sz="2400" dirty="0" smtClean="0"/>
            </a:br>
            <a:r>
              <a:rPr lang="en-US" sz="2400" dirty="0" smtClean="0"/>
              <a:t>young </a:t>
            </a:r>
            <a:r>
              <a:rPr lang="en-US" sz="2400" dirty="0"/>
              <a:t>employees who </a:t>
            </a:r>
            <a:r>
              <a:rPr lang="en-US" sz="2400" dirty="0" smtClean="0"/>
              <a:t/>
            </a:r>
            <a:br>
              <a:rPr lang="en-US" sz="2400" dirty="0" smtClean="0"/>
            </a:br>
            <a:r>
              <a:rPr lang="en-US" sz="2400" dirty="0" smtClean="0"/>
              <a:t>embrace </a:t>
            </a:r>
            <a:r>
              <a:rPr lang="en-US" sz="2400" dirty="0"/>
              <a:t>the challenges of </a:t>
            </a:r>
            <a:r>
              <a:rPr lang="en-US" sz="2400" dirty="0" smtClean="0"/>
              <a:t/>
            </a:r>
            <a:br>
              <a:rPr lang="en-US" sz="2400" dirty="0" smtClean="0"/>
            </a:br>
            <a:r>
              <a:rPr lang="en-US" sz="2400" dirty="0" smtClean="0"/>
              <a:t>building </a:t>
            </a:r>
            <a:r>
              <a:rPr lang="en-US" sz="2400" dirty="0"/>
              <a:t>groundbreaking </a:t>
            </a:r>
            <a:r>
              <a:rPr lang="en-US" sz="2400" dirty="0" smtClean="0"/>
              <a:t/>
            </a:r>
            <a:br>
              <a:rPr lang="en-US" sz="2400" dirty="0" smtClean="0"/>
            </a:br>
            <a:r>
              <a:rPr lang="en-US" sz="2400" dirty="0" smtClean="0"/>
              <a:t>technology </a:t>
            </a:r>
            <a:r>
              <a:rPr lang="en-US" sz="2400" dirty="0"/>
              <a:t>and of working </a:t>
            </a:r>
            <a:r>
              <a:rPr lang="en-US" sz="2400" dirty="0" smtClean="0"/>
              <a:t/>
            </a:r>
            <a:br>
              <a:rPr lang="en-US" sz="2400" dirty="0" smtClean="0"/>
            </a:br>
            <a:r>
              <a:rPr lang="en-US" sz="2400" dirty="0" smtClean="0"/>
              <a:t>in </a:t>
            </a:r>
            <a:r>
              <a:rPr lang="en-US" sz="2400" dirty="0"/>
              <a:t>a </a:t>
            </a:r>
            <a:r>
              <a:rPr lang="en-US" sz="2400" dirty="0" smtClean="0"/>
              <a:t>fast-paced </a:t>
            </a:r>
            <a:r>
              <a:rPr lang="en-US" sz="2400" dirty="0"/>
              <a:t>environment </a:t>
            </a:r>
            <a:r>
              <a:rPr lang="en-US" sz="2400" dirty="0" smtClean="0"/>
              <a:t/>
            </a:r>
            <a:br>
              <a:rPr lang="en-US" sz="2400" dirty="0" smtClean="0"/>
            </a:br>
            <a:r>
              <a:rPr lang="en-US" sz="2400" dirty="0" smtClean="0"/>
              <a:t>with considerable </a:t>
            </a:r>
            <a:r>
              <a:rPr lang="en-US" sz="2400" dirty="0"/>
              <a:t>change and </a:t>
            </a:r>
            <a:r>
              <a:rPr lang="en-US" sz="2400" dirty="0" smtClean="0"/>
              <a:t/>
            </a:r>
            <a:br>
              <a:rPr lang="en-US" sz="2400" dirty="0" smtClean="0"/>
            </a:br>
            <a:r>
              <a:rPr lang="en-US" sz="2400" dirty="0" smtClean="0"/>
              <a:t>ambiguity.</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A photo shows two young Facebook employees in a relaxed conversation in front of a colorful wall mur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723" y="3113414"/>
            <a:ext cx="3594038" cy="2400237"/>
          </a:xfrm>
          <a:prstGeom prst="rect">
            <a:avLst/>
          </a:prstGeom>
        </p:spPr>
      </p:pic>
    </p:spTree>
    <p:extLst>
      <p:ext uri="{BB962C8B-B14F-4D97-AF65-F5344CB8AC3E}">
        <p14:creationId xmlns:p14="http://schemas.microsoft.com/office/powerpoint/2010/main" val="3752113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the External Environment Affects Managers</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b="1" dirty="0" smtClean="0"/>
              <a:t>What</a:t>
            </a:r>
            <a:r>
              <a:rPr lang="en-US" sz="2400" dirty="0" smtClean="0"/>
              <a:t> </a:t>
            </a:r>
            <a:r>
              <a:rPr lang="en-US" sz="2400" dirty="0"/>
              <a:t>the various components of the external environment are and </a:t>
            </a:r>
            <a:r>
              <a:rPr lang="en-US" sz="2400" dirty="0" smtClean="0"/>
              <a:t>examining certain </a:t>
            </a:r>
            <a:r>
              <a:rPr lang="en-US" sz="2400" dirty="0"/>
              <a:t>aspects of that environment are important to managers</a:t>
            </a:r>
            <a:r>
              <a:rPr lang="en-US" sz="2400" dirty="0" smtClean="0"/>
              <a:t>.</a:t>
            </a:r>
          </a:p>
          <a:p>
            <a:pPr marL="0" indent="0">
              <a:buNone/>
            </a:pPr>
            <a:r>
              <a:rPr lang="en-US" sz="2400" b="1" dirty="0" smtClean="0"/>
              <a:t>How</a:t>
            </a:r>
            <a:r>
              <a:rPr lang="en-US" sz="2400" dirty="0" smtClean="0"/>
              <a:t> </a:t>
            </a:r>
            <a:r>
              <a:rPr lang="en-US" sz="2400" dirty="0"/>
              <a:t>the environment affects managers is equally as </a:t>
            </a:r>
            <a:r>
              <a:rPr lang="en-US" sz="2400" dirty="0" smtClean="0"/>
              <a:t>important.</a:t>
            </a:r>
          </a:p>
          <a:p>
            <a:pPr marL="0" indent="0">
              <a:buNone/>
            </a:pPr>
            <a:r>
              <a:rPr lang="en-US" sz="2400" dirty="0" smtClean="0"/>
              <a:t>Three </a:t>
            </a:r>
            <a:r>
              <a:rPr lang="en-US" sz="2400" dirty="0"/>
              <a:t>ways the environment constrains and challenges </a:t>
            </a:r>
            <a:r>
              <a:rPr lang="en-US" sz="2400" dirty="0" smtClean="0"/>
              <a:t>managers are:</a:t>
            </a:r>
          </a:p>
          <a:p>
            <a:pPr lvl="1">
              <a:buFont typeface="Arial" panose="020B0604020202020204" pitchFamily="34" charset="0"/>
              <a:buChar char="•"/>
            </a:pPr>
            <a:r>
              <a:rPr lang="en-US" sz="2200" dirty="0" smtClean="0"/>
              <a:t>Jobs and employment</a:t>
            </a:r>
          </a:p>
          <a:p>
            <a:pPr lvl="1">
              <a:buFont typeface="Arial" panose="020B0604020202020204" pitchFamily="34" charset="0"/>
              <a:buChar char="•"/>
            </a:pPr>
            <a:r>
              <a:rPr lang="en-US" sz="2200" dirty="0" smtClean="0"/>
              <a:t>Environmental uncertainty</a:t>
            </a:r>
          </a:p>
          <a:p>
            <a:pPr lvl="1">
              <a:buFont typeface="Arial" panose="020B0604020202020204" pitchFamily="34" charset="0"/>
              <a:buChar char="•"/>
            </a:pPr>
            <a:r>
              <a:rPr lang="en-US" sz="2200" dirty="0" smtClean="0"/>
              <a:t>Stakeholder relationships</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05536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Jobs and </a:t>
            </a:r>
            <a:r>
              <a:rPr lang="en-US" b="1" dirty="0" smtClean="0"/>
              <a:t>Employment</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dirty="0" smtClean="0"/>
              <a:t>As </a:t>
            </a:r>
            <a:r>
              <a:rPr lang="en-US" sz="2400" dirty="0"/>
              <a:t>any or all external environmental </a:t>
            </a:r>
            <a:r>
              <a:rPr lang="en-US" sz="2400" dirty="0" smtClean="0"/>
              <a:t>conditions change</a:t>
            </a:r>
            <a:r>
              <a:rPr lang="en-US" sz="2400" dirty="0"/>
              <a:t>, one of the most </a:t>
            </a:r>
            <a:r>
              <a:rPr lang="en-US" sz="2400" dirty="0" smtClean="0"/>
              <a:t>powerful constraints </a:t>
            </a:r>
            <a:r>
              <a:rPr lang="en-US" sz="2400" dirty="0"/>
              <a:t>managers face is the impact of such changes on jobs and </a:t>
            </a:r>
            <a:r>
              <a:rPr lang="en-US" sz="2400" dirty="0" smtClean="0"/>
              <a:t>employment.</a:t>
            </a:r>
          </a:p>
          <a:p>
            <a:pPr lvl="1">
              <a:buFont typeface="Arial" panose="020B0604020202020204" pitchFamily="34" charset="0"/>
              <a:buChar char="•"/>
            </a:pPr>
            <a:r>
              <a:rPr lang="en-US" sz="2000" dirty="0" smtClean="0"/>
              <a:t>Last Global Recession (2008)</a:t>
            </a:r>
          </a:p>
          <a:p>
            <a:pPr lvl="2">
              <a:buFont typeface="Courier New" panose="02070309020205020404" pitchFamily="49" charset="0"/>
              <a:buChar char="o"/>
            </a:pPr>
            <a:r>
              <a:rPr lang="en-US" sz="2000" dirty="0" smtClean="0"/>
              <a:t>Millions </a:t>
            </a:r>
            <a:r>
              <a:rPr lang="en-US" sz="2000" dirty="0"/>
              <a:t>of jobs were eliminated </a:t>
            </a:r>
          </a:p>
          <a:p>
            <a:pPr lvl="2">
              <a:buFont typeface="Courier New" panose="02070309020205020404" pitchFamily="49" charset="0"/>
              <a:buChar char="o"/>
            </a:pPr>
            <a:r>
              <a:rPr lang="en-US" sz="2000" dirty="0" smtClean="0"/>
              <a:t>Increase in unemployment rates</a:t>
            </a:r>
          </a:p>
          <a:p>
            <a:pPr lvl="2">
              <a:buFont typeface="Courier New" panose="02070309020205020404" pitchFamily="49" charset="0"/>
              <a:buChar char="o"/>
            </a:pPr>
            <a:r>
              <a:rPr lang="en-US" sz="2000" dirty="0"/>
              <a:t>Many college grads have struggled to find jobs or ended up taking jobs that don’t </a:t>
            </a:r>
            <a:r>
              <a:rPr lang="en-US" sz="2000" dirty="0" smtClean="0"/>
              <a:t>require a </a:t>
            </a:r>
            <a:r>
              <a:rPr lang="en-US" sz="2000" dirty="0"/>
              <a:t>college </a:t>
            </a:r>
            <a:r>
              <a:rPr lang="en-US" sz="2000" dirty="0" smtClean="0"/>
              <a:t>degree</a:t>
            </a:r>
            <a:endParaRPr lang="en-US" sz="2000" dirty="0"/>
          </a:p>
          <a:p>
            <a:pPr marL="0" indent="0">
              <a:buNone/>
            </a:pPr>
            <a:r>
              <a:rPr lang="en-US" sz="2400" dirty="0" smtClean="0"/>
              <a:t>Such adjustments, created </a:t>
            </a:r>
            <a:r>
              <a:rPr lang="en-US" sz="2400" dirty="0"/>
              <a:t>challenges for managers who must </a:t>
            </a:r>
            <a:r>
              <a:rPr lang="en-US" sz="2400" dirty="0" smtClean="0"/>
              <a:t>balance work </a:t>
            </a:r>
            <a:r>
              <a:rPr lang="en-US" sz="2400" dirty="0"/>
              <a:t>demands and having enough of the right types of </a:t>
            </a:r>
            <a:r>
              <a:rPr lang="en-US" sz="2400" dirty="0" smtClean="0"/>
              <a:t> people </a:t>
            </a:r>
            <a:r>
              <a:rPr lang="en-US" sz="2400" dirty="0"/>
              <a:t>with the right </a:t>
            </a:r>
            <a:r>
              <a:rPr lang="en-US" sz="2400" dirty="0" smtClean="0"/>
              <a:t>skills to </a:t>
            </a:r>
            <a:r>
              <a:rPr lang="en-US" sz="2400" dirty="0"/>
              <a:t>do the organization’s work.</a:t>
            </a:r>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720970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Jobs and </a:t>
            </a:r>
            <a:r>
              <a:rPr lang="en-US" b="1" dirty="0" smtClean="0"/>
              <a:t>Employment</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dirty="0" smtClean="0"/>
              <a:t>External Environment affect </a:t>
            </a:r>
            <a:r>
              <a:rPr lang="en-US" sz="2400" dirty="0"/>
              <a:t>how those jobs are created and </a:t>
            </a:r>
            <a:r>
              <a:rPr lang="en-US" sz="2400" dirty="0" smtClean="0"/>
              <a:t>managed.</a:t>
            </a:r>
          </a:p>
          <a:p>
            <a:pPr lvl="1">
              <a:buFont typeface="Arial" panose="020B0604020202020204" pitchFamily="34" charset="0"/>
              <a:buChar char="•"/>
            </a:pPr>
            <a:r>
              <a:rPr lang="en-US" sz="2200" dirty="0" smtClean="0"/>
              <a:t>Many employers use </a:t>
            </a:r>
            <a:r>
              <a:rPr lang="en-US" sz="2200" dirty="0"/>
              <a:t>flexible work arrangements to meet work output </a:t>
            </a:r>
            <a:r>
              <a:rPr lang="en-US" sz="2200" dirty="0" smtClean="0"/>
              <a:t>demand</a:t>
            </a:r>
          </a:p>
          <a:p>
            <a:pPr lvl="1">
              <a:buFont typeface="Arial" panose="020B0604020202020204" pitchFamily="34" charset="0"/>
              <a:buChar char="•"/>
            </a:pPr>
            <a:r>
              <a:rPr lang="en-US" sz="2200" dirty="0" smtClean="0"/>
              <a:t>Work tasks </a:t>
            </a:r>
            <a:r>
              <a:rPr lang="en-US" sz="2200" dirty="0"/>
              <a:t>may be done by freelancers hired to work on an as-needed </a:t>
            </a:r>
            <a:r>
              <a:rPr lang="en-US" sz="2200" dirty="0" smtClean="0"/>
              <a:t>basis or by temporary workers </a:t>
            </a:r>
            <a:r>
              <a:rPr lang="en-US" sz="2200" dirty="0"/>
              <a:t>who work full-time but are not permanent employees, or by individuals </a:t>
            </a:r>
            <a:r>
              <a:rPr lang="en-US" sz="2200" dirty="0" smtClean="0"/>
              <a:t>who share jobs</a:t>
            </a:r>
            <a:endParaRPr lang="en-US" sz="2200" dirty="0"/>
          </a:p>
          <a:p>
            <a:pPr marL="0" indent="0">
              <a:buNone/>
            </a:pPr>
            <a:r>
              <a:rPr lang="en-US" sz="2400" dirty="0"/>
              <a:t>As a manager, you’ll need to recognize </a:t>
            </a:r>
            <a:r>
              <a:rPr lang="en-US" sz="2400" dirty="0" smtClean="0"/>
              <a:t>how these </a:t>
            </a:r>
            <a:r>
              <a:rPr lang="en-US" sz="2400" dirty="0"/>
              <a:t>work arrangements affect the way you plan, organize, lead, and </a:t>
            </a:r>
            <a:r>
              <a:rPr lang="en-US" sz="2400" dirty="0" smtClean="0"/>
              <a:t>control.</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4161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Assessing Environmental Uncertainty</a:t>
            </a:r>
          </a:p>
        </p:txBody>
      </p:sp>
      <p:sp>
        <p:nvSpPr>
          <p:cNvPr id="3" name="Content Placeholder 2"/>
          <p:cNvSpPr>
            <a:spLocks noGrp="1"/>
          </p:cNvSpPr>
          <p:nvPr>
            <p:ph idx="1"/>
          </p:nvPr>
        </p:nvSpPr>
        <p:spPr/>
        <p:txBody>
          <a:bodyPr anchor="ctr">
            <a:noAutofit/>
          </a:bodyPr>
          <a:lstStyle/>
          <a:p>
            <a:pPr marL="0" indent="0">
              <a:spcBef>
                <a:spcPts val="1000"/>
              </a:spcBef>
              <a:buNone/>
            </a:pPr>
            <a:r>
              <a:rPr lang="en-US" sz="2400" b="1" dirty="0"/>
              <a:t>Environmental uncertainty </a:t>
            </a:r>
            <a:r>
              <a:rPr lang="en-US" sz="2400" dirty="0"/>
              <a:t>refers to the degree of change and complexity in an organization’s </a:t>
            </a:r>
            <a:r>
              <a:rPr lang="en-US" sz="2400" dirty="0" smtClean="0"/>
              <a:t>environment.</a:t>
            </a:r>
          </a:p>
          <a:p>
            <a:pPr marL="0" indent="0">
              <a:spcBef>
                <a:spcPts val="1000"/>
              </a:spcBef>
              <a:buNone/>
            </a:pPr>
            <a:r>
              <a:rPr lang="en-US" sz="2400" dirty="0" smtClean="0"/>
              <a:t>The dimensions </a:t>
            </a:r>
            <a:r>
              <a:rPr lang="en-US" sz="2400" dirty="0"/>
              <a:t>of </a:t>
            </a:r>
            <a:r>
              <a:rPr lang="en-US" sz="2400" dirty="0" smtClean="0"/>
              <a:t>uncertainty are:</a:t>
            </a:r>
          </a:p>
          <a:p>
            <a:pPr marL="475488" lvl="2" indent="0">
              <a:spcBef>
                <a:spcPts val="1000"/>
              </a:spcBef>
              <a:buNone/>
            </a:pPr>
            <a:r>
              <a:rPr lang="en-US" sz="2400" b="1" dirty="0" smtClean="0"/>
              <a:t>1. Degree of Change</a:t>
            </a:r>
          </a:p>
          <a:p>
            <a:pPr marL="475488" lvl="2" indent="0">
              <a:spcBef>
                <a:spcPts val="1000"/>
              </a:spcBef>
              <a:buNone/>
            </a:pPr>
            <a:r>
              <a:rPr lang="en-US" sz="2000" dirty="0"/>
              <a:t>Organizations are stable, minimal change</a:t>
            </a:r>
          </a:p>
          <a:p>
            <a:pPr marL="475488" lvl="2" indent="0">
              <a:spcBef>
                <a:spcPts val="1000"/>
              </a:spcBef>
              <a:buNone/>
            </a:pPr>
            <a:r>
              <a:rPr lang="en-US" sz="2000" dirty="0"/>
              <a:t>Organizations are dynamic, frequent </a:t>
            </a:r>
            <a:r>
              <a:rPr lang="en-US" sz="2000" dirty="0" smtClean="0"/>
              <a:t>change</a:t>
            </a:r>
          </a:p>
          <a:p>
            <a:pPr marL="475488" lvl="2" indent="0">
              <a:spcBef>
                <a:spcPts val="1000"/>
              </a:spcBef>
              <a:buNone/>
            </a:pPr>
            <a:r>
              <a:rPr lang="en-US" sz="2400" b="1" dirty="0" smtClean="0"/>
              <a:t>2. Degree of Environmental Complexity</a:t>
            </a:r>
            <a:endParaRPr lang="en-US" sz="2400" dirty="0"/>
          </a:p>
          <a:p>
            <a:pPr marL="475488" lvl="2" indent="0">
              <a:spcBef>
                <a:spcPts val="1000"/>
              </a:spcBef>
              <a:buNone/>
            </a:pPr>
            <a:r>
              <a:rPr lang="en-US" sz="2000" dirty="0"/>
              <a:t>The number of components in </a:t>
            </a:r>
            <a:r>
              <a:rPr lang="en-US" sz="2000" dirty="0" smtClean="0"/>
              <a:t>an organization’s environment </a:t>
            </a:r>
            <a:r>
              <a:rPr lang="en-US" sz="2000" dirty="0"/>
              <a:t>and </a:t>
            </a:r>
            <a:r>
              <a:rPr lang="en-US" sz="2000" dirty="0" smtClean="0"/>
              <a:t>the extent </a:t>
            </a:r>
            <a:r>
              <a:rPr lang="en-US" sz="2000" dirty="0"/>
              <a:t>of the organization’s </a:t>
            </a:r>
            <a:r>
              <a:rPr lang="en-US" sz="2000" dirty="0" smtClean="0"/>
              <a:t>knowledge about </a:t>
            </a:r>
            <a:r>
              <a:rPr lang="en-US" sz="2000" dirty="0"/>
              <a:t>those </a:t>
            </a:r>
            <a:r>
              <a:rPr lang="en-US" sz="2000" dirty="0" smtClean="0"/>
              <a:t>components.</a:t>
            </a:r>
          </a:p>
        </p:txBody>
      </p:sp>
      <p:sp>
        <p:nvSpPr>
          <p:cNvPr id="6" name="Slide Number Placeholder 5"/>
          <p:cNvSpPr>
            <a:spLocks noGrp="1"/>
          </p:cNvSpPr>
          <p:nvPr>
            <p:ph type="sldNum" sz="quarter" idx="12"/>
          </p:nvPr>
        </p:nvSpPr>
        <p:spPr/>
        <p:txBody>
          <a:bodyPr/>
          <a:lstStyle/>
          <a:p>
            <a:fld id="{E9EA1111-5A77-4C5B-86B5-3A57E92B1A73}" type="slidenum">
              <a:rPr lang="en-US" smtClean="0"/>
              <a:t>17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208014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3-3 Environmental Uncertainty Matrix</a:t>
            </a:r>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matrix considers environmental uncertainty. The four-box matrix compares the effects of two dimensions of uncertainty: the degree of change, stable or dynamic, and the degree of complexity, simple or complex. Cell 1, stable and simple: stable and predictable environment; few components in environment; components are somewhat similar and remain basically the same; minimal need for sophisticated knowledge of components. Cell 2, dynamic and simple: dynamic and unpredictable environment; few components in environment; components are somewhat similar but are continually changing; minimal need for sophisticated knowledge of components. Cell 3, stable and complex: stable and predictable environment; many components in environment; components are not similar to one another and remain basically the same; high need for sophisticated knowledge of components. Cell 4, dynamic and complex: dynamic and unpredictable environment; many components in environment; components are not similar to one another and are continually changing; high need for sophisticated knowledge of componen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50" y="1846263"/>
            <a:ext cx="7391550" cy="4022725"/>
          </a:xfrm>
          <a:prstGeom prst="rect">
            <a:avLst/>
          </a:prstGeom>
        </p:spPr>
      </p:pic>
    </p:spTree>
    <p:extLst>
      <p:ext uri="{BB962C8B-B14F-4D97-AF65-F5344CB8AC3E}">
        <p14:creationId xmlns:p14="http://schemas.microsoft.com/office/powerpoint/2010/main" val="3527313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Managing Stakeholder </a:t>
            </a:r>
            <a:r>
              <a:rPr lang="en-US" b="1" dirty="0" smtClean="0"/>
              <a:t>Relationships</a:t>
            </a:r>
            <a:endParaRPr lang="en-US" b="1" dirty="0"/>
          </a:p>
        </p:txBody>
      </p:sp>
      <p:sp>
        <p:nvSpPr>
          <p:cNvPr id="3" name="Content Placeholder 2"/>
          <p:cNvSpPr>
            <a:spLocks noGrp="1"/>
          </p:cNvSpPr>
          <p:nvPr>
            <p:ph idx="1"/>
          </p:nvPr>
        </p:nvSpPr>
        <p:spPr/>
        <p:txBody>
          <a:bodyPr anchor="ctr">
            <a:noAutofit/>
          </a:bodyPr>
          <a:lstStyle/>
          <a:p>
            <a:pPr marL="0" indent="0">
              <a:spcBef>
                <a:spcPts val="1000"/>
              </a:spcBef>
              <a:buNone/>
            </a:pPr>
            <a:r>
              <a:rPr lang="en-US" sz="2400" dirty="0"/>
              <a:t>The nature of stakeholder relationships is another way in which the environment influences managers. The more obvious and secure these relationships, the more influence managers will have over organizational outcomes.</a:t>
            </a:r>
          </a:p>
          <a:p>
            <a:pPr marL="0" indent="0">
              <a:spcBef>
                <a:spcPts val="1000"/>
              </a:spcBef>
              <a:buNone/>
            </a:pPr>
            <a:r>
              <a:rPr lang="en-US" sz="2400" b="1" dirty="0" smtClean="0"/>
              <a:t>Stakeholders </a:t>
            </a:r>
            <a:r>
              <a:rPr lang="en-US" sz="2400" dirty="0"/>
              <a:t>– any constituencies in the organization’s environment </a:t>
            </a:r>
            <a:r>
              <a:rPr lang="en-US" sz="2400" dirty="0" smtClean="0"/>
              <a:t>affected by </a:t>
            </a:r>
            <a:r>
              <a:rPr lang="en-US" sz="2400" dirty="0"/>
              <a:t>an organization’s decisions and </a:t>
            </a:r>
            <a:r>
              <a:rPr lang="en-US" sz="2400" dirty="0" smtClean="0"/>
              <a:t>actions.</a:t>
            </a:r>
          </a:p>
          <a:p>
            <a:pPr marL="0" indent="0">
              <a:spcBef>
                <a:spcPts val="1000"/>
              </a:spcBef>
              <a:buNone/>
            </a:pPr>
            <a:r>
              <a:rPr lang="en-US" sz="2400" dirty="0" smtClean="0"/>
              <a:t>Exhibit </a:t>
            </a:r>
            <a:r>
              <a:rPr lang="en-US" sz="2400" dirty="0"/>
              <a:t>3-4 identifies some of the organization’s most common stakeholders which includes both internal and external constituent groups.</a:t>
            </a:r>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91381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Autofit/>
          </a:bodyPr>
          <a:lstStyle/>
          <a:p>
            <a:pPr marL="457200" indent="-457200">
              <a:lnSpc>
                <a:spcPct val="100000"/>
              </a:lnSpc>
              <a:buFont typeface="+mj-lt"/>
              <a:buAutoNum type="arabicPeriod"/>
            </a:pPr>
            <a:r>
              <a:rPr lang="en-US" sz="2400" b="1" dirty="0" smtClean="0"/>
              <a:t>Contrast</a:t>
            </a:r>
            <a:r>
              <a:rPr lang="en-US" sz="2400" dirty="0" smtClean="0"/>
              <a:t> </a:t>
            </a:r>
            <a:r>
              <a:rPr lang="en-US" sz="2400" dirty="0"/>
              <a:t>the actions of managers according to the omnipotent and symbolic </a:t>
            </a:r>
            <a:r>
              <a:rPr lang="en-US" sz="2400" dirty="0" smtClean="0"/>
              <a:t>views.</a:t>
            </a:r>
          </a:p>
          <a:p>
            <a:pPr marL="457200" indent="-457200">
              <a:lnSpc>
                <a:spcPct val="100000"/>
              </a:lnSpc>
              <a:buFont typeface="+mj-lt"/>
              <a:buAutoNum type="arabicPeriod"/>
            </a:pPr>
            <a:r>
              <a:rPr lang="en-US" sz="2400" b="1" dirty="0" smtClean="0"/>
              <a:t>Describe </a:t>
            </a:r>
            <a:r>
              <a:rPr lang="en-US" sz="2400" dirty="0" smtClean="0"/>
              <a:t>the constraints and challenges facing managers in today’s external environment.</a:t>
            </a:r>
          </a:p>
          <a:p>
            <a:pPr lvl="2">
              <a:lnSpc>
                <a:spcPct val="100000"/>
              </a:lnSpc>
              <a:buFont typeface="Courier New" panose="02070309020205020404" pitchFamily="49" charset="0"/>
              <a:buChar char="o"/>
            </a:pPr>
            <a:r>
              <a:rPr lang="en-US" sz="2000" b="1" dirty="0" smtClean="0"/>
              <a:t>Develop </a:t>
            </a:r>
            <a:r>
              <a:rPr lang="en-US" sz="2000" b="1" dirty="0"/>
              <a:t>your skill </a:t>
            </a:r>
            <a:r>
              <a:rPr lang="en-US" sz="2000" dirty="0"/>
              <a:t>at scanning the environment so you can anticipate and </a:t>
            </a:r>
            <a:r>
              <a:rPr lang="en-US" sz="2000" dirty="0" smtClean="0"/>
              <a:t>interpret changes </a:t>
            </a:r>
            <a:r>
              <a:rPr lang="en-US" sz="2000" dirty="0"/>
              <a:t>taking place</a:t>
            </a:r>
            <a:r>
              <a:rPr lang="en-US" sz="2000" dirty="0" smtClean="0"/>
              <a:t>.=</a:t>
            </a:r>
            <a:endParaRPr lang="en-US" sz="2000" dirty="0"/>
          </a:p>
          <a:p>
            <a:pPr marL="457200" indent="-457200">
              <a:lnSpc>
                <a:spcPct val="100000"/>
              </a:lnSpc>
              <a:buFont typeface="+mj-lt"/>
              <a:buAutoNum type="arabicPeriod"/>
            </a:pPr>
            <a:r>
              <a:rPr lang="en-US" sz="2400" b="1" dirty="0" smtClean="0"/>
              <a:t>Discuss</a:t>
            </a:r>
            <a:r>
              <a:rPr lang="en-US" sz="2400" dirty="0" smtClean="0"/>
              <a:t> </a:t>
            </a:r>
            <a:r>
              <a:rPr lang="en-US" sz="2400" dirty="0"/>
              <a:t>the characteristics and importance of organizational culture</a:t>
            </a:r>
            <a:r>
              <a:rPr lang="en-US" sz="2400" dirty="0" smtClean="0"/>
              <a:t>.</a:t>
            </a:r>
          </a:p>
          <a:p>
            <a:pPr lvl="2">
              <a:lnSpc>
                <a:spcPct val="100000"/>
              </a:lnSpc>
              <a:buFont typeface="Courier New" panose="02070309020205020404" pitchFamily="49" charset="0"/>
              <a:buChar char="o"/>
            </a:pPr>
            <a:r>
              <a:rPr lang="en-US" sz="2000" b="1" dirty="0" smtClean="0"/>
              <a:t>Know </a:t>
            </a:r>
            <a:r>
              <a:rPr lang="en-US" sz="2000" b="1" dirty="0"/>
              <a:t>how </a:t>
            </a:r>
            <a:r>
              <a:rPr lang="en-US" sz="2000" dirty="0"/>
              <a:t>to read and assess an organization’s </a:t>
            </a:r>
            <a:r>
              <a:rPr lang="en-US" sz="2000" dirty="0" smtClean="0"/>
              <a:t>culture</a:t>
            </a:r>
            <a:endParaRPr lang="en-US" sz="2000" dirty="0"/>
          </a:p>
          <a:p>
            <a:pPr marL="457200" indent="-457200">
              <a:lnSpc>
                <a:spcPct val="100000"/>
              </a:lnSpc>
              <a:buFont typeface="+mj-lt"/>
              <a:buAutoNum type="arabicPeriod"/>
            </a:pPr>
            <a:r>
              <a:rPr lang="en-US" sz="2400" b="1" dirty="0" smtClean="0"/>
              <a:t>Describe</a:t>
            </a:r>
            <a:r>
              <a:rPr lang="en-US" sz="2400" dirty="0" smtClean="0"/>
              <a:t> </a:t>
            </a:r>
            <a:r>
              <a:rPr lang="en-US" sz="2400" dirty="0"/>
              <a:t>current issues in organizational culture.</a:t>
            </a:r>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3-4</a:t>
            </a:r>
            <a:br>
              <a:rPr lang="en-US" b="1" dirty="0"/>
            </a:br>
            <a:r>
              <a:rPr lang="en-US" b="1" dirty="0"/>
              <a:t>Organizational Stakeholders</a:t>
            </a:r>
          </a:p>
        </p:txBody>
      </p:sp>
      <p:sp>
        <p:nvSpPr>
          <p:cNvPr id="6" name="Slide Number Placeholder 5"/>
          <p:cNvSpPr>
            <a:spLocks noGrp="1"/>
          </p:cNvSpPr>
          <p:nvPr>
            <p:ph type="sldNum" sz="quarter" idx="12"/>
          </p:nvPr>
        </p:nvSpPr>
        <p:spPr/>
        <p:txBody>
          <a:bodyPr/>
          <a:lstStyle/>
          <a:p>
            <a:fld id="{E9EA1111-5A77-4C5B-86B5-3A57E92B1A73}" type="slidenum">
              <a:rPr lang="en-US" smtClean="0"/>
              <a:t>20</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Organizational stakeholders are depicted in a circular flowchart that puts the organization at the center. Bidirectional arrows connect the organization to eleven stakeholders: customers, employees, unions, shareholders, communities, suppliers, media, governments, trade and industry associations, competitors, and social and political action group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62" y="2087211"/>
            <a:ext cx="6286596" cy="4022725"/>
          </a:xfrm>
          <a:prstGeom prst="rect">
            <a:avLst/>
          </a:prstGeom>
        </p:spPr>
      </p:pic>
    </p:spTree>
    <p:extLst>
      <p:ext uri="{BB962C8B-B14F-4D97-AF65-F5344CB8AC3E}">
        <p14:creationId xmlns:p14="http://schemas.microsoft.com/office/powerpoint/2010/main" val="3109269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Benefits of Good Stakeholder Relationships</a:t>
            </a:r>
          </a:p>
        </p:txBody>
      </p:sp>
      <p:sp>
        <p:nvSpPr>
          <p:cNvPr id="3" name="Content Placeholder 2"/>
          <p:cNvSpPr>
            <a:spLocks noGrp="1"/>
          </p:cNvSpPr>
          <p:nvPr>
            <p:ph idx="1"/>
          </p:nvPr>
        </p:nvSpPr>
        <p:spPr/>
        <p:txBody>
          <a:bodyPr anchor="ctr">
            <a:noAutofit/>
          </a:bodyPr>
          <a:lstStyle/>
          <a:p>
            <a:pPr lvl="1">
              <a:spcBef>
                <a:spcPts val="1000"/>
              </a:spcBef>
              <a:buFont typeface="Arial" panose="020B0604020202020204" pitchFamily="34" charset="0"/>
              <a:buChar char="•"/>
            </a:pPr>
            <a:r>
              <a:rPr lang="en-US" sz="2200" dirty="0" smtClean="0"/>
              <a:t>Lead </a:t>
            </a:r>
            <a:r>
              <a:rPr lang="en-US" sz="2200" dirty="0"/>
              <a:t>to desirable organizational outcomes such as </a:t>
            </a:r>
            <a:r>
              <a:rPr lang="en-US" sz="2200" dirty="0" smtClean="0"/>
              <a:t>improved Predictability </a:t>
            </a:r>
            <a:r>
              <a:rPr lang="en-US" sz="2200" dirty="0"/>
              <a:t>of environmental </a:t>
            </a:r>
            <a:r>
              <a:rPr lang="en-US" sz="2200" dirty="0" smtClean="0"/>
              <a:t>changes</a:t>
            </a:r>
          </a:p>
          <a:p>
            <a:pPr lvl="1">
              <a:spcBef>
                <a:spcPts val="1000"/>
              </a:spcBef>
              <a:buFont typeface="Arial" panose="020B0604020202020204" pitchFamily="34" charset="0"/>
              <a:buChar char="•"/>
            </a:pPr>
            <a:r>
              <a:rPr lang="en-US" sz="2200" dirty="0" smtClean="0"/>
              <a:t>More successful innovations</a:t>
            </a:r>
          </a:p>
          <a:p>
            <a:pPr lvl="1">
              <a:spcBef>
                <a:spcPts val="1000"/>
              </a:spcBef>
              <a:buFont typeface="Arial" panose="020B0604020202020204" pitchFamily="34" charset="0"/>
              <a:buChar char="•"/>
            </a:pPr>
            <a:r>
              <a:rPr lang="en-US" sz="2200" dirty="0" smtClean="0"/>
              <a:t>Greater degree of </a:t>
            </a:r>
            <a:r>
              <a:rPr lang="en-US" sz="2200" dirty="0"/>
              <a:t>trust among </a:t>
            </a:r>
            <a:r>
              <a:rPr lang="en-US" sz="2200" dirty="0" smtClean="0"/>
              <a:t>stakeholders</a:t>
            </a:r>
          </a:p>
          <a:p>
            <a:pPr lvl="1">
              <a:spcBef>
                <a:spcPts val="1000"/>
              </a:spcBef>
              <a:buFont typeface="Arial" panose="020B0604020202020204" pitchFamily="34" charset="0"/>
              <a:buChar char="•"/>
            </a:pPr>
            <a:r>
              <a:rPr lang="en-US" sz="2200" dirty="0" smtClean="0"/>
              <a:t>Greater organizational </a:t>
            </a:r>
            <a:r>
              <a:rPr lang="en-US" sz="2200" dirty="0"/>
              <a:t>flexibility to reduce the impact of </a:t>
            </a:r>
            <a:r>
              <a:rPr lang="en-US" sz="2200" dirty="0" smtClean="0"/>
              <a:t>change</a:t>
            </a:r>
          </a:p>
          <a:p>
            <a:pPr lvl="1">
              <a:spcBef>
                <a:spcPts val="1000"/>
              </a:spcBef>
              <a:buFont typeface="Arial" panose="020B0604020202020204" pitchFamily="34" charset="0"/>
              <a:buChar char="•"/>
            </a:pPr>
            <a:r>
              <a:rPr lang="en-US" sz="2200" dirty="0" smtClean="0"/>
              <a:t>Affect organizational performance if managers consider </a:t>
            </a:r>
            <a:r>
              <a:rPr lang="en-US" sz="2200" dirty="0"/>
              <a:t>the interests of all major </a:t>
            </a:r>
            <a:r>
              <a:rPr lang="en-US" sz="2200" dirty="0" smtClean="0"/>
              <a:t>stakeholder groups </a:t>
            </a:r>
            <a:r>
              <a:rPr lang="en-US" sz="2200" dirty="0"/>
              <a:t>as they make </a:t>
            </a:r>
            <a:r>
              <a:rPr lang="en-US" sz="2200" dirty="0" smtClean="0"/>
              <a:t>decisions</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21</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259675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Organizational </a:t>
            </a:r>
            <a:r>
              <a:rPr lang="en-US" b="1" dirty="0" smtClean="0"/>
              <a:t>Culture</a:t>
            </a:r>
            <a:endParaRPr lang="en-US" dirty="0"/>
          </a:p>
        </p:txBody>
      </p:sp>
      <p:sp>
        <p:nvSpPr>
          <p:cNvPr id="3" name="Text Placeholder 2"/>
          <p:cNvSpPr>
            <a:spLocks noGrp="1"/>
          </p:cNvSpPr>
          <p:nvPr>
            <p:ph type="body" idx="1"/>
          </p:nvPr>
        </p:nvSpPr>
        <p:spPr/>
        <p:txBody>
          <a:bodyPr>
            <a:noAutofit/>
          </a:bodyPr>
          <a:lstStyle/>
          <a:p>
            <a:r>
              <a:rPr lang="en-US" sz="4800" b="1" cap="none" dirty="0" smtClean="0"/>
              <a:t>Constraints and Challenges</a:t>
            </a:r>
            <a:endParaRPr lang="en-US" sz="4800" b="1" cap="none" dirty="0"/>
          </a:p>
        </p:txBody>
      </p:sp>
      <p:sp>
        <p:nvSpPr>
          <p:cNvPr id="4" name="Slide Number Placeholder 3"/>
          <p:cNvSpPr>
            <a:spLocks noGrp="1"/>
          </p:cNvSpPr>
          <p:nvPr>
            <p:ph type="sldNum" sz="quarter" idx="12"/>
          </p:nvPr>
        </p:nvSpPr>
        <p:spPr>
          <a:xfrm>
            <a:off x="7382741" y="6451311"/>
            <a:ext cx="984019" cy="365125"/>
          </a:xfrm>
        </p:spPr>
        <p:txBody>
          <a:bodyPr/>
          <a:lstStyle/>
          <a:p>
            <a:fld id="{E9EA1111-5A77-4C5B-86B5-3A57E92B1A73}" type="slidenum">
              <a:rPr lang="en-US" smtClean="0"/>
              <a:t>22</a:t>
            </a:fld>
            <a:endParaRPr lang="en-US"/>
          </a:p>
        </p:txBody>
      </p:sp>
      <p:sp>
        <p:nvSpPr>
          <p:cNvPr id="5" name="TextBox 4"/>
          <p:cNvSpPr txBox="1"/>
          <p:nvPr/>
        </p:nvSpPr>
        <p:spPr>
          <a:xfrm>
            <a:off x="669074" y="6437208"/>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66516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Organizational Culture</a:t>
            </a:r>
          </a:p>
        </p:txBody>
      </p:sp>
      <p:sp>
        <p:nvSpPr>
          <p:cNvPr id="3" name="Content Placeholder 2"/>
          <p:cNvSpPr>
            <a:spLocks noGrp="1"/>
          </p:cNvSpPr>
          <p:nvPr>
            <p:ph idx="1"/>
          </p:nvPr>
        </p:nvSpPr>
        <p:spPr/>
        <p:txBody>
          <a:bodyPr anchor="ctr">
            <a:noAutofit/>
          </a:bodyPr>
          <a:lstStyle/>
          <a:p>
            <a:pPr marL="0">
              <a:spcBef>
                <a:spcPts val="1000"/>
              </a:spcBef>
              <a:buNone/>
            </a:pPr>
            <a:r>
              <a:rPr lang="en-US" sz="2400" dirty="0"/>
              <a:t>Just as each individual has a unique personality — traits and characteristics influence the way we act and interact with others. An organization, too, has a personality, which is referred to as organizational </a:t>
            </a:r>
            <a:r>
              <a:rPr lang="en-US" sz="2400" dirty="0" smtClean="0"/>
              <a:t>culture.</a:t>
            </a:r>
          </a:p>
          <a:p>
            <a:pPr marL="0">
              <a:spcBef>
                <a:spcPts val="1000"/>
              </a:spcBef>
              <a:buNone/>
            </a:pPr>
            <a:endParaRPr lang="en-US" sz="2400" dirty="0" smtClean="0"/>
          </a:p>
          <a:p>
            <a:pPr marL="0">
              <a:spcBef>
                <a:spcPts val="1000"/>
              </a:spcBef>
              <a:buNone/>
            </a:pPr>
            <a:r>
              <a:rPr lang="en-US" sz="2400" dirty="0" smtClean="0"/>
              <a:t>An </a:t>
            </a:r>
            <a:r>
              <a:rPr lang="en-US" sz="2400" dirty="0"/>
              <a:t>organization’s culture can make employees feel included, empowered, and supported or it can make them feel the opposite.</a:t>
            </a:r>
          </a:p>
        </p:txBody>
      </p:sp>
      <p:sp>
        <p:nvSpPr>
          <p:cNvPr id="6" name="Slide Number Placeholder 5"/>
          <p:cNvSpPr>
            <a:spLocks noGrp="1"/>
          </p:cNvSpPr>
          <p:nvPr>
            <p:ph type="sldNum" sz="quarter" idx="12"/>
          </p:nvPr>
        </p:nvSpPr>
        <p:spPr/>
        <p:txBody>
          <a:bodyPr/>
          <a:lstStyle/>
          <a:p>
            <a:fld id="{E9EA1111-5A77-4C5B-86B5-3A57E92B1A73}" type="slidenum">
              <a:rPr lang="en-US" smtClean="0"/>
              <a:t>23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16579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Organizational Culture</a:t>
            </a:r>
          </a:p>
        </p:txBody>
      </p:sp>
      <p:sp>
        <p:nvSpPr>
          <p:cNvPr id="3" name="Content Placeholder 2"/>
          <p:cNvSpPr>
            <a:spLocks noGrp="1"/>
          </p:cNvSpPr>
          <p:nvPr>
            <p:ph idx="1"/>
          </p:nvPr>
        </p:nvSpPr>
        <p:spPr/>
        <p:txBody>
          <a:bodyPr anchor="ctr">
            <a:noAutofit/>
          </a:bodyPr>
          <a:lstStyle/>
          <a:p>
            <a:pPr marL="0">
              <a:spcBef>
                <a:spcPts val="1000"/>
              </a:spcBef>
              <a:buNone/>
            </a:pPr>
            <a:r>
              <a:rPr lang="en-US" sz="2200" b="1" dirty="0" smtClean="0"/>
              <a:t>Organizational Culture —</a:t>
            </a:r>
            <a:r>
              <a:rPr lang="en-US" sz="2200" dirty="0" smtClean="0"/>
              <a:t>The </a:t>
            </a:r>
            <a:r>
              <a:rPr lang="en-US" sz="2200" dirty="0"/>
              <a:t>shared values, principles,  traditions, and ways of doing things that influence the way organizational members act and that distinguish the organization from other organizations.</a:t>
            </a:r>
          </a:p>
          <a:p>
            <a:pPr marL="0">
              <a:spcBef>
                <a:spcPts val="1000"/>
              </a:spcBef>
              <a:buNone/>
            </a:pPr>
            <a:r>
              <a:rPr lang="en-US" dirty="0"/>
              <a:t>Cultural values and practices evolve over time.</a:t>
            </a:r>
          </a:p>
          <a:p>
            <a:pPr marL="0">
              <a:spcBef>
                <a:spcPts val="1000"/>
              </a:spcBef>
              <a:buNone/>
            </a:pPr>
            <a:r>
              <a:rPr lang="en-US" dirty="0"/>
              <a:t>Organizational Culture is:</a:t>
            </a:r>
          </a:p>
          <a:p>
            <a:pPr lvl="1">
              <a:lnSpc>
                <a:spcPct val="100000"/>
              </a:lnSpc>
              <a:spcBef>
                <a:spcPts val="1000"/>
              </a:spcBef>
              <a:buFont typeface="Arial" panose="020B0604020202020204" pitchFamily="34" charset="0"/>
              <a:buChar char="•"/>
            </a:pPr>
            <a:r>
              <a:rPr lang="en-US" dirty="0"/>
              <a:t>Perception — based on employee experience within the </a:t>
            </a:r>
            <a:r>
              <a:rPr lang="en-US" dirty="0" smtClean="0"/>
              <a:t>organization</a:t>
            </a:r>
          </a:p>
          <a:p>
            <a:pPr lvl="1">
              <a:lnSpc>
                <a:spcPct val="100000"/>
              </a:lnSpc>
              <a:spcBef>
                <a:spcPts val="1000"/>
              </a:spcBef>
              <a:buFont typeface="Arial" panose="020B0604020202020204" pitchFamily="34" charset="0"/>
              <a:buChar char="•"/>
            </a:pPr>
            <a:r>
              <a:rPr lang="en-US" dirty="0" smtClean="0"/>
              <a:t>Descriptive — how members describe it</a:t>
            </a:r>
          </a:p>
          <a:p>
            <a:pPr lvl="1">
              <a:lnSpc>
                <a:spcPct val="100000"/>
              </a:lnSpc>
              <a:spcBef>
                <a:spcPts val="1000"/>
              </a:spcBef>
              <a:buFont typeface="Arial" panose="020B0604020202020204" pitchFamily="34" charset="0"/>
              <a:buChar char="•"/>
            </a:pPr>
            <a:r>
              <a:rPr lang="en-US" dirty="0" smtClean="0"/>
              <a:t>Shared </a:t>
            </a:r>
            <a:r>
              <a:rPr lang="en-US" dirty="0"/>
              <a:t>— employees share perception and </a:t>
            </a:r>
            <a:r>
              <a:rPr lang="en-US" dirty="0" smtClean="0"/>
              <a:t>experiences</a:t>
            </a:r>
            <a:endParaRPr lang="en-US" dirty="0"/>
          </a:p>
          <a:p>
            <a:pPr marL="0">
              <a:spcBef>
                <a:spcPts val="1000"/>
              </a:spcBef>
              <a:buNone/>
            </a:pPr>
            <a:r>
              <a:rPr lang="en-US" dirty="0"/>
              <a:t>Research suggests seven dimensions of culture that seem to capture the essence of an organization’s culture</a:t>
            </a:r>
            <a:r>
              <a:rPr lang="en-US" dirty="0" smtClean="0"/>
              <a:t>:</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24</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63652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Exhibit 3-5</a:t>
            </a:r>
            <a:br>
              <a:rPr lang="en-US" sz="4000" b="1" dirty="0"/>
            </a:br>
            <a:r>
              <a:rPr lang="en-US" sz="4000" b="1" dirty="0"/>
              <a:t>Dimensions of Organizational Culture</a:t>
            </a:r>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Content Placeholder 7" descr="Text boxes show organizational culture being affected by seven dimensions: attention to detail, the degree to which employees are expected to exhibit precision, analysis, and attention to detail; outcome orientation, the degree to which managers focus on results or outcomes rather than on how these outcomes are achieved; people orientation, the degree to which management decisions take into account the effects on people in the organization; team orientation, the degree to which work is organized around teams rather than individuals; aggressiveness, the degree to which employees are aggressive and competitive rather than cooperative; stability, the degree to which organizational decisions and actions emphasize maintaining the status quo; and innovation and risk taking, the degree to which employees are encouraged to be innovative and to take risk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761" y="2087211"/>
            <a:ext cx="6210197" cy="4022725"/>
          </a:xfrm>
          <a:prstGeom prst="rect">
            <a:avLst/>
          </a:prstGeom>
        </p:spPr>
      </p:pic>
    </p:spTree>
    <p:extLst>
      <p:ext uri="{BB962C8B-B14F-4D97-AF65-F5344CB8AC3E}">
        <p14:creationId xmlns:p14="http://schemas.microsoft.com/office/powerpoint/2010/main" val="2121800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Contrasting Organizational Culture </a:t>
            </a:r>
          </a:p>
        </p:txBody>
      </p:sp>
      <p:sp>
        <p:nvSpPr>
          <p:cNvPr id="3" name="Content Placeholder 2"/>
          <p:cNvSpPr>
            <a:spLocks noGrp="1"/>
          </p:cNvSpPr>
          <p:nvPr>
            <p:ph idx="1"/>
          </p:nvPr>
        </p:nvSpPr>
        <p:spPr/>
        <p:txBody>
          <a:bodyPr anchor="ctr">
            <a:noAutofit/>
          </a:bodyPr>
          <a:lstStyle/>
          <a:p>
            <a:pPr marL="0">
              <a:spcBef>
                <a:spcPts val="1000"/>
              </a:spcBef>
              <a:buNone/>
            </a:pPr>
            <a:r>
              <a:rPr lang="en-US" sz="2400" dirty="0"/>
              <a:t>In many organizations, one cultural dimension often is </a:t>
            </a:r>
            <a:r>
              <a:rPr lang="en-US" sz="2400" dirty="0" smtClean="0"/>
              <a:t>emphasized more </a:t>
            </a:r>
            <a:r>
              <a:rPr lang="en-US" sz="2400" dirty="0"/>
              <a:t>than the others and essentially shapes the organization’s personality </a:t>
            </a:r>
            <a:r>
              <a:rPr lang="en-US" sz="2400" dirty="0" smtClean="0"/>
              <a:t>and the </a:t>
            </a:r>
            <a:r>
              <a:rPr lang="en-US" sz="2400" dirty="0"/>
              <a:t>way organizational members work</a:t>
            </a:r>
            <a:r>
              <a:rPr lang="en-US" sz="2400" dirty="0" smtClean="0"/>
              <a:t>.</a:t>
            </a:r>
          </a:p>
          <a:p>
            <a:pPr marL="0">
              <a:spcBef>
                <a:spcPts val="1000"/>
              </a:spcBef>
              <a:buNone/>
            </a:pPr>
            <a:r>
              <a:rPr lang="en-US" sz="2400" dirty="0"/>
              <a:t>For </a:t>
            </a:r>
            <a:r>
              <a:rPr lang="en-US" sz="2400" dirty="0" smtClean="0"/>
              <a:t>example:</a:t>
            </a:r>
          </a:p>
          <a:p>
            <a:pPr lvl="1">
              <a:spcBef>
                <a:spcPts val="1000"/>
              </a:spcBef>
              <a:buFont typeface="Arial" panose="020B0604020202020204" pitchFamily="34" charset="0"/>
              <a:buChar char="•"/>
            </a:pPr>
            <a:r>
              <a:rPr lang="en-US" sz="2200" dirty="0" smtClean="0"/>
              <a:t>Sony </a:t>
            </a:r>
            <a:r>
              <a:rPr lang="en-US" sz="2200" dirty="0"/>
              <a:t>Corporation focuses on product innovation and risk-taking. The company “lives and breaths” innovations, and employees’ behaviors support that goal. (Product Orientation</a:t>
            </a:r>
            <a:r>
              <a:rPr lang="en-US" sz="2200" dirty="0" smtClean="0"/>
              <a:t>). </a:t>
            </a:r>
          </a:p>
          <a:p>
            <a:pPr lvl="1">
              <a:spcBef>
                <a:spcPts val="1000"/>
              </a:spcBef>
              <a:buFont typeface="Arial" panose="020B0604020202020204" pitchFamily="34" charset="0"/>
              <a:buChar char="•"/>
            </a:pPr>
            <a:r>
              <a:rPr lang="en-US" sz="2200" dirty="0" smtClean="0"/>
              <a:t>Conversely</a:t>
            </a:r>
            <a:r>
              <a:rPr lang="en-US" sz="2200" dirty="0"/>
              <a:t>, Southwest Airlines focuses on it’s employees and has made them a central focus of it’s culture. (People Orientation</a:t>
            </a:r>
            <a:r>
              <a:rPr lang="en-US" sz="2200" dirty="0" smtClean="0"/>
              <a:t>).</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26</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52728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Contrasting Organizational Culture </a:t>
            </a:r>
          </a:p>
        </p:txBody>
      </p:sp>
      <p:sp>
        <p:nvSpPr>
          <p:cNvPr id="3" name="Content Placeholder 2"/>
          <p:cNvSpPr>
            <a:spLocks noGrp="1"/>
          </p:cNvSpPr>
          <p:nvPr>
            <p:ph idx="1"/>
          </p:nvPr>
        </p:nvSpPr>
        <p:spPr>
          <a:xfrm>
            <a:off x="730405" y="1829214"/>
            <a:ext cx="3927460" cy="4023360"/>
          </a:xfrm>
        </p:spPr>
        <p:txBody>
          <a:bodyPr anchor="t">
            <a:noAutofit/>
          </a:bodyPr>
          <a:lstStyle/>
          <a:p>
            <a:pPr marL="201168" lvl="1" indent="0" algn="ctr">
              <a:spcBef>
                <a:spcPts val="1000"/>
              </a:spcBef>
              <a:buNone/>
            </a:pPr>
            <a:r>
              <a:rPr lang="en-US" b="1" dirty="0" smtClean="0"/>
              <a:t>Organization A</a:t>
            </a:r>
          </a:p>
          <a:p>
            <a:pPr lvl="1">
              <a:spcBef>
                <a:spcPts val="1000"/>
              </a:spcBef>
              <a:buFont typeface="Arial" panose="020B0604020202020204" pitchFamily="34" charset="0"/>
              <a:buChar char="•"/>
            </a:pPr>
            <a:r>
              <a:rPr lang="en-US" sz="1600" dirty="0" smtClean="0"/>
              <a:t>Risk-taking </a:t>
            </a:r>
            <a:r>
              <a:rPr lang="en-US" sz="1600" dirty="0"/>
              <a:t>and change </a:t>
            </a:r>
            <a:r>
              <a:rPr lang="en-US" sz="1600" dirty="0" smtClean="0"/>
              <a:t>discouraged</a:t>
            </a:r>
          </a:p>
          <a:p>
            <a:pPr lvl="1">
              <a:spcBef>
                <a:spcPts val="1000"/>
              </a:spcBef>
              <a:buFont typeface="Arial" panose="020B0604020202020204" pitchFamily="34" charset="0"/>
              <a:buChar char="•"/>
            </a:pPr>
            <a:r>
              <a:rPr lang="en-US" sz="1600" dirty="0" smtClean="0"/>
              <a:t>Creativity discouraged</a:t>
            </a:r>
          </a:p>
          <a:p>
            <a:pPr lvl="1">
              <a:spcBef>
                <a:spcPts val="1000"/>
              </a:spcBef>
              <a:buFont typeface="Arial" panose="020B0604020202020204" pitchFamily="34" charset="0"/>
              <a:buChar char="•"/>
            </a:pPr>
            <a:r>
              <a:rPr lang="en-US" sz="1600" dirty="0" smtClean="0"/>
              <a:t>follow </a:t>
            </a:r>
            <a:r>
              <a:rPr lang="en-US" sz="1600" dirty="0"/>
              <a:t>extensive rules and regulations</a:t>
            </a:r>
          </a:p>
          <a:p>
            <a:pPr lvl="1">
              <a:spcBef>
                <a:spcPts val="1000"/>
              </a:spcBef>
              <a:buFont typeface="Arial" panose="020B0604020202020204" pitchFamily="34" charset="0"/>
              <a:buChar char="•"/>
            </a:pPr>
            <a:r>
              <a:rPr lang="en-US" sz="1600" dirty="0"/>
              <a:t>Close managerial supervision</a:t>
            </a:r>
          </a:p>
          <a:p>
            <a:pPr lvl="1">
              <a:spcBef>
                <a:spcPts val="1000"/>
              </a:spcBef>
              <a:buFont typeface="Arial" panose="020B0604020202020204" pitchFamily="34" charset="0"/>
              <a:buChar char="•"/>
            </a:pPr>
            <a:r>
              <a:rPr lang="en-US" sz="1600" dirty="0"/>
              <a:t>Work activities designed around the individual </a:t>
            </a:r>
            <a:r>
              <a:rPr lang="en-US" sz="1600" dirty="0" smtClean="0"/>
              <a:t>employee</a:t>
            </a:r>
          </a:p>
          <a:p>
            <a:pPr lvl="1">
              <a:spcBef>
                <a:spcPts val="1000"/>
              </a:spcBef>
              <a:buFont typeface="Arial" panose="020B0604020202020204" pitchFamily="34" charset="0"/>
              <a:buChar char="•"/>
            </a:pPr>
            <a:r>
              <a:rPr lang="en-US" sz="1600" dirty="0" smtClean="0"/>
              <a:t>Performance evaluations </a:t>
            </a:r>
            <a:r>
              <a:rPr lang="en-US" sz="1600" dirty="0"/>
              <a:t>and rewards </a:t>
            </a:r>
            <a:r>
              <a:rPr lang="en-US" sz="1600" dirty="0" smtClean="0"/>
              <a:t>are based on individual efforts and seniority</a:t>
            </a:r>
            <a:endParaRPr lang="en-US" sz="1600" dirty="0"/>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
        <p:nvSpPr>
          <p:cNvPr id="7" name="Content Placeholder 2"/>
          <p:cNvSpPr txBox="1">
            <a:spLocks/>
          </p:cNvSpPr>
          <p:nvPr/>
        </p:nvSpPr>
        <p:spPr>
          <a:xfrm>
            <a:off x="4873083" y="1845734"/>
            <a:ext cx="3493677" cy="4023360"/>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ctr">
              <a:spcBef>
                <a:spcPts val="1000"/>
              </a:spcBef>
              <a:buNone/>
            </a:pPr>
            <a:r>
              <a:rPr lang="en-US" b="1" dirty="0" smtClean="0"/>
              <a:t>Organization B</a:t>
            </a:r>
          </a:p>
          <a:p>
            <a:pPr lvl="1">
              <a:spcBef>
                <a:spcPts val="1000"/>
              </a:spcBef>
              <a:buFont typeface="Arial" panose="020B0604020202020204" pitchFamily="34" charset="0"/>
              <a:buChar char="•"/>
            </a:pPr>
            <a:r>
              <a:rPr lang="en-US" sz="1600" dirty="0" smtClean="0"/>
              <a:t>Risk-taking </a:t>
            </a:r>
            <a:r>
              <a:rPr lang="en-US" sz="1600" dirty="0"/>
              <a:t>and change </a:t>
            </a:r>
            <a:r>
              <a:rPr lang="en-US" sz="1600" dirty="0" smtClean="0"/>
              <a:t>rewarded</a:t>
            </a:r>
            <a:endParaRPr lang="en-US" sz="1600" dirty="0"/>
          </a:p>
          <a:p>
            <a:pPr lvl="1">
              <a:spcBef>
                <a:spcPts val="1000"/>
              </a:spcBef>
              <a:buFont typeface="Arial" panose="020B0604020202020204" pitchFamily="34" charset="0"/>
              <a:buChar char="•"/>
            </a:pPr>
            <a:r>
              <a:rPr lang="en-US" sz="1600" dirty="0"/>
              <a:t>Creativity and innovation </a:t>
            </a:r>
            <a:r>
              <a:rPr lang="en-US" sz="1600" dirty="0" smtClean="0"/>
              <a:t>rewarded</a:t>
            </a:r>
          </a:p>
          <a:p>
            <a:pPr lvl="1">
              <a:spcBef>
                <a:spcPts val="1000"/>
              </a:spcBef>
              <a:buFont typeface="Arial" panose="020B0604020202020204" pitchFamily="34" charset="0"/>
              <a:buChar char="•"/>
            </a:pPr>
            <a:r>
              <a:rPr lang="en-US" sz="1600" dirty="0"/>
              <a:t>few rules and regulations for employees to </a:t>
            </a:r>
            <a:r>
              <a:rPr lang="en-US" sz="1600" dirty="0" smtClean="0"/>
              <a:t>follow</a:t>
            </a:r>
            <a:endParaRPr lang="en-US" sz="1600" dirty="0"/>
          </a:p>
          <a:p>
            <a:pPr lvl="1">
              <a:spcBef>
                <a:spcPts val="1000"/>
              </a:spcBef>
              <a:buFont typeface="Arial" panose="020B0604020202020204" pitchFamily="34" charset="0"/>
              <a:buChar char="•"/>
            </a:pPr>
            <a:r>
              <a:rPr lang="en-US" sz="1600" dirty="0"/>
              <a:t>Management trusts employees</a:t>
            </a:r>
          </a:p>
          <a:p>
            <a:pPr lvl="1">
              <a:spcBef>
                <a:spcPts val="1000"/>
              </a:spcBef>
              <a:buFont typeface="Arial" panose="020B0604020202020204" pitchFamily="34" charset="0"/>
              <a:buChar char="•"/>
            </a:pPr>
            <a:r>
              <a:rPr lang="en-US" sz="1600" dirty="0"/>
              <a:t>Work designed around </a:t>
            </a:r>
            <a:r>
              <a:rPr lang="en-US" sz="1600" dirty="0" smtClean="0"/>
              <a:t>teams</a:t>
            </a:r>
          </a:p>
          <a:p>
            <a:pPr lvl="1">
              <a:spcBef>
                <a:spcPts val="1000"/>
              </a:spcBef>
              <a:buFont typeface="Arial" panose="020B0604020202020204" pitchFamily="34" charset="0"/>
              <a:buChar char="•"/>
            </a:pPr>
            <a:r>
              <a:rPr lang="en-US" sz="1600" dirty="0" smtClean="0"/>
              <a:t>Bonuses </a:t>
            </a:r>
            <a:r>
              <a:rPr lang="en-US" sz="1600" dirty="0"/>
              <a:t>are based on achievement of outcomes</a:t>
            </a:r>
          </a:p>
        </p:txBody>
      </p:sp>
      <p:pic>
        <p:nvPicPr>
          <p:cNvPr id="8" name="Picture 7" descr="Illustrations represent three features of organization Ay: a pile of rule documents; a hierarchical organizational chart; and a single human icon."/>
          <p:cNvPicPr>
            <a:picLocks noChangeAspect="1"/>
          </p:cNvPicPr>
          <p:nvPr/>
        </p:nvPicPr>
        <p:blipFill rotWithShape="1">
          <a:blip r:embed="rId2">
            <a:extLst>
              <a:ext uri="{28A0092B-C50C-407E-A947-70E740481C1C}">
                <a14:useLocalDpi xmlns:a14="http://schemas.microsoft.com/office/drawing/2010/main" val="0"/>
              </a:ext>
            </a:extLst>
          </a:blip>
          <a:srcRect l="24720"/>
          <a:stretch/>
        </p:blipFill>
        <p:spPr>
          <a:xfrm>
            <a:off x="1230491" y="4976524"/>
            <a:ext cx="2927287" cy="1168869"/>
          </a:xfrm>
          <a:prstGeom prst="rect">
            <a:avLst/>
          </a:prstGeom>
        </p:spPr>
      </p:pic>
      <p:pic>
        <p:nvPicPr>
          <p:cNvPr id="9" name="Picture 8" descr="Illustrations represent three features of Organization B: a light bulb; a star-shaped, bidirectional organizational chart; and a group of three human icons."/>
          <p:cNvPicPr>
            <a:picLocks noChangeAspect="1"/>
          </p:cNvPicPr>
          <p:nvPr/>
        </p:nvPicPr>
        <p:blipFill rotWithShape="1">
          <a:blip r:embed="rId3">
            <a:extLst>
              <a:ext uri="{28A0092B-C50C-407E-A947-70E740481C1C}">
                <a14:useLocalDpi xmlns:a14="http://schemas.microsoft.com/office/drawing/2010/main" val="0"/>
              </a:ext>
            </a:extLst>
          </a:blip>
          <a:srcRect l="6322" t="9877"/>
          <a:stretch/>
        </p:blipFill>
        <p:spPr>
          <a:xfrm>
            <a:off x="5157951" y="4987311"/>
            <a:ext cx="3157105" cy="1147296"/>
          </a:xfrm>
          <a:prstGeom prst="rect">
            <a:avLst/>
          </a:prstGeom>
        </p:spPr>
      </p:pic>
    </p:spTree>
    <p:extLst>
      <p:ext uri="{BB962C8B-B14F-4D97-AF65-F5344CB8AC3E}">
        <p14:creationId xmlns:p14="http://schemas.microsoft.com/office/powerpoint/2010/main" val="325473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Strong Cultures</a:t>
            </a:r>
          </a:p>
        </p:txBody>
      </p:sp>
      <p:sp>
        <p:nvSpPr>
          <p:cNvPr id="3" name="Content Placeholder 2"/>
          <p:cNvSpPr>
            <a:spLocks noGrp="1"/>
          </p:cNvSpPr>
          <p:nvPr>
            <p:ph idx="1"/>
          </p:nvPr>
        </p:nvSpPr>
        <p:spPr/>
        <p:txBody>
          <a:bodyPr anchor="ctr">
            <a:noAutofit/>
          </a:bodyPr>
          <a:lstStyle/>
          <a:p>
            <a:pPr marL="0">
              <a:spcBef>
                <a:spcPts val="1000"/>
              </a:spcBef>
              <a:buNone/>
            </a:pPr>
            <a:r>
              <a:rPr lang="en-US" sz="2200" dirty="0"/>
              <a:t>All organizations have cultures, but not all cultures equally </a:t>
            </a:r>
            <a:r>
              <a:rPr lang="en-US" sz="2200" dirty="0" smtClean="0"/>
              <a:t>influence </a:t>
            </a:r>
            <a:r>
              <a:rPr lang="en-US" sz="2200" dirty="0"/>
              <a:t>employees’ behaviors and actions.</a:t>
            </a:r>
          </a:p>
          <a:p>
            <a:pPr marL="0">
              <a:spcBef>
                <a:spcPts val="1000"/>
              </a:spcBef>
              <a:buNone/>
            </a:pPr>
            <a:r>
              <a:rPr lang="en-US" sz="2200" b="1" dirty="0" smtClean="0"/>
              <a:t>Strong Cultures — </a:t>
            </a:r>
            <a:r>
              <a:rPr lang="en-US" sz="2200" dirty="0" smtClean="0"/>
              <a:t>Organizational </a:t>
            </a:r>
            <a:r>
              <a:rPr lang="en-US" sz="2200" dirty="0"/>
              <a:t>cultures in which the key values are intensely held and widely shared.</a:t>
            </a:r>
          </a:p>
          <a:p>
            <a:pPr marL="0">
              <a:spcBef>
                <a:spcPts val="1000"/>
              </a:spcBef>
              <a:buNone/>
            </a:pPr>
            <a:r>
              <a:rPr lang="en-US" sz="2200" dirty="0"/>
              <a:t>The more employees accept the organization's key values and greater their commitment to those values, the stronger the culture.</a:t>
            </a:r>
          </a:p>
          <a:p>
            <a:pPr marL="0">
              <a:spcBef>
                <a:spcPts val="1000"/>
              </a:spcBef>
              <a:buNone/>
            </a:pPr>
            <a:r>
              <a:rPr lang="en-US" sz="2200" dirty="0"/>
              <a:t>The stronger the culture becomes, the more it affects the way managers plan, organize, lead, and control.</a:t>
            </a:r>
          </a:p>
          <a:p>
            <a:pPr marL="0">
              <a:spcBef>
                <a:spcPts val="1000"/>
              </a:spcBef>
              <a:buNone/>
            </a:pPr>
            <a:r>
              <a:rPr lang="en-US" sz="2200" dirty="0"/>
              <a:t>Strong Cultures are associated with high organizational performance.</a:t>
            </a:r>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7318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3-7 Contrasting Organizational Culture</a:t>
            </a:r>
          </a:p>
        </p:txBody>
      </p:sp>
      <p:pic>
        <p:nvPicPr>
          <p:cNvPr id="4" name="Content Placeholder 3"/>
          <p:cNvPicPr>
            <a:picLocks noGrp="1" noChangeAspect="1"/>
          </p:cNvPicPr>
          <p:nvPr>
            <p:ph idx="1"/>
          </p:nvPr>
        </p:nvPicPr>
        <p:blipFill>
          <a:blip r:embed="rId2"/>
          <a:stretch>
            <a:fillRect/>
          </a:stretch>
        </p:blipFill>
        <p:spPr>
          <a:xfrm>
            <a:off x="822325" y="2081409"/>
            <a:ext cx="7543800" cy="3552433"/>
          </a:xfrm>
          <a:prstGeom prst="rect">
            <a:avLst/>
          </a:prstGeom>
        </p:spPr>
      </p:pic>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3204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Manager: Omnipotent or Symbolic?</a:t>
            </a:r>
            <a:endParaRPr lang="en-US" dirty="0"/>
          </a:p>
        </p:txBody>
      </p:sp>
      <p:sp>
        <p:nvSpPr>
          <p:cNvPr id="3" name="Content Placeholder 2"/>
          <p:cNvSpPr>
            <a:spLocks noGrp="1"/>
          </p:cNvSpPr>
          <p:nvPr>
            <p:ph idx="1"/>
          </p:nvPr>
        </p:nvSpPr>
        <p:spPr/>
        <p:txBody>
          <a:bodyPr anchor="ctr">
            <a:normAutofit/>
          </a:bodyPr>
          <a:lstStyle/>
          <a:p>
            <a:pPr marL="0" indent="0">
              <a:lnSpc>
                <a:spcPct val="100000"/>
              </a:lnSpc>
              <a:buNone/>
            </a:pPr>
            <a:r>
              <a:rPr lang="en-US" sz="2400" b="1" dirty="0" smtClean="0"/>
              <a:t>Omnipotent view of management</a:t>
            </a:r>
            <a:r>
              <a:rPr lang="en-US" sz="2400" dirty="0" smtClean="0"/>
              <a:t>: The view that managers are directly responsible for an organization’s success or failure.</a:t>
            </a:r>
          </a:p>
          <a:p>
            <a:pPr marL="0" indent="0">
              <a:lnSpc>
                <a:spcPct val="100000"/>
              </a:lnSpc>
              <a:buNone/>
            </a:pPr>
            <a:endParaRPr lang="en-US" sz="2400" dirty="0" smtClean="0"/>
          </a:p>
          <a:p>
            <a:pPr marL="0" indent="0">
              <a:lnSpc>
                <a:spcPct val="100000"/>
              </a:lnSpc>
              <a:buNone/>
            </a:pPr>
            <a:r>
              <a:rPr lang="en-US" sz="2400" b="1" dirty="0" smtClean="0"/>
              <a:t>Symbolic view of management: </a:t>
            </a:r>
            <a:r>
              <a:rPr lang="en-US" sz="2400" dirty="0" smtClean="0"/>
              <a:t>The view that much of an organization’s success or failure is due to external forces outside managers’ control.</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824267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Strong Cultures</a:t>
            </a:r>
          </a:p>
        </p:txBody>
      </p:sp>
      <p:sp>
        <p:nvSpPr>
          <p:cNvPr id="3" name="Content Placeholder 2"/>
          <p:cNvSpPr>
            <a:spLocks noGrp="1"/>
          </p:cNvSpPr>
          <p:nvPr>
            <p:ph idx="1"/>
          </p:nvPr>
        </p:nvSpPr>
        <p:spPr/>
        <p:txBody>
          <a:bodyPr anchor="t">
            <a:noAutofit/>
          </a:bodyPr>
          <a:lstStyle/>
          <a:p>
            <a:pPr marL="0">
              <a:spcBef>
                <a:spcPts val="1000"/>
              </a:spcBef>
              <a:buNone/>
            </a:pPr>
            <a:r>
              <a:rPr lang="en-US" sz="2200" dirty="0"/>
              <a:t>Apple’s strong culture of product innovation and customer-service reflects the core values of it’s visionary co-founder, Steve Jobs. Jobs instilled these core values in all employees, from top executives to sales associates, such as the Genius Bar employee shown here training a customer at the Apple Store in </a:t>
            </a:r>
            <a:r>
              <a:rPr lang="en-US" sz="2200" dirty="0" smtClean="0"/>
              <a:t>Manhattan.</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2542823" y="3541734"/>
            <a:ext cx="4104071" cy="2718454"/>
          </a:xfrm>
          <a:prstGeom prst="rect">
            <a:avLst/>
          </a:prstGeom>
        </p:spPr>
      </p:pic>
    </p:spTree>
    <p:extLst>
      <p:ext uri="{BB962C8B-B14F-4D97-AF65-F5344CB8AC3E}">
        <p14:creationId xmlns:p14="http://schemas.microsoft.com/office/powerpoint/2010/main" val="3984305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Where Culture Comes From and How It Continues</a:t>
            </a:r>
          </a:p>
        </p:txBody>
      </p:sp>
      <p:sp>
        <p:nvSpPr>
          <p:cNvPr id="3" name="Content Placeholder 2"/>
          <p:cNvSpPr>
            <a:spLocks noGrp="1"/>
          </p:cNvSpPr>
          <p:nvPr>
            <p:ph idx="1"/>
          </p:nvPr>
        </p:nvSpPr>
        <p:spPr/>
        <p:txBody>
          <a:bodyPr anchor="ctr">
            <a:noAutofit/>
          </a:bodyPr>
          <a:lstStyle/>
          <a:p>
            <a:pPr marL="0">
              <a:spcBef>
                <a:spcPts val="1000"/>
              </a:spcBef>
              <a:buNone/>
            </a:pPr>
            <a:r>
              <a:rPr lang="en-US" sz="2400" dirty="0"/>
              <a:t>Exhibit 3-8 illustrates how an organization’s culture is established and maintained.</a:t>
            </a:r>
          </a:p>
          <a:p>
            <a:pPr lvl="1">
              <a:spcBef>
                <a:spcPts val="1000"/>
              </a:spcBef>
              <a:buFont typeface="Arial" panose="020B0604020202020204" pitchFamily="34" charset="0"/>
              <a:buChar char="•"/>
            </a:pPr>
            <a:r>
              <a:rPr lang="en-US" sz="2200" dirty="0"/>
              <a:t>The original source of the culture usually reflects the </a:t>
            </a:r>
            <a:r>
              <a:rPr lang="en-US" sz="2200" b="1" dirty="0"/>
              <a:t>vision of the founders. </a:t>
            </a:r>
            <a:r>
              <a:rPr lang="en-US" sz="2200" dirty="0" smtClean="0"/>
              <a:t>The </a:t>
            </a:r>
            <a:r>
              <a:rPr lang="en-US" sz="2200" dirty="0"/>
              <a:t>small size of most new organizations makes it easier to instill </a:t>
            </a:r>
            <a:r>
              <a:rPr lang="en-US" sz="2200" dirty="0" smtClean="0"/>
              <a:t>the vision </a:t>
            </a:r>
            <a:r>
              <a:rPr lang="en-US" sz="2200" dirty="0"/>
              <a:t>with all organizational members</a:t>
            </a:r>
            <a:r>
              <a:rPr lang="en-US" sz="2200" dirty="0" smtClean="0"/>
              <a:t>.</a:t>
            </a:r>
          </a:p>
          <a:p>
            <a:pPr lvl="1">
              <a:spcBef>
                <a:spcPts val="1000"/>
              </a:spcBef>
              <a:buFont typeface="Arial" panose="020B0604020202020204" pitchFamily="34" charset="0"/>
              <a:buChar char="•"/>
            </a:pPr>
            <a:r>
              <a:rPr lang="en-US" sz="2200" dirty="0"/>
              <a:t>Once the culture </a:t>
            </a:r>
            <a:r>
              <a:rPr lang="en-US" sz="2200" dirty="0" smtClean="0"/>
              <a:t>is established, organizational </a:t>
            </a:r>
            <a:r>
              <a:rPr lang="en-US" sz="2200" dirty="0"/>
              <a:t>practices help </a:t>
            </a:r>
            <a:r>
              <a:rPr lang="en-US" sz="2200" dirty="0" smtClean="0"/>
              <a:t>maintain it.</a:t>
            </a:r>
          </a:p>
          <a:p>
            <a:pPr lvl="2">
              <a:spcBef>
                <a:spcPts val="1000"/>
              </a:spcBef>
              <a:buFont typeface="Courier New" panose="02070309020205020404" pitchFamily="49" charset="0"/>
              <a:buChar char="o"/>
            </a:pPr>
            <a:r>
              <a:rPr lang="en-US" sz="1800" dirty="0" smtClean="0"/>
              <a:t>For </a:t>
            </a:r>
            <a:r>
              <a:rPr lang="en-US" sz="1800" dirty="0"/>
              <a:t>instance, during the employee </a:t>
            </a:r>
            <a:r>
              <a:rPr lang="en-US" sz="1800" b="1" dirty="0"/>
              <a:t>selection process</a:t>
            </a:r>
            <a:r>
              <a:rPr lang="en-US" sz="1800" dirty="0"/>
              <a:t>, managers typically </a:t>
            </a:r>
            <a:r>
              <a:rPr lang="en-US" sz="1800" dirty="0" smtClean="0"/>
              <a:t>judge job </a:t>
            </a:r>
            <a:r>
              <a:rPr lang="en-US" sz="1800" dirty="0"/>
              <a:t>candidates not only on the job requirements, but also on how well they might </a:t>
            </a:r>
            <a:r>
              <a:rPr lang="en-US" sz="1800" dirty="0" smtClean="0"/>
              <a:t>fit into </a:t>
            </a:r>
            <a:r>
              <a:rPr lang="en-US" sz="1800" dirty="0"/>
              <a:t>the organization. At the same time, job candidates </a:t>
            </a:r>
            <a:r>
              <a:rPr lang="en-US" sz="1800" dirty="0" smtClean="0"/>
              <a:t>find </a:t>
            </a:r>
            <a:r>
              <a:rPr lang="en-US" sz="1800" dirty="0"/>
              <a:t>out information </a:t>
            </a:r>
            <a:r>
              <a:rPr lang="en-US" sz="1800" dirty="0" smtClean="0"/>
              <a:t>about the </a:t>
            </a:r>
            <a:r>
              <a:rPr lang="en-US" sz="1800" dirty="0"/>
              <a:t>organization and determine whether they are comfortable with what they see.</a:t>
            </a: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410056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Where Culture Comes From and How It Continues</a:t>
            </a:r>
          </a:p>
        </p:txBody>
      </p:sp>
      <p:sp>
        <p:nvSpPr>
          <p:cNvPr id="3" name="Content Placeholder 2"/>
          <p:cNvSpPr>
            <a:spLocks noGrp="1"/>
          </p:cNvSpPr>
          <p:nvPr>
            <p:ph idx="1"/>
          </p:nvPr>
        </p:nvSpPr>
        <p:spPr/>
        <p:txBody>
          <a:bodyPr anchor="ctr">
            <a:noAutofit/>
          </a:bodyPr>
          <a:lstStyle/>
          <a:p>
            <a:pPr lvl="1">
              <a:spcBef>
                <a:spcPts val="1000"/>
              </a:spcBef>
              <a:buFont typeface="Arial" panose="020B0604020202020204" pitchFamily="34" charset="0"/>
              <a:buChar char="•"/>
            </a:pPr>
            <a:r>
              <a:rPr lang="en-US" sz="2000" dirty="0"/>
              <a:t>The actions of </a:t>
            </a:r>
            <a:r>
              <a:rPr lang="en-US" sz="2000" b="1" dirty="0"/>
              <a:t>top managers </a:t>
            </a:r>
            <a:r>
              <a:rPr lang="en-US" sz="2000" dirty="0"/>
              <a:t>also have a major impact on the organization’s culture Through what they say and how they behave, top managers </a:t>
            </a:r>
            <a:r>
              <a:rPr lang="en-US" sz="2000" dirty="0" smtClean="0"/>
              <a:t>establish norms </a:t>
            </a:r>
            <a:r>
              <a:rPr lang="en-US" sz="2000" dirty="0"/>
              <a:t>that filter down through the organization and can have a positive effect </a:t>
            </a:r>
            <a:r>
              <a:rPr lang="en-US" sz="2000" dirty="0" smtClean="0"/>
              <a:t>on employees</a:t>
            </a:r>
            <a:r>
              <a:rPr lang="en-US" sz="2000" dirty="0"/>
              <a:t>’ behaviors</a:t>
            </a:r>
            <a:r>
              <a:rPr lang="en-US" sz="2000" dirty="0" smtClean="0"/>
              <a:t>.</a:t>
            </a:r>
          </a:p>
          <a:p>
            <a:pPr lvl="1">
              <a:spcBef>
                <a:spcPts val="1000"/>
              </a:spcBef>
              <a:buFont typeface="Arial" panose="020B0604020202020204" pitchFamily="34" charset="0"/>
              <a:buChar char="•"/>
            </a:pPr>
            <a:r>
              <a:rPr lang="en-US" sz="2000" dirty="0"/>
              <a:t>Finally, organizations help employees adapt to the culture through </a:t>
            </a:r>
            <a:r>
              <a:rPr lang="en-US" sz="2000" b="1" dirty="0"/>
              <a:t>socialization</a:t>
            </a:r>
            <a:r>
              <a:rPr lang="en-US" sz="2000" dirty="0" smtClean="0"/>
              <a:t>, a </a:t>
            </a:r>
            <a:r>
              <a:rPr lang="en-US" sz="2000" dirty="0"/>
              <a:t>process that helps new employees learn the organization’s way of doing </a:t>
            </a:r>
            <a:r>
              <a:rPr lang="en-US" sz="2000" dirty="0" smtClean="0"/>
              <a:t>things.</a:t>
            </a:r>
          </a:p>
          <a:p>
            <a:pPr lvl="2">
              <a:spcBef>
                <a:spcPts val="1000"/>
              </a:spcBef>
              <a:buFont typeface="Courier New" panose="02070309020205020404" pitchFamily="49" charset="0"/>
              <a:buChar char="o"/>
            </a:pPr>
            <a:r>
              <a:rPr lang="en-US" sz="1800" dirty="0"/>
              <a:t>E</a:t>
            </a:r>
            <a:r>
              <a:rPr lang="en-US" sz="1800" dirty="0" smtClean="0"/>
              <a:t>mployees understand the </a:t>
            </a:r>
            <a:r>
              <a:rPr lang="en-US" sz="1800" dirty="0"/>
              <a:t>culture and are enthusiastic and knowledgeable with </a:t>
            </a:r>
            <a:r>
              <a:rPr lang="en-US" sz="1800" dirty="0" smtClean="0"/>
              <a:t>customers. </a:t>
            </a:r>
          </a:p>
          <a:p>
            <a:pPr lvl="2">
              <a:spcBef>
                <a:spcPts val="1000"/>
              </a:spcBef>
              <a:buFont typeface="Courier New" panose="02070309020205020404" pitchFamily="49" charset="0"/>
              <a:buChar char="o"/>
            </a:pPr>
            <a:r>
              <a:rPr lang="en-US" sz="1800" dirty="0"/>
              <a:t>M</a:t>
            </a:r>
            <a:r>
              <a:rPr lang="en-US" sz="1800" dirty="0" smtClean="0"/>
              <a:t>inimizes </a:t>
            </a:r>
            <a:r>
              <a:rPr lang="en-US" sz="1800" dirty="0"/>
              <a:t>the chance that new employees </a:t>
            </a:r>
            <a:r>
              <a:rPr lang="en-US" sz="1800" dirty="0" smtClean="0"/>
              <a:t>might </a:t>
            </a:r>
            <a:r>
              <a:rPr lang="en-US" sz="1800" dirty="0"/>
              <a:t>disrupt current beliefs and customs.</a:t>
            </a: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51267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3-8 Establishing and Maintaining Culture</a:t>
            </a:r>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flowchart shows that an organization’s culture originates with the philosophy of organization’s founders, passes through selection criteria, and leads to top management and socialization. Top management further affects socialization, with both leading to organization’s cultur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2932770"/>
            <a:ext cx="7543800" cy="1973766"/>
          </a:xfrm>
          <a:prstGeom prst="rect">
            <a:avLst/>
          </a:prstGeom>
        </p:spPr>
      </p:pic>
    </p:spTree>
    <p:extLst>
      <p:ext uri="{BB962C8B-B14F-4D97-AF65-F5344CB8AC3E}">
        <p14:creationId xmlns:p14="http://schemas.microsoft.com/office/powerpoint/2010/main" val="845819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Employees Learn Culture</a:t>
            </a:r>
          </a:p>
        </p:txBody>
      </p:sp>
      <p:sp>
        <p:nvSpPr>
          <p:cNvPr id="3" name="Content Placeholder 2"/>
          <p:cNvSpPr>
            <a:spLocks noGrp="1"/>
          </p:cNvSpPr>
          <p:nvPr>
            <p:ph idx="1"/>
          </p:nvPr>
        </p:nvSpPr>
        <p:spPr/>
        <p:txBody>
          <a:bodyPr anchor="ctr">
            <a:noAutofit/>
          </a:bodyPr>
          <a:lstStyle/>
          <a:p>
            <a:pPr marL="0">
              <a:spcBef>
                <a:spcPts val="1000"/>
              </a:spcBef>
              <a:buNone/>
            </a:pPr>
            <a:r>
              <a:rPr lang="en-US" sz="2400" dirty="0"/>
              <a:t>Employees “learn” an organization’s culture in a number of ways. The most </a:t>
            </a:r>
            <a:r>
              <a:rPr lang="en-US" sz="2400" dirty="0" smtClean="0"/>
              <a:t>common are:</a:t>
            </a:r>
          </a:p>
          <a:p>
            <a:pPr marL="0">
              <a:spcBef>
                <a:spcPts val="1000"/>
              </a:spcBef>
              <a:buNone/>
            </a:pPr>
            <a:endParaRPr lang="en-US" sz="2400" dirty="0" smtClean="0"/>
          </a:p>
          <a:p>
            <a:pPr marL="749808" lvl="1" indent="-457200">
              <a:spcBef>
                <a:spcPts val="1000"/>
              </a:spcBef>
              <a:buFont typeface="+mj-lt"/>
              <a:buAutoNum type="arabicPeriod"/>
            </a:pPr>
            <a:r>
              <a:rPr lang="en-US" sz="2400" dirty="0" smtClean="0"/>
              <a:t>Stories</a:t>
            </a:r>
          </a:p>
          <a:p>
            <a:pPr marL="749808" lvl="1" indent="-457200">
              <a:spcBef>
                <a:spcPts val="1000"/>
              </a:spcBef>
              <a:buFont typeface="+mj-lt"/>
              <a:buAutoNum type="arabicPeriod"/>
            </a:pPr>
            <a:r>
              <a:rPr lang="en-US" sz="2400" dirty="0" smtClean="0"/>
              <a:t>Rituals</a:t>
            </a:r>
          </a:p>
          <a:p>
            <a:pPr marL="749808" lvl="1" indent="-457200">
              <a:spcBef>
                <a:spcPts val="1000"/>
              </a:spcBef>
              <a:buFont typeface="+mj-lt"/>
              <a:buAutoNum type="arabicPeriod"/>
            </a:pPr>
            <a:r>
              <a:rPr lang="en-US" sz="2400" dirty="0" smtClean="0"/>
              <a:t>Material Symbols</a:t>
            </a:r>
          </a:p>
          <a:p>
            <a:pPr marL="749808" lvl="1" indent="-457200">
              <a:spcBef>
                <a:spcPts val="1000"/>
              </a:spcBef>
              <a:buFont typeface="+mj-lt"/>
              <a:buAutoNum type="arabicPeriod"/>
            </a:pPr>
            <a:r>
              <a:rPr lang="en-US" sz="2400" dirty="0" smtClean="0"/>
              <a:t>Language</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34</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94053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Employees Learn Culture</a:t>
            </a:r>
          </a:p>
        </p:txBody>
      </p:sp>
      <p:sp>
        <p:nvSpPr>
          <p:cNvPr id="3" name="Content Placeholder 2"/>
          <p:cNvSpPr>
            <a:spLocks noGrp="1"/>
          </p:cNvSpPr>
          <p:nvPr>
            <p:ph idx="1"/>
          </p:nvPr>
        </p:nvSpPr>
        <p:spPr/>
        <p:txBody>
          <a:bodyPr anchor="t">
            <a:noAutofit/>
          </a:bodyPr>
          <a:lstStyle/>
          <a:p>
            <a:pPr marL="0">
              <a:spcBef>
                <a:spcPts val="1000"/>
              </a:spcBef>
              <a:buNone/>
            </a:pPr>
            <a:r>
              <a:rPr lang="en-US" sz="2400" b="1" dirty="0" smtClean="0"/>
              <a:t>Stories –</a:t>
            </a:r>
            <a:r>
              <a:rPr lang="en-US" sz="2400" dirty="0" smtClean="0"/>
              <a:t> Organizational “stories</a:t>
            </a:r>
            <a:r>
              <a:rPr lang="en-US" sz="2400" dirty="0"/>
              <a:t>” typically contain a narrative of significant </a:t>
            </a:r>
            <a:r>
              <a:rPr lang="en-US" sz="2400" dirty="0" smtClean="0"/>
              <a:t>events or </a:t>
            </a:r>
            <a:r>
              <a:rPr lang="en-US" sz="2400" dirty="0"/>
              <a:t>people, including such things as the organization’s founders, rule breaking, </a:t>
            </a:r>
            <a:r>
              <a:rPr lang="en-US" sz="2400" dirty="0" smtClean="0"/>
              <a:t>reactions to </a:t>
            </a:r>
            <a:r>
              <a:rPr lang="en-US" sz="2400" dirty="0"/>
              <a:t>past mistakes, and so forth</a:t>
            </a:r>
            <a:r>
              <a:rPr lang="en-US" sz="2400" dirty="0" smtClean="0"/>
              <a:t>.</a:t>
            </a:r>
          </a:p>
          <a:p>
            <a:pPr marL="0">
              <a:spcBef>
                <a:spcPts val="1000"/>
              </a:spcBef>
              <a:buNone/>
            </a:pPr>
            <a:r>
              <a:rPr lang="en-US" dirty="0" smtClean="0"/>
              <a:t>Example:</a:t>
            </a:r>
          </a:p>
          <a:p>
            <a:pPr lvl="1">
              <a:spcBef>
                <a:spcPts val="1000"/>
              </a:spcBef>
              <a:buFont typeface="Arial" panose="020B0604020202020204" pitchFamily="34" charset="0"/>
              <a:buChar char="•"/>
            </a:pPr>
            <a:r>
              <a:rPr lang="en-US" sz="2000" dirty="0" smtClean="0"/>
              <a:t>At </a:t>
            </a:r>
            <a:r>
              <a:rPr lang="en-US" sz="2000" dirty="0"/>
              <a:t>3M Company</a:t>
            </a:r>
            <a:r>
              <a:rPr lang="en-US" sz="2000" dirty="0" smtClean="0"/>
              <a:t>, the </a:t>
            </a:r>
            <a:r>
              <a:rPr lang="en-US" sz="2000" dirty="0"/>
              <a:t>product innovation stories are </a:t>
            </a:r>
            <a:r>
              <a:rPr lang="en-US" sz="2000" dirty="0" smtClean="0"/>
              <a:t/>
            </a:r>
            <a:br>
              <a:rPr lang="en-US" sz="2000" dirty="0" smtClean="0"/>
            </a:br>
            <a:r>
              <a:rPr lang="en-US" sz="2000" dirty="0" smtClean="0"/>
              <a:t>legendary</a:t>
            </a:r>
            <a:r>
              <a:rPr lang="en-US" sz="2000" dirty="0"/>
              <a:t>. </a:t>
            </a:r>
            <a:r>
              <a:rPr lang="en-US" sz="2000" dirty="0" smtClean="0"/>
              <a:t>There’s </a:t>
            </a:r>
            <a:r>
              <a:rPr lang="en-US" sz="2000" dirty="0"/>
              <a:t>the story about the 3M </a:t>
            </a:r>
            <a:r>
              <a:rPr lang="en-US" sz="2000" dirty="0" smtClean="0"/>
              <a:t>scientist who </a:t>
            </a:r>
            <a:br>
              <a:rPr lang="en-US" sz="2000" dirty="0" smtClean="0"/>
            </a:br>
            <a:r>
              <a:rPr lang="en-US" sz="2000" dirty="0" smtClean="0"/>
              <a:t>spilled chemicals on </a:t>
            </a:r>
            <a:r>
              <a:rPr lang="en-US" sz="2000" dirty="0"/>
              <a:t>her tennis shoe and came up with </a:t>
            </a:r>
            <a:r>
              <a:rPr lang="en-US" sz="2000" dirty="0" smtClean="0"/>
              <a:t/>
            </a:r>
            <a:br>
              <a:rPr lang="en-US" sz="2000" dirty="0" smtClean="0"/>
            </a:br>
            <a:r>
              <a:rPr lang="en-US" sz="2000" dirty="0" err="1" smtClean="0"/>
              <a:t>Scotchgard</a:t>
            </a:r>
            <a:r>
              <a:rPr lang="en-US" sz="2000" dirty="0"/>
              <a:t>. </a:t>
            </a:r>
            <a:endParaRPr lang="en-US" sz="2000" dirty="0" smtClean="0"/>
          </a:p>
          <a:p>
            <a:pPr lvl="1">
              <a:spcBef>
                <a:spcPts val="1000"/>
              </a:spcBef>
              <a:buFont typeface="Arial" panose="020B0604020202020204" pitchFamily="34" charset="0"/>
              <a:buChar char="•"/>
            </a:pPr>
            <a:r>
              <a:rPr lang="en-US" sz="2000" dirty="0" smtClean="0"/>
              <a:t>There’s the </a:t>
            </a:r>
            <a:r>
              <a:rPr lang="en-US" sz="2000" dirty="0"/>
              <a:t>story about Art Fry, a 3M researcher who </a:t>
            </a:r>
            <a:r>
              <a:rPr lang="en-US" sz="2000" dirty="0" smtClean="0"/>
              <a:t/>
            </a:r>
            <a:br>
              <a:rPr lang="en-US" sz="2000" dirty="0" smtClean="0"/>
            </a:br>
            <a:r>
              <a:rPr lang="en-US" sz="2000" dirty="0" smtClean="0"/>
              <a:t>wanted a </a:t>
            </a:r>
            <a:r>
              <a:rPr lang="en-US" sz="2000" dirty="0"/>
              <a:t>better way to mark the </a:t>
            </a:r>
            <a:r>
              <a:rPr lang="en-US" sz="2000" dirty="0" smtClean="0"/>
              <a:t>pages of </a:t>
            </a:r>
            <a:r>
              <a:rPr lang="en-US" sz="2000" dirty="0"/>
              <a:t>his church </a:t>
            </a:r>
            <a:r>
              <a:rPr lang="en-US" sz="2000" dirty="0" smtClean="0"/>
              <a:t/>
            </a:r>
            <a:br>
              <a:rPr lang="en-US" sz="2000" dirty="0" smtClean="0"/>
            </a:br>
            <a:r>
              <a:rPr lang="en-US" sz="2000" dirty="0" smtClean="0"/>
              <a:t>hymnal </a:t>
            </a:r>
            <a:r>
              <a:rPr lang="en-US" sz="2000" dirty="0"/>
              <a:t>and </a:t>
            </a:r>
            <a:r>
              <a:rPr lang="en-US" sz="2000" dirty="0" smtClean="0"/>
              <a:t>invented </a:t>
            </a:r>
            <a:r>
              <a:rPr lang="en-US" sz="2000" dirty="0"/>
              <a:t>the Post-It Note</a:t>
            </a:r>
            <a:r>
              <a:rPr lang="en-US" sz="2000" dirty="0" smtClean="0"/>
              <a:t>.</a:t>
            </a:r>
            <a:endParaRPr lang="en-US" sz="2000" dirty="0"/>
          </a:p>
        </p:txBody>
      </p:sp>
      <p:sp>
        <p:nvSpPr>
          <p:cNvPr id="6" name="Slide Number Placeholder 5"/>
          <p:cNvSpPr>
            <a:spLocks noGrp="1"/>
          </p:cNvSpPr>
          <p:nvPr>
            <p:ph type="sldNum" sz="quarter" idx="12"/>
          </p:nvPr>
        </p:nvSpPr>
        <p:spPr/>
        <p:txBody>
          <a:bodyPr/>
          <a:lstStyle/>
          <a:p>
            <a:fld id="{E9EA1111-5A77-4C5B-86B5-3A57E92B1A73}" type="slidenum">
              <a:rPr lang="en-US" smtClean="0"/>
              <a:t>35</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rotWithShape="1">
          <a:blip r:embed="rId2"/>
          <a:srcRect l="17805" t="6829" r="18683" b="5659"/>
          <a:stretch/>
        </p:blipFill>
        <p:spPr>
          <a:xfrm>
            <a:off x="7122403" y="2908839"/>
            <a:ext cx="1244357" cy="1552356"/>
          </a:xfrm>
          <a:prstGeom prst="rect">
            <a:avLst/>
          </a:prstGeom>
        </p:spPr>
      </p:pic>
      <p:pic>
        <p:nvPicPr>
          <p:cNvPr id="7" name="Picture 6"/>
          <p:cNvPicPr>
            <a:picLocks noChangeAspect="1"/>
          </p:cNvPicPr>
          <p:nvPr/>
        </p:nvPicPr>
        <p:blipFill>
          <a:blip r:embed="rId3"/>
          <a:stretch>
            <a:fillRect/>
          </a:stretch>
        </p:blipFill>
        <p:spPr>
          <a:xfrm>
            <a:off x="6919194" y="4616022"/>
            <a:ext cx="1490169" cy="1490169"/>
          </a:xfrm>
          <a:prstGeom prst="rect">
            <a:avLst/>
          </a:prstGeom>
        </p:spPr>
      </p:pic>
    </p:spTree>
    <p:extLst>
      <p:ext uri="{BB962C8B-B14F-4D97-AF65-F5344CB8AC3E}">
        <p14:creationId xmlns:p14="http://schemas.microsoft.com/office/powerpoint/2010/main" val="4440323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Employees Learn Culture</a:t>
            </a:r>
          </a:p>
        </p:txBody>
      </p:sp>
      <p:sp>
        <p:nvSpPr>
          <p:cNvPr id="3" name="Content Placeholder 2"/>
          <p:cNvSpPr>
            <a:spLocks noGrp="1"/>
          </p:cNvSpPr>
          <p:nvPr>
            <p:ph idx="1"/>
          </p:nvPr>
        </p:nvSpPr>
        <p:spPr/>
        <p:txBody>
          <a:bodyPr anchor="t">
            <a:noAutofit/>
          </a:bodyPr>
          <a:lstStyle/>
          <a:p>
            <a:pPr marL="0">
              <a:spcBef>
                <a:spcPts val="1000"/>
              </a:spcBef>
              <a:buNone/>
            </a:pPr>
            <a:r>
              <a:rPr lang="en-US" sz="2400" b="1" dirty="0"/>
              <a:t>Rituals — </a:t>
            </a:r>
            <a:r>
              <a:rPr lang="en-US" sz="2400" dirty="0"/>
              <a:t>repetitive sequences of activities that express and reinforce important organizational values and </a:t>
            </a:r>
            <a:r>
              <a:rPr lang="en-US" sz="2400" dirty="0" smtClean="0"/>
              <a:t>goals.</a:t>
            </a:r>
          </a:p>
          <a:p>
            <a:pPr marL="0">
              <a:spcBef>
                <a:spcPts val="1000"/>
              </a:spcBef>
              <a:buNone/>
            </a:pPr>
            <a:r>
              <a:rPr lang="en-US" dirty="0" smtClean="0"/>
              <a:t>Example:</a:t>
            </a:r>
          </a:p>
          <a:p>
            <a:pPr lvl="1">
              <a:spcBef>
                <a:spcPts val="1000"/>
              </a:spcBef>
              <a:buFont typeface="Arial" panose="020B0604020202020204" pitchFamily="34" charset="0"/>
              <a:buChar char="•"/>
            </a:pPr>
            <a:r>
              <a:rPr lang="en-US" sz="2000" dirty="0" smtClean="0"/>
              <a:t>Mark Zuckerberg would </a:t>
            </a:r>
            <a:r>
              <a:rPr lang="en-US" sz="2000" dirty="0"/>
              <a:t>end employee </a:t>
            </a:r>
            <a:r>
              <a:rPr lang="en-US" sz="2000" dirty="0" smtClean="0"/>
              <a:t/>
            </a:r>
            <a:br>
              <a:rPr lang="en-US" sz="2000" dirty="0" smtClean="0"/>
            </a:br>
            <a:r>
              <a:rPr lang="en-US" sz="2000" dirty="0" smtClean="0"/>
              <a:t>meetings </a:t>
            </a:r>
            <a:r>
              <a:rPr lang="en-US" sz="2000" dirty="0"/>
              <a:t>by pumping his fist in the </a:t>
            </a:r>
            <a:r>
              <a:rPr lang="en-US" sz="2000" dirty="0" smtClean="0"/>
              <a:t>air and </a:t>
            </a:r>
            <a:br>
              <a:rPr lang="en-US" sz="2000" dirty="0" smtClean="0"/>
            </a:br>
            <a:r>
              <a:rPr lang="en-US" sz="2000" dirty="0" smtClean="0"/>
              <a:t>leading </a:t>
            </a:r>
            <a:r>
              <a:rPr lang="en-US" sz="2000" dirty="0"/>
              <a:t>employees in a chant of “domination</a:t>
            </a:r>
            <a:r>
              <a:rPr lang="en-US" sz="2000" dirty="0" smtClean="0"/>
              <a:t>.”</a:t>
            </a:r>
          </a:p>
          <a:p>
            <a:pPr lvl="1">
              <a:spcBef>
                <a:spcPts val="1000"/>
              </a:spcBef>
              <a:buFont typeface="Arial" panose="020B0604020202020204" pitchFamily="34" charset="0"/>
              <a:buChar char="•"/>
            </a:pPr>
            <a:r>
              <a:rPr lang="en-US" sz="2000" dirty="0" smtClean="0"/>
              <a:t>Mary </a:t>
            </a:r>
            <a:r>
              <a:rPr lang="en-US" sz="2000" dirty="0"/>
              <a:t>Kay Cosmetics’ annual awards ceremony </a:t>
            </a:r>
            <a:r>
              <a:rPr lang="en-US" sz="2000" dirty="0" smtClean="0"/>
              <a:t/>
            </a:r>
            <a:br>
              <a:rPr lang="en-US" sz="2000" dirty="0" smtClean="0"/>
            </a:br>
            <a:r>
              <a:rPr lang="en-US" sz="2000" dirty="0" smtClean="0"/>
              <a:t>for </a:t>
            </a:r>
            <a:r>
              <a:rPr lang="en-US" sz="2000" dirty="0"/>
              <a:t>its sales representatives. Salespeople are </a:t>
            </a:r>
            <a:r>
              <a:rPr lang="en-US" sz="2000" dirty="0" smtClean="0"/>
              <a:t/>
            </a:r>
            <a:br>
              <a:rPr lang="en-US" sz="2000" dirty="0" smtClean="0"/>
            </a:br>
            <a:r>
              <a:rPr lang="en-US" sz="2000" dirty="0" smtClean="0"/>
              <a:t>rewarded </a:t>
            </a:r>
            <a:r>
              <a:rPr lang="en-US" sz="2000" dirty="0"/>
              <a:t>for sales goal achievements with an </a:t>
            </a:r>
            <a:r>
              <a:rPr lang="en-US" sz="2000" dirty="0" smtClean="0"/>
              <a:t/>
            </a:r>
            <a:br>
              <a:rPr lang="en-US" sz="2000" dirty="0" smtClean="0"/>
            </a:br>
            <a:r>
              <a:rPr lang="en-US" sz="2000" dirty="0" smtClean="0"/>
              <a:t>array of </a:t>
            </a:r>
            <a:r>
              <a:rPr lang="en-US" sz="2000" dirty="0"/>
              <a:t>expensive gifts, including big-screen </a:t>
            </a:r>
            <a:r>
              <a:rPr lang="en-US" sz="2000" dirty="0" smtClean="0"/>
              <a:t/>
            </a:r>
            <a:br>
              <a:rPr lang="en-US" sz="2000" dirty="0" smtClean="0"/>
            </a:br>
            <a:r>
              <a:rPr lang="en-US" sz="2000" dirty="0" smtClean="0"/>
              <a:t>televisions</a:t>
            </a:r>
            <a:r>
              <a:rPr lang="en-US" sz="2000" dirty="0"/>
              <a:t>, diamond rings, trips, and </a:t>
            </a:r>
            <a:r>
              <a:rPr lang="en-US" sz="2000" dirty="0" smtClean="0"/>
              <a:t/>
            </a:r>
            <a:br>
              <a:rPr lang="en-US" sz="2000" dirty="0" smtClean="0"/>
            </a:br>
            <a:r>
              <a:rPr lang="en-US" sz="2000" dirty="0" smtClean="0"/>
              <a:t>pink Cadillacs.</a:t>
            </a:r>
          </a:p>
          <a:p>
            <a:pPr marL="0">
              <a:spcBef>
                <a:spcPts val="1000"/>
              </a:spcBef>
              <a:buNone/>
            </a:pP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36</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p:cNvPicPr>
            <a:picLocks noChangeAspect="1"/>
          </p:cNvPicPr>
          <p:nvPr/>
        </p:nvPicPr>
        <p:blipFill rotWithShape="1">
          <a:blip r:embed="rId2"/>
          <a:srcRect l="9864" r="14509"/>
          <a:stretch/>
        </p:blipFill>
        <p:spPr>
          <a:xfrm>
            <a:off x="6209315" y="2691289"/>
            <a:ext cx="2157445" cy="1601930"/>
          </a:xfrm>
          <a:prstGeom prst="rect">
            <a:avLst/>
          </a:prstGeom>
        </p:spPr>
      </p:pic>
      <p:pic>
        <p:nvPicPr>
          <p:cNvPr id="9" name="Picture 8"/>
          <p:cNvPicPr>
            <a:picLocks noChangeAspect="1"/>
          </p:cNvPicPr>
          <p:nvPr/>
        </p:nvPicPr>
        <p:blipFill rotWithShape="1">
          <a:blip r:embed="rId3"/>
          <a:srcRect l="23704" t="18335"/>
          <a:stretch/>
        </p:blipFill>
        <p:spPr>
          <a:xfrm>
            <a:off x="6209315" y="4562510"/>
            <a:ext cx="2157445" cy="1601930"/>
          </a:xfrm>
          <a:prstGeom prst="rect">
            <a:avLst/>
          </a:prstGeom>
        </p:spPr>
      </p:pic>
    </p:spTree>
    <p:extLst>
      <p:ext uri="{BB962C8B-B14F-4D97-AF65-F5344CB8AC3E}">
        <p14:creationId xmlns:p14="http://schemas.microsoft.com/office/powerpoint/2010/main" val="422331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Employees Learn Culture</a:t>
            </a:r>
          </a:p>
        </p:txBody>
      </p:sp>
      <p:sp>
        <p:nvSpPr>
          <p:cNvPr id="3" name="Content Placeholder 2"/>
          <p:cNvSpPr>
            <a:spLocks noGrp="1"/>
          </p:cNvSpPr>
          <p:nvPr>
            <p:ph idx="1"/>
          </p:nvPr>
        </p:nvSpPr>
        <p:spPr/>
        <p:txBody>
          <a:bodyPr anchor="t">
            <a:noAutofit/>
          </a:bodyPr>
          <a:lstStyle/>
          <a:p>
            <a:pPr marL="0" indent="0">
              <a:buNone/>
            </a:pPr>
            <a:r>
              <a:rPr lang="en-US" sz="2400" b="1" dirty="0" smtClean="0"/>
              <a:t>Material Artifacts and Symbols — </a:t>
            </a:r>
            <a:r>
              <a:rPr lang="en-US" sz="2400" dirty="0" smtClean="0"/>
              <a:t>convey </a:t>
            </a:r>
            <a:r>
              <a:rPr lang="en-US" sz="2400" dirty="0"/>
              <a:t>to employees who is important and the kinds of </a:t>
            </a:r>
            <a:r>
              <a:rPr lang="en-US" sz="2400" dirty="0" smtClean="0"/>
              <a:t>behavior (</a:t>
            </a:r>
            <a:r>
              <a:rPr lang="en-US" sz="2400" dirty="0"/>
              <a:t>for example, risk taking, conservative, authoritarian, participative, individualistic</a:t>
            </a:r>
            <a:r>
              <a:rPr lang="en-US" sz="2400" dirty="0" smtClean="0"/>
              <a:t>, and </a:t>
            </a:r>
            <a:r>
              <a:rPr lang="en-US" sz="2400" dirty="0"/>
              <a:t>so forth) that are expected and appropriate</a:t>
            </a:r>
            <a:r>
              <a:rPr lang="en-US" sz="2400" dirty="0" smtClean="0"/>
              <a:t>.</a:t>
            </a:r>
          </a:p>
          <a:p>
            <a:pPr marL="0" indent="0">
              <a:buNone/>
            </a:pPr>
            <a:r>
              <a:rPr lang="en-US" dirty="0" smtClean="0"/>
              <a:t>Example:</a:t>
            </a:r>
          </a:p>
          <a:p>
            <a:pPr lvl="1">
              <a:buFont typeface="Arial" panose="020B0604020202020204" pitchFamily="34" charset="0"/>
              <a:buChar char="•"/>
            </a:pPr>
            <a:r>
              <a:rPr lang="en-US" sz="2000" dirty="0"/>
              <a:t>The layout of an organization’s facilities, how </a:t>
            </a:r>
            <a:r>
              <a:rPr lang="en-US" sz="2000" dirty="0" smtClean="0"/>
              <a:t>employees dress and the </a:t>
            </a:r>
            <a:r>
              <a:rPr lang="en-US" sz="2000" dirty="0"/>
              <a:t>types of automobiles provided to top </a:t>
            </a:r>
            <a:r>
              <a:rPr lang="en-US" sz="2000" dirty="0" smtClean="0"/>
              <a:t>executives </a:t>
            </a:r>
            <a:r>
              <a:rPr lang="en-US" sz="2000" dirty="0"/>
              <a:t>are examples of </a:t>
            </a:r>
            <a:r>
              <a:rPr lang="en-US" sz="2000" dirty="0" smtClean="0"/>
              <a:t>material symbols</a:t>
            </a:r>
            <a:r>
              <a:rPr lang="en-US" sz="2000" dirty="0"/>
              <a:t>. </a:t>
            </a:r>
            <a:endParaRPr lang="en-US" sz="2000" dirty="0" smtClean="0"/>
          </a:p>
          <a:p>
            <a:pPr lvl="1">
              <a:buFont typeface="Arial" panose="020B0604020202020204" pitchFamily="34" charset="0"/>
              <a:buChar char="•"/>
            </a:pPr>
            <a:r>
              <a:rPr lang="en-US" sz="2000" dirty="0" smtClean="0"/>
              <a:t>Others </a:t>
            </a:r>
            <a:r>
              <a:rPr lang="en-US" sz="2000" dirty="0"/>
              <a:t>include the size of offices, the elegance of furnishings, executive “perks</a:t>
            </a:r>
            <a:r>
              <a:rPr lang="en-US" sz="2000" dirty="0" smtClean="0"/>
              <a:t>” (</a:t>
            </a:r>
            <a:r>
              <a:rPr lang="en-US" sz="2000" dirty="0"/>
              <a:t>extra benefits provided to managers such as health club memberships, use of </a:t>
            </a:r>
            <a:r>
              <a:rPr lang="en-US" sz="2000" dirty="0" smtClean="0"/>
              <a:t>company owned facilities</a:t>
            </a:r>
            <a:r>
              <a:rPr lang="en-US" sz="2000" dirty="0"/>
              <a:t>, and so forth), employee fitness centers or on-site dining facilities, </a:t>
            </a:r>
            <a:r>
              <a:rPr lang="en-US" sz="2000" dirty="0" smtClean="0"/>
              <a:t>and reserved </a:t>
            </a:r>
            <a:r>
              <a:rPr lang="en-US" sz="2000" dirty="0"/>
              <a:t>parking spaces for certain employees.</a:t>
            </a:r>
          </a:p>
        </p:txBody>
      </p:sp>
      <p:sp>
        <p:nvSpPr>
          <p:cNvPr id="6" name="Slide Number Placeholder 5"/>
          <p:cNvSpPr>
            <a:spLocks noGrp="1"/>
          </p:cNvSpPr>
          <p:nvPr>
            <p:ph type="sldNum" sz="quarter" idx="12"/>
          </p:nvPr>
        </p:nvSpPr>
        <p:spPr/>
        <p:txBody>
          <a:bodyPr/>
          <a:lstStyle/>
          <a:p>
            <a:fld id="{E9EA1111-5A77-4C5B-86B5-3A57E92B1A73}" type="slidenum">
              <a:rPr lang="en-US" smtClean="0"/>
              <a:t>37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418583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Employees Learn Culture</a:t>
            </a:r>
          </a:p>
        </p:txBody>
      </p:sp>
      <p:sp>
        <p:nvSpPr>
          <p:cNvPr id="3" name="Content Placeholder 2"/>
          <p:cNvSpPr>
            <a:spLocks noGrp="1"/>
          </p:cNvSpPr>
          <p:nvPr>
            <p:ph idx="1"/>
          </p:nvPr>
        </p:nvSpPr>
        <p:spPr/>
        <p:txBody>
          <a:bodyPr anchor="t">
            <a:noAutofit/>
          </a:bodyPr>
          <a:lstStyle/>
          <a:p>
            <a:pPr marL="0" indent="0">
              <a:buNone/>
            </a:pPr>
            <a:r>
              <a:rPr lang="en-US" sz="2400" b="1" dirty="0"/>
              <a:t>Language — </a:t>
            </a:r>
            <a:r>
              <a:rPr lang="en-US" sz="2400" dirty="0"/>
              <a:t>many organizations or units of an organization use language to identify and unite members of a culture. New employees are frequently overwhelmed with acronyms and jargon that quickly becomes a part of their language.</a:t>
            </a:r>
          </a:p>
          <a:p>
            <a:pPr marL="0" indent="0">
              <a:buNone/>
            </a:pPr>
            <a:r>
              <a:rPr lang="en-US" dirty="0" smtClean="0"/>
              <a:t>Example:</a:t>
            </a:r>
          </a:p>
          <a:p>
            <a:pPr lvl="1">
              <a:buFont typeface="Arial" panose="020B0604020202020204" pitchFamily="34" charset="0"/>
              <a:buChar char="•"/>
            </a:pPr>
            <a:r>
              <a:rPr lang="en-US" sz="2000" dirty="0" smtClean="0"/>
              <a:t>At </a:t>
            </a:r>
            <a:r>
              <a:rPr lang="en-US" sz="2000" dirty="0"/>
              <a:t>Cranium, a Seattle board game company, “</a:t>
            </a:r>
            <a:r>
              <a:rPr lang="en-US" sz="2000" dirty="0" err="1"/>
              <a:t>chiff</a:t>
            </a:r>
            <a:r>
              <a:rPr lang="en-US" sz="2000" dirty="0"/>
              <a:t>” is used to remind employees of </a:t>
            </a:r>
            <a:r>
              <a:rPr lang="en-US" sz="2000" dirty="0" smtClean="0"/>
              <a:t>the need </a:t>
            </a:r>
            <a:r>
              <a:rPr lang="en-US" sz="2000" dirty="0"/>
              <a:t>to be incessantly innovative in everything they do. “</a:t>
            </a:r>
            <a:r>
              <a:rPr lang="en-US" sz="2000" dirty="0" err="1"/>
              <a:t>Chiff</a:t>
            </a:r>
            <a:r>
              <a:rPr lang="en-US" sz="2000" dirty="0"/>
              <a:t>” stands for “clever, </a:t>
            </a:r>
            <a:r>
              <a:rPr lang="en-US" sz="2000" dirty="0" smtClean="0"/>
              <a:t>high quality, innovative</a:t>
            </a:r>
            <a:r>
              <a:rPr lang="en-US" sz="2000" dirty="0"/>
              <a:t>, friendly, fun.”</a:t>
            </a:r>
          </a:p>
        </p:txBody>
      </p:sp>
      <p:sp>
        <p:nvSpPr>
          <p:cNvPr id="6" name="Slide Number Placeholder 5"/>
          <p:cNvSpPr>
            <a:spLocks noGrp="1"/>
          </p:cNvSpPr>
          <p:nvPr>
            <p:ph type="sldNum" sz="quarter" idx="12"/>
          </p:nvPr>
        </p:nvSpPr>
        <p:spPr/>
        <p:txBody>
          <a:bodyPr/>
          <a:lstStyle/>
          <a:p>
            <a:fld id="{E9EA1111-5A77-4C5B-86B5-3A57E92B1A73}" type="slidenum">
              <a:rPr lang="en-US" smtClean="0"/>
              <a:t>38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424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How Culture Affects Managers</a:t>
            </a:r>
          </a:p>
        </p:txBody>
      </p:sp>
      <p:sp>
        <p:nvSpPr>
          <p:cNvPr id="3" name="Content Placeholder 2"/>
          <p:cNvSpPr>
            <a:spLocks noGrp="1"/>
          </p:cNvSpPr>
          <p:nvPr>
            <p:ph idx="1"/>
          </p:nvPr>
        </p:nvSpPr>
        <p:spPr/>
        <p:txBody>
          <a:bodyPr anchor="ctr">
            <a:noAutofit/>
          </a:bodyPr>
          <a:lstStyle/>
          <a:p>
            <a:pPr marL="0" indent="0">
              <a:buNone/>
            </a:pPr>
            <a:r>
              <a:rPr lang="en-US" sz="2400" dirty="0" smtClean="0"/>
              <a:t>An organization’s culture </a:t>
            </a:r>
            <a:r>
              <a:rPr lang="en-US" sz="2400" dirty="0"/>
              <a:t>constrains what </a:t>
            </a:r>
            <a:r>
              <a:rPr lang="en-US" sz="2400" dirty="0" smtClean="0"/>
              <a:t>managers </a:t>
            </a:r>
            <a:r>
              <a:rPr lang="en-US" sz="2400" dirty="0"/>
              <a:t>can and cannot do and how they </a:t>
            </a:r>
            <a:r>
              <a:rPr lang="en-US" sz="2400" dirty="0" smtClean="0"/>
              <a:t>manage.</a:t>
            </a:r>
          </a:p>
          <a:p>
            <a:pPr marL="0" indent="0">
              <a:buNone/>
            </a:pPr>
            <a:endParaRPr lang="en-US" sz="2400" dirty="0" smtClean="0"/>
          </a:p>
          <a:p>
            <a:pPr marL="0" indent="0">
              <a:buNone/>
            </a:pPr>
            <a:r>
              <a:rPr lang="en-US" sz="2400" dirty="0" smtClean="0"/>
              <a:t>As </a:t>
            </a:r>
            <a:r>
              <a:rPr lang="en-US" sz="2400" dirty="0"/>
              <a:t>shown in Exhibit 3-9, a manager’s decisions are influenced by the culture in which he or she operates. An organization’s culture, especially a strong one, influences and constrains the way managers plan, organize, lead, and control.</a:t>
            </a:r>
            <a:endParaRPr lang="en-US" sz="2000" dirty="0"/>
          </a:p>
        </p:txBody>
      </p:sp>
      <p:sp>
        <p:nvSpPr>
          <p:cNvPr id="6" name="Slide Number Placeholder 5"/>
          <p:cNvSpPr>
            <a:spLocks noGrp="1"/>
          </p:cNvSpPr>
          <p:nvPr>
            <p:ph type="sldNum" sz="quarter" idx="12"/>
          </p:nvPr>
        </p:nvSpPr>
        <p:spPr/>
        <p:txBody>
          <a:bodyPr/>
          <a:lstStyle/>
          <a:p>
            <a:fld id="{E9EA1111-5A77-4C5B-86B5-3A57E92B1A73}" type="slidenum">
              <a:rPr lang="en-US" smtClean="0"/>
              <a:t>39</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66382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Exhibit 3-1</a:t>
            </a:r>
            <a:br>
              <a:rPr lang="en-US" sz="4000" b="1" dirty="0"/>
            </a:br>
            <a:r>
              <a:rPr lang="en-US" sz="4000" b="1" dirty="0"/>
              <a:t>Constraints on </a:t>
            </a:r>
            <a:r>
              <a:rPr lang="en-US" sz="4000" b="1" dirty="0" smtClean="0"/>
              <a:t>Managerial Discretion</a:t>
            </a:r>
            <a:endParaRPr lang="en-US" sz="4000" dirty="0"/>
          </a:p>
        </p:txBody>
      </p:sp>
      <p:sp>
        <p:nvSpPr>
          <p:cNvPr id="3" name="Content Placeholder 2"/>
          <p:cNvSpPr>
            <a:spLocks noGrp="1"/>
          </p:cNvSpPr>
          <p:nvPr>
            <p:ph idx="1"/>
          </p:nvPr>
        </p:nvSpPr>
        <p:spPr/>
        <p:txBody>
          <a:bodyPr anchor="ctr">
            <a:normAutofit/>
          </a:bodyPr>
          <a:lstStyle/>
          <a:p>
            <a:pPr marL="0" indent="0">
              <a:lnSpc>
                <a:spcPct val="100000"/>
              </a:lnSpc>
              <a:buNone/>
            </a:pPr>
            <a:r>
              <a:rPr lang="en-US" sz="2400" dirty="0"/>
              <a:t>In reality, managers are neither all-powerful nor helpless. </a:t>
            </a:r>
            <a:r>
              <a:rPr lang="en-US" sz="2400" dirty="0" smtClean="0"/>
              <a:t>But their decisions and actions are constrained.</a:t>
            </a:r>
          </a:p>
          <a:p>
            <a:pPr marL="0" indent="0">
              <a:lnSpc>
                <a:spcPct val="100000"/>
              </a:lnSpc>
              <a:buNone/>
            </a:pPr>
            <a:endParaRPr lang="en-US" sz="2400" dirty="0" smtClean="0"/>
          </a:p>
          <a:p>
            <a:pPr marL="0" indent="0">
              <a:lnSpc>
                <a:spcPct val="100000"/>
              </a:lnSpc>
              <a:buNone/>
            </a:pPr>
            <a:endParaRPr lang="en-US" sz="2400" dirty="0" smtClean="0"/>
          </a:p>
        </p:txBody>
      </p:sp>
      <p:sp>
        <p:nvSpPr>
          <p:cNvPr id="6" name="Slide Number Placeholder 5"/>
          <p:cNvSpPr>
            <a:spLocks noGrp="1"/>
          </p:cNvSpPr>
          <p:nvPr>
            <p:ph type="sldNum" sz="quarter" idx="12"/>
          </p:nvPr>
        </p:nvSpPr>
        <p:spPr/>
        <p:txBody>
          <a:bodyPr/>
          <a:lstStyle/>
          <a:p>
            <a:fld id="{E9EA1111-5A77-4C5B-86B5-3A57E92B1A73}" type="slidenum">
              <a:rPr lang="en-US" smtClean="0"/>
              <a:t>4</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descr="A diagram illustrates the two major constraints on managerial discretion: organizational environment and organizational cul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65" y="4284711"/>
            <a:ext cx="7798198" cy="1253153"/>
          </a:xfrm>
          <a:prstGeom prst="rect">
            <a:avLst/>
          </a:prstGeom>
        </p:spPr>
      </p:pic>
    </p:spTree>
    <p:extLst>
      <p:ext uri="{BB962C8B-B14F-4D97-AF65-F5344CB8AC3E}">
        <p14:creationId xmlns:p14="http://schemas.microsoft.com/office/powerpoint/2010/main" val="3683175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Exhibit 3-9</a:t>
            </a:r>
            <a:br>
              <a:rPr lang="en-US" sz="3600" b="1" dirty="0"/>
            </a:br>
            <a:r>
              <a:rPr lang="en-US" sz="3600" b="1" dirty="0"/>
              <a:t>Types of Managerial </a:t>
            </a:r>
            <a:r>
              <a:rPr lang="en-US" sz="3600" b="1" dirty="0" smtClean="0"/>
              <a:t>Decisions Affected </a:t>
            </a:r>
            <a:r>
              <a:rPr lang="en-US" sz="3600" b="1" dirty="0"/>
              <a:t>by Culture</a:t>
            </a:r>
          </a:p>
        </p:txBody>
      </p:sp>
      <p:sp>
        <p:nvSpPr>
          <p:cNvPr id="6" name="Slide Number Placeholder 5"/>
          <p:cNvSpPr>
            <a:spLocks noGrp="1"/>
          </p:cNvSpPr>
          <p:nvPr>
            <p:ph type="sldNum" sz="quarter" idx="12"/>
          </p:nvPr>
        </p:nvSpPr>
        <p:spPr/>
        <p:txBody>
          <a:bodyPr/>
          <a:lstStyle/>
          <a:p>
            <a:fld id="{E9EA1111-5A77-4C5B-86B5-3A57E92B1A73}" type="slidenum">
              <a:rPr lang="en-US" smtClean="0"/>
              <a:t>40</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Text boxes show four types of managerial decisions affected by culture. Planning: the degree of risk that plans should contain; whether plans should be developed by individuals or teams; and the degree of environmental scanning in which management will engage. Organizing: how much autonomy should be designed into employees’ jobs; whether tasks should be done by individuals or in teams; and the degree to which department managers interact with each other. Leading: the degree to which managers are concerned with increasing employee job satisfaction; what leadership styles are appropriate; and whether all disagreements, even constructive ones, should be eliminated. Controlling: whether to impose external controls or to allow employees to control their own actions; what criteria should be emphasized in employee performance evaluations; and what repercussions will occur from exceeding one’s budge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733" y="1851102"/>
            <a:ext cx="6095360" cy="4427829"/>
          </a:xfrm>
          <a:prstGeom prst="rect">
            <a:avLst/>
          </a:prstGeom>
        </p:spPr>
      </p:pic>
    </p:spTree>
    <p:extLst>
      <p:ext uri="{BB962C8B-B14F-4D97-AF65-F5344CB8AC3E}">
        <p14:creationId xmlns:p14="http://schemas.microsoft.com/office/powerpoint/2010/main" val="71505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Current Issues in Organizational Culture</a:t>
            </a:r>
          </a:p>
        </p:txBody>
      </p:sp>
      <p:sp>
        <p:nvSpPr>
          <p:cNvPr id="3" name="Text Placeholder 2"/>
          <p:cNvSpPr>
            <a:spLocks noGrp="1"/>
          </p:cNvSpPr>
          <p:nvPr>
            <p:ph type="body" idx="1"/>
          </p:nvPr>
        </p:nvSpPr>
        <p:spPr/>
        <p:txBody>
          <a:bodyPr>
            <a:noAutofit/>
          </a:bodyPr>
          <a:lstStyle/>
          <a:p>
            <a:r>
              <a:rPr lang="en-US" sz="3200" b="1" cap="none" dirty="0" smtClean="0"/>
              <a:t>Creating an Innovative Culture</a:t>
            </a:r>
            <a:br>
              <a:rPr lang="en-US" sz="3200" b="1" cap="none" dirty="0" smtClean="0"/>
            </a:br>
            <a:r>
              <a:rPr lang="en-US" sz="3200" b="1" cap="none" dirty="0" smtClean="0"/>
              <a:t>Creating </a:t>
            </a:r>
            <a:r>
              <a:rPr lang="en-US" sz="3200" b="1" cap="none" dirty="0"/>
              <a:t>a</a:t>
            </a:r>
            <a:r>
              <a:rPr lang="en-US" sz="3200" b="1" cap="none" dirty="0" smtClean="0"/>
              <a:t> Customer-responsive Culture</a:t>
            </a:r>
            <a:r>
              <a:rPr lang="en-US" sz="2800" b="1" cap="none" dirty="0" smtClean="0"/>
              <a:t/>
            </a:r>
            <a:br>
              <a:rPr lang="en-US" sz="2800" b="1" cap="none" dirty="0" smtClean="0"/>
            </a:br>
            <a:endParaRPr lang="en-US" sz="2800" b="1" cap="none" dirty="0"/>
          </a:p>
        </p:txBody>
      </p:sp>
      <p:sp>
        <p:nvSpPr>
          <p:cNvPr id="4" name="Slide Number Placeholder 3"/>
          <p:cNvSpPr>
            <a:spLocks noGrp="1"/>
          </p:cNvSpPr>
          <p:nvPr>
            <p:ph type="sldNum" sz="quarter" idx="12"/>
          </p:nvPr>
        </p:nvSpPr>
        <p:spPr>
          <a:xfrm>
            <a:off x="7382741" y="6451311"/>
            <a:ext cx="984019" cy="365125"/>
          </a:xfrm>
        </p:spPr>
        <p:txBody>
          <a:bodyPr/>
          <a:lstStyle/>
          <a:p>
            <a:fld id="{E9EA1111-5A77-4C5B-86B5-3A57E92B1A73}" type="slidenum">
              <a:rPr lang="en-US" smtClean="0"/>
              <a:t>41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131777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Creating an Innovative Culture</a:t>
            </a:r>
          </a:p>
        </p:txBody>
      </p:sp>
      <p:sp>
        <p:nvSpPr>
          <p:cNvPr id="3" name="Content Placeholder 2"/>
          <p:cNvSpPr>
            <a:spLocks noGrp="1"/>
          </p:cNvSpPr>
          <p:nvPr>
            <p:ph idx="1"/>
          </p:nvPr>
        </p:nvSpPr>
        <p:spPr>
          <a:xfrm>
            <a:off x="822959" y="1845733"/>
            <a:ext cx="7543801" cy="4432403"/>
          </a:xfrm>
        </p:spPr>
        <p:txBody>
          <a:bodyPr anchor="ctr">
            <a:noAutofit/>
          </a:bodyPr>
          <a:lstStyle/>
          <a:p>
            <a:pPr marL="0" indent="0">
              <a:buNone/>
            </a:pPr>
            <a:r>
              <a:rPr lang="en-US" dirty="0" smtClean="0"/>
              <a:t>According </a:t>
            </a:r>
            <a:r>
              <a:rPr lang="en-US" dirty="0"/>
              <a:t>to Swedish </a:t>
            </a:r>
            <a:r>
              <a:rPr lang="en-US" dirty="0" smtClean="0"/>
              <a:t>researcher Goran </a:t>
            </a:r>
            <a:r>
              <a:rPr lang="en-US" dirty="0" err="1"/>
              <a:t>Ekvall</a:t>
            </a:r>
            <a:r>
              <a:rPr lang="en-US" dirty="0"/>
              <a:t>, </a:t>
            </a:r>
            <a:r>
              <a:rPr lang="en-US" dirty="0" smtClean="0"/>
              <a:t>an innovative culture would </a:t>
            </a:r>
            <a:r>
              <a:rPr lang="en-US" dirty="0"/>
              <a:t>be characterized by the following:</a:t>
            </a:r>
          </a:p>
          <a:p>
            <a:pPr lvl="1">
              <a:buFont typeface="Arial" panose="020B0604020202020204" pitchFamily="34" charset="0"/>
              <a:buChar char="•"/>
            </a:pPr>
            <a:r>
              <a:rPr lang="en-US" sz="1700" b="1" dirty="0" smtClean="0"/>
              <a:t>Challenge </a:t>
            </a:r>
            <a:r>
              <a:rPr lang="en-US" sz="1700" b="1" dirty="0"/>
              <a:t>and </a:t>
            </a:r>
            <a:r>
              <a:rPr lang="en-US" sz="1700" b="1" dirty="0" smtClean="0"/>
              <a:t>involvement – </a:t>
            </a:r>
            <a:r>
              <a:rPr lang="en-US" sz="1700" dirty="0" smtClean="0"/>
              <a:t>are</a:t>
            </a:r>
            <a:r>
              <a:rPr lang="en-US" sz="1700" b="1" dirty="0" smtClean="0"/>
              <a:t> </a:t>
            </a:r>
            <a:r>
              <a:rPr lang="en-US" sz="1700" dirty="0"/>
              <a:t>employees involved in</a:t>
            </a:r>
            <a:r>
              <a:rPr lang="en-US" sz="1700" dirty="0" smtClean="0"/>
              <a:t>, motivated </a:t>
            </a:r>
            <a:r>
              <a:rPr lang="en-US" sz="1700" dirty="0"/>
              <a:t>by, and committed to the long-term goals </a:t>
            </a:r>
            <a:r>
              <a:rPr lang="en-US" sz="1700" dirty="0" smtClean="0"/>
              <a:t>and success </a:t>
            </a:r>
            <a:r>
              <a:rPr lang="en-US" sz="1700" dirty="0"/>
              <a:t>of the </a:t>
            </a:r>
            <a:r>
              <a:rPr lang="en-US" sz="1700" dirty="0" smtClean="0"/>
              <a:t>organization?</a:t>
            </a:r>
          </a:p>
          <a:p>
            <a:pPr lvl="1">
              <a:buFont typeface="Arial" panose="020B0604020202020204" pitchFamily="34" charset="0"/>
              <a:buChar char="•"/>
            </a:pPr>
            <a:r>
              <a:rPr lang="en-US" sz="1700" b="1" dirty="0" smtClean="0"/>
              <a:t>Freedom – </a:t>
            </a:r>
            <a:r>
              <a:rPr lang="en-US" sz="1700" dirty="0" smtClean="0"/>
              <a:t>Can employees </a:t>
            </a:r>
            <a:r>
              <a:rPr lang="en-US" sz="1700" dirty="0"/>
              <a:t>independently define </a:t>
            </a:r>
            <a:r>
              <a:rPr lang="en-US" sz="1700" dirty="0" smtClean="0"/>
              <a:t>their work</a:t>
            </a:r>
            <a:r>
              <a:rPr lang="en-US" sz="1700" dirty="0"/>
              <a:t>, exercise discretion, and take initiative in </a:t>
            </a:r>
            <a:r>
              <a:rPr lang="en-US" sz="1700" dirty="0" smtClean="0"/>
              <a:t>their day-to-day </a:t>
            </a:r>
            <a:r>
              <a:rPr lang="en-US" sz="1700" dirty="0"/>
              <a:t>activities?</a:t>
            </a:r>
          </a:p>
          <a:p>
            <a:pPr lvl="1">
              <a:buFont typeface="Arial" panose="020B0604020202020204" pitchFamily="34" charset="0"/>
              <a:buChar char="•"/>
            </a:pPr>
            <a:r>
              <a:rPr lang="en-US" sz="1700" b="1" dirty="0" smtClean="0"/>
              <a:t>Trust </a:t>
            </a:r>
            <a:r>
              <a:rPr lang="en-US" sz="1700" b="1" dirty="0"/>
              <a:t>and </a:t>
            </a:r>
            <a:r>
              <a:rPr lang="en-US" sz="1700" b="1" dirty="0" smtClean="0"/>
              <a:t>openness – </a:t>
            </a:r>
            <a:r>
              <a:rPr lang="en-US" sz="1700" dirty="0" smtClean="0"/>
              <a:t>Are </a:t>
            </a:r>
            <a:r>
              <a:rPr lang="en-US" sz="1700" dirty="0"/>
              <a:t>employees supportive </a:t>
            </a:r>
            <a:r>
              <a:rPr lang="en-US" sz="1700" dirty="0" smtClean="0"/>
              <a:t>and respectful </a:t>
            </a:r>
            <a:r>
              <a:rPr lang="en-US" sz="1700" dirty="0"/>
              <a:t>of each other?</a:t>
            </a:r>
          </a:p>
          <a:p>
            <a:pPr lvl="1">
              <a:buFont typeface="Arial" panose="020B0604020202020204" pitchFamily="34" charset="0"/>
              <a:buChar char="•"/>
            </a:pPr>
            <a:r>
              <a:rPr lang="en-US" sz="1700" b="1" dirty="0" smtClean="0"/>
              <a:t>Idea time – </a:t>
            </a:r>
            <a:r>
              <a:rPr lang="en-US" sz="1700" dirty="0" smtClean="0"/>
              <a:t>Do </a:t>
            </a:r>
            <a:r>
              <a:rPr lang="en-US" sz="1700" dirty="0"/>
              <a:t>individuals have time to elaborate on </a:t>
            </a:r>
            <a:r>
              <a:rPr lang="en-US" sz="1700" dirty="0" smtClean="0"/>
              <a:t>new ideas </a:t>
            </a:r>
            <a:r>
              <a:rPr lang="en-US" sz="1700" dirty="0"/>
              <a:t>before taking action?</a:t>
            </a:r>
          </a:p>
          <a:p>
            <a:pPr lvl="1">
              <a:buFont typeface="Arial" panose="020B0604020202020204" pitchFamily="34" charset="0"/>
              <a:buChar char="•"/>
            </a:pPr>
            <a:r>
              <a:rPr lang="en-US" sz="1700" b="1" dirty="0" smtClean="0"/>
              <a:t>Playfulness/humor – </a:t>
            </a:r>
            <a:r>
              <a:rPr lang="en-US" sz="1700" dirty="0" smtClean="0"/>
              <a:t>Is the </a:t>
            </a:r>
            <a:r>
              <a:rPr lang="en-US" sz="1700" dirty="0"/>
              <a:t>workplace </a:t>
            </a:r>
            <a:r>
              <a:rPr lang="en-US" sz="1700" dirty="0" smtClean="0"/>
              <a:t>spontaneous and </a:t>
            </a:r>
            <a:r>
              <a:rPr lang="en-US" sz="1700" dirty="0"/>
              <a:t>fun</a:t>
            </a:r>
            <a:r>
              <a:rPr lang="en-US" sz="1700" dirty="0" smtClean="0"/>
              <a:t>?</a:t>
            </a:r>
            <a:endParaRPr lang="en-US" sz="1700" dirty="0"/>
          </a:p>
          <a:p>
            <a:pPr lvl="1">
              <a:buFont typeface="Arial" panose="020B0604020202020204" pitchFamily="34" charset="0"/>
              <a:buChar char="•"/>
            </a:pPr>
            <a:r>
              <a:rPr lang="en-US" sz="1700" b="1" dirty="0" smtClean="0"/>
              <a:t>Conflict resolution – </a:t>
            </a:r>
            <a:r>
              <a:rPr lang="en-US" sz="1700" dirty="0" smtClean="0"/>
              <a:t>Do </a:t>
            </a:r>
            <a:r>
              <a:rPr lang="en-US" sz="1700" dirty="0"/>
              <a:t>individuals make decisions </a:t>
            </a:r>
            <a:r>
              <a:rPr lang="en-US" sz="1700" dirty="0" smtClean="0"/>
              <a:t>and resolve </a:t>
            </a:r>
            <a:r>
              <a:rPr lang="en-US" sz="1700" dirty="0"/>
              <a:t>issues based on the good of the </a:t>
            </a:r>
            <a:r>
              <a:rPr lang="en-US" sz="1700" dirty="0" smtClean="0"/>
              <a:t>organization versus </a:t>
            </a:r>
            <a:r>
              <a:rPr lang="en-US" sz="1700" dirty="0"/>
              <a:t>personal interest?</a:t>
            </a:r>
          </a:p>
          <a:p>
            <a:pPr lvl="1">
              <a:buFont typeface="Arial" panose="020B0604020202020204" pitchFamily="34" charset="0"/>
              <a:buChar char="•"/>
            </a:pPr>
            <a:r>
              <a:rPr lang="en-US" sz="1700" b="1" dirty="0" smtClean="0"/>
              <a:t>Debates – </a:t>
            </a:r>
            <a:r>
              <a:rPr lang="en-US" sz="1700" dirty="0" smtClean="0"/>
              <a:t>Are </a:t>
            </a:r>
            <a:r>
              <a:rPr lang="en-US" sz="1700" dirty="0"/>
              <a:t>employees allowed to express opinions and put </a:t>
            </a:r>
            <a:r>
              <a:rPr lang="en-US" sz="1700" dirty="0" smtClean="0"/>
              <a:t>forth ideas for consideration </a:t>
            </a:r>
            <a:r>
              <a:rPr lang="en-US" sz="1700" dirty="0"/>
              <a:t>and review?</a:t>
            </a:r>
          </a:p>
          <a:p>
            <a:pPr lvl="1">
              <a:buFont typeface="Arial" panose="020B0604020202020204" pitchFamily="34" charset="0"/>
              <a:buChar char="•"/>
            </a:pPr>
            <a:r>
              <a:rPr lang="en-US" sz="1700" b="1" dirty="0" smtClean="0"/>
              <a:t>Risk taking – </a:t>
            </a:r>
            <a:r>
              <a:rPr lang="en-US" sz="1700" dirty="0" smtClean="0"/>
              <a:t>Do </a:t>
            </a:r>
            <a:r>
              <a:rPr lang="en-US" sz="1700" dirty="0"/>
              <a:t>managers tolerate uncertainty and ambiguity, and are </a:t>
            </a:r>
            <a:r>
              <a:rPr lang="en-US" sz="1700" dirty="0" smtClean="0"/>
              <a:t>employees rewarded </a:t>
            </a:r>
            <a:r>
              <a:rPr lang="en-US" sz="1700" dirty="0"/>
              <a:t>for taking </a:t>
            </a:r>
            <a:r>
              <a:rPr lang="en-US" sz="1700" dirty="0" smtClean="0"/>
              <a:t>risks?</a:t>
            </a:r>
            <a:endParaRPr lang="en-US" sz="1700" dirty="0"/>
          </a:p>
        </p:txBody>
      </p:sp>
      <p:sp>
        <p:nvSpPr>
          <p:cNvPr id="6" name="Slide Number Placeholder 5"/>
          <p:cNvSpPr>
            <a:spLocks noGrp="1"/>
          </p:cNvSpPr>
          <p:nvPr>
            <p:ph type="sldNum" sz="quarter" idx="12"/>
          </p:nvPr>
        </p:nvSpPr>
        <p:spPr/>
        <p:txBody>
          <a:bodyPr/>
          <a:lstStyle/>
          <a:p>
            <a:fld id="{E9EA1111-5A77-4C5B-86B5-3A57E92B1A73}" type="slidenum">
              <a:rPr lang="en-US" smtClean="0"/>
              <a:t>42</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8637074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Creating a Customer-Responsive Culture</a:t>
            </a:r>
          </a:p>
        </p:txBody>
      </p:sp>
      <p:sp>
        <p:nvSpPr>
          <p:cNvPr id="3" name="Content Placeholder 2"/>
          <p:cNvSpPr>
            <a:spLocks noGrp="1"/>
          </p:cNvSpPr>
          <p:nvPr>
            <p:ph idx="1"/>
          </p:nvPr>
        </p:nvSpPr>
        <p:spPr>
          <a:xfrm>
            <a:off x="822959" y="1845733"/>
            <a:ext cx="7543801" cy="4432403"/>
          </a:xfrm>
        </p:spPr>
        <p:txBody>
          <a:bodyPr anchor="ctr">
            <a:noAutofit/>
          </a:bodyPr>
          <a:lstStyle/>
          <a:p>
            <a:pPr marL="0" indent="0">
              <a:buNone/>
            </a:pPr>
            <a:r>
              <a:rPr lang="en-US" sz="2400" dirty="0" smtClean="0"/>
              <a:t>Of </a:t>
            </a:r>
            <a:r>
              <a:rPr lang="en-US" sz="2400" dirty="0"/>
              <a:t>course </a:t>
            </a:r>
            <a:r>
              <a:rPr lang="en-US" sz="2400" dirty="0" smtClean="0"/>
              <a:t>managers would want </a:t>
            </a:r>
            <a:r>
              <a:rPr lang="en-US" sz="2400" dirty="0"/>
              <a:t>to create a customer-responsive </a:t>
            </a:r>
            <a:r>
              <a:rPr lang="en-US" sz="2400" dirty="0" smtClean="0"/>
              <a:t>culture!</a:t>
            </a:r>
          </a:p>
          <a:p>
            <a:pPr marL="0" indent="0">
              <a:buNone/>
            </a:pPr>
            <a:endParaRPr lang="en-US" sz="2400" dirty="0"/>
          </a:p>
          <a:p>
            <a:pPr marL="0" indent="0">
              <a:buNone/>
            </a:pPr>
            <a:r>
              <a:rPr lang="en-US" sz="2400" dirty="0"/>
              <a:t>What does a customer-responsive culture look </a:t>
            </a:r>
            <a:r>
              <a:rPr lang="en-US" sz="2400" dirty="0" smtClean="0"/>
              <a:t>like?</a:t>
            </a:r>
          </a:p>
          <a:p>
            <a:pPr marL="0" indent="0">
              <a:buNone/>
            </a:pPr>
            <a:r>
              <a:rPr lang="en-US" sz="2400" dirty="0" smtClean="0"/>
              <a:t>Exhibit </a:t>
            </a:r>
            <a:r>
              <a:rPr lang="en-US" sz="2400" dirty="0"/>
              <a:t>3-10 describes </a:t>
            </a:r>
            <a:r>
              <a:rPr lang="en-US" sz="2400" dirty="0" smtClean="0"/>
              <a:t>five characteristics </a:t>
            </a:r>
            <a:r>
              <a:rPr lang="en-US" sz="2400" dirty="0"/>
              <a:t>of customer-responsive cultures and offers suggestions as to </a:t>
            </a:r>
            <a:r>
              <a:rPr lang="en-US" sz="2400" dirty="0" smtClean="0"/>
              <a:t>what managers </a:t>
            </a:r>
            <a:r>
              <a:rPr lang="en-US" sz="2400" dirty="0"/>
              <a:t>can do to create that type of culture.</a:t>
            </a:r>
            <a:endParaRPr lang="en-US" sz="1800" dirty="0"/>
          </a:p>
        </p:txBody>
      </p:sp>
      <p:sp>
        <p:nvSpPr>
          <p:cNvPr id="6" name="Slide Number Placeholder 5"/>
          <p:cNvSpPr>
            <a:spLocks noGrp="1"/>
          </p:cNvSpPr>
          <p:nvPr>
            <p:ph type="sldNum" sz="quarter" idx="12"/>
          </p:nvPr>
        </p:nvSpPr>
        <p:spPr/>
        <p:txBody>
          <a:bodyPr/>
          <a:lstStyle/>
          <a:p>
            <a:fld id="{E9EA1111-5A77-4C5B-86B5-3A57E92B1A73}" type="slidenum">
              <a:rPr lang="en-US" smtClean="0"/>
              <a:t>43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603294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Exhibit 3-10</a:t>
            </a:r>
            <a:br>
              <a:rPr lang="en-US" sz="4000" b="1" dirty="0"/>
            </a:br>
            <a:r>
              <a:rPr lang="en-US" sz="3600" b="1" dirty="0"/>
              <a:t>Creating a </a:t>
            </a:r>
            <a:r>
              <a:rPr lang="en-US" sz="3600" b="1" dirty="0" smtClean="0"/>
              <a:t>Customer-Responsive Culture</a:t>
            </a:r>
            <a:endParaRPr lang="en-US" sz="3600" b="1" dirty="0"/>
          </a:p>
        </p:txBody>
      </p:sp>
      <p:pic>
        <p:nvPicPr>
          <p:cNvPr id="4" name="Content Placeholder 3"/>
          <p:cNvPicPr>
            <a:picLocks noGrp="1" noChangeAspect="1"/>
          </p:cNvPicPr>
          <p:nvPr>
            <p:ph idx="1"/>
          </p:nvPr>
        </p:nvPicPr>
        <p:blipFill>
          <a:blip r:embed="rId3"/>
          <a:stretch>
            <a:fillRect/>
          </a:stretch>
        </p:blipFill>
        <p:spPr>
          <a:xfrm>
            <a:off x="822325" y="1991186"/>
            <a:ext cx="7543800" cy="4142453"/>
          </a:xfrm>
          <a:prstGeom prst="rect">
            <a:avLst/>
          </a:prstGeom>
        </p:spPr>
      </p:pic>
      <p:sp>
        <p:nvSpPr>
          <p:cNvPr id="6" name="Slide Number Placeholder 5"/>
          <p:cNvSpPr>
            <a:spLocks noGrp="1"/>
          </p:cNvSpPr>
          <p:nvPr>
            <p:ph type="sldNum" sz="quarter" idx="12"/>
          </p:nvPr>
        </p:nvSpPr>
        <p:spPr/>
        <p:txBody>
          <a:bodyPr/>
          <a:lstStyle/>
          <a:p>
            <a:fld id="{E9EA1111-5A77-4C5B-86B5-3A57E92B1A73}" type="slidenum">
              <a:rPr lang="en-US" smtClean="0"/>
              <a:t>44</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45622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600" b="1" dirty="0"/>
              <a:t>Review of Learning Objective 3.1</a:t>
            </a:r>
          </a:p>
        </p:txBody>
      </p:sp>
      <p:sp>
        <p:nvSpPr>
          <p:cNvPr id="3" name="Content Placeholder 2"/>
          <p:cNvSpPr>
            <a:spLocks noGrp="1"/>
          </p:cNvSpPr>
          <p:nvPr>
            <p:ph idx="1"/>
          </p:nvPr>
        </p:nvSpPr>
        <p:spPr>
          <a:xfrm>
            <a:off x="822959" y="1845733"/>
            <a:ext cx="7543801" cy="4432403"/>
          </a:xfrm>
        </p:spPr>
        <p:txBody>
          <a:bodyPr anchor="ctr">
            <a:noAutofit/>
          </a:bodyPr>
          <a:lstStyle/>
          <a:p>
            <a:pPr marL="256032" indent="-256032"/>
            <a:r>
              <a:rPr lang="en-US" sz="2600" b="1" dirty="0">
                <a:cs typeface="Arial"/>
              </a:rPr>
              <a:t>Contrast the actions of managers according to the omnipotent and symbolic views</a:t>
            </a:r>
            <a:r>
              <a:rPr lang="en-US" sz="2600" b="1" dirty="0" smtClean="0">
                <a:cs typeface="Arial"/>
              </a:rPr>
              <a:t>.</a:t>
            </a:r>
          </a:p>
          <a:p>
            <a:pPr marL="256032" indent="-256032"/>
            <a:endParaRPr lang="en-US" sz="2600" dirty="0"/>
          </a:p>
          <a:p>
            <a:pPr marL="832104" lvl="1" indent="-374904">
              <a:buSzPct val="100000"/>
              <a:buFont typeface="+mj-lt"/>
              <a:buAutoNum type="arabicPeriod"/>
            </a:pPr>
            <a:r>
              <a:rPr lang="en-US" sz="2400" dirty="0">
                <a:cs typeface="Arial"/>
              </a:rPr>
              <a:t>Omnipotent View — Managers are directly responsible for the organization’s success or failure.</a:t>
            </a:r>
            <a:endParaRPr lang="en-US" sz="2400" dirty="0"/>
          </a:p>
          <a:p>
            <a:pPr marL="832104" lvl="1" indent="-374904">
              <a:buSzPct val="100000"/>
              <a:buFont typeface="+mj-lt"/>
              <a:buAutoNum type="arabicPeriod"/>
            </a:pPr>
            <a:r>
              <a:rPr lang="en-US" sz="2400" dirty="0">
                <a:cs typeface="Arial"/>
              </a:rPr>
              <a:t>Symbolic View — Much of the organization’s success or failure is due to external forces outside of the manager’s control.</a:t>
            </a:r>
            <a:endParaRPr lang="en-US" sz="2400" dirty="0"/>
          </a:p>
          <a:p>
            <a:pPr marL="832104" lvl="1" indent="-374904">
              <a:buSzPct val="100000"/>
              <a:buFont typeface="+mj-lt"/>
              <a:buAutoNum type="arabicPeriod"/>
            </a:pPr>
            <a:r>
              <a:rPr lang="en-US" sz="2400" dirty="0">
                <a:cs typeface="Arial"/>
              </a:rPr>
              <a:t>The two constraints on managers' discretion are organizational culture (internal) and the environment (external).</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45</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82718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600" b="1" dirty="0"/>
              <a:t>Review of Learning Objective </a:t>
            </a:r>
            <a:r>
              <a:rPr lang="en-US" sz="4600" b="1" dirty="0" smtClean="0"/>
              <a:t>3.2</a:t>
            </a:r>
            <a:endParaRPr lang="en-US" sz="4600" b="1" dirty="0"/>
          </a:p>
        </p:txBody>
      </p:sp>
      <p:sp>
        <p:nvSpPr>
          <p:cNvPr id="3" name="Content Placeholder 2"/>
          <p:cNvSpPr>
            <a:spLocks noGrp="1"/>
          </p:cNvSpPr>
          <p:nvPr>
            <p:ph idx="1"/>
          </p:nvPr>
        </p:nvSpPr>
        <p:spPr>
          <a:xfrm>
            <a:off x="822959" y="1845733"/>
            <a:ext cx="7543801" cy="4432403"/>
          </a:xfrm>
        </p:spPr>
        <p:txBody>
          <a:bodyPr anchor="ctr">
            <a:noAutofit/>
          </a:bodyPr>
          <a:lstStyle/>
          <a:p>
            <a:pPr marL="256032" indent="-256032"/>
            <a:r>
              <a:rPr lang="en-US" sz="2600" b="1" dirty="0">
                <a:cs typeface="Arial"/>
              </a:rPr>
              <a:t>Describe the constraints and challenges facing managers in today’s external environment.</a:t>
            </a:r>
            <a:endParaRPr lang="en-US" sz="2600" dirty="0"/>
          </a:p>
          <a:p>
            <a:pPr marL="832104" lvl="1" indent="-374904">
              <a:buSzPct val="100000"/>
              <a:buFont typeface="+mj-lt"/>
              <a:buAutoNum type="arabicPeriod"/>
            </a:pPr>
            <a:r>
              <a:rPr lang="en-US" sz="2400" dirty="0">
                <a:cs typeface="Arial"/>
              </a:rPr>
              <a:t>The external environment includes those factors and forces outside the organization that affect its performance.</a:t>
            </a:r>
            <a:endParaRPr lang="en-US" sz="2400" dirty="0"/>
          </a:p>
          <a:p>
            <a:pPr marL="832104" lvl="1" indent="-374904">
              <a:buSzPct val="100000"/>
              <a:buFont typeface="+mj-lt"/>
              <a:buAutoNum type="arabicPeriod"/>
            </a:pPr>
            <a:r>
              <a:rPr lang="en-US" sz="2400" dirty="0">
                <a:cs typeface="Arial"/>
              </a:rPr>
              <a:t>The main components of the external environment are, economic, demographic, political/legal, Sociocultural, technological, and global.</a:t>
            </a:r>
            <a:endParaRPr lang="en-US" sz="2400" dirty="0"/>
          </a:p>
          <a:p>
            <a:pPr marL="832104" lvl="1" indent="-374904">
              <a:buSzPct val="100000"/>
              <a:buFont typeface="+mj-lt"/>
              <a:buAutoNum type="arabicPeriod"/>
            </a:pPr>
            <a:r>
              <a:rPr lang="en-US" sz="2400" dirty="0">
                <a:cs typeface="Arial"/>
              </a:rPr>
              <a:t>Managers face constraints and challenges from these components because they have an impact on jobs, environmental uncertainty, and stakeholder relationships.</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46</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15834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600" b="1" dirty="0"/>
              <a:t>Review of Learning Objective </a:t>
            </a:r>
            <a:r>
              <a:rPr lang="en-US" sz="4600" b="1" dirty="0" smtClean="0"/>
              <a:t>3.3</a:t>
            </a:r>
            <a:endParaRPr lang="en-US" sz="4600" b="1" dirty="0"/>
          </a:p>
        </p:txBody>
      </p:sp>
      <p:sp>
        <p:nvSpPr>
          <p:cNvPr id="3" name="Content Placeholder 2"/>
          <p:cNvSpPr>
            <a:spLocks noGrp="1"/>
          </p:cNvSpPr>
          <p:nvPr>
            <p:ph idx="1"/>
          </p:nvPr>
        </p:nvSpPr>
        <p:spPr>
          <a:xfrm>
            <a:off x="822959" y="1845733"/>
            <a:ext cx="7543801" cy="4432403"/>
          </a:xfrm>
        </p:spPr>
        <p:txBody>
          <a:bodyPr anchor="ctr">
            <a:noAutofit/>
          </a:bodyPr>
          <a:lstStyle/>
          <a:p>
            <a:pPr marL="256032" indent="-256032"/>
            <a:r>
              <a:rPr lang="en-US" sz="2600" b="1" dirty="0">
                <a:cs typeface="Arial"/>
              </a:rPr>
              <a:t>Discuss the characteristics and importance of organizational culture.</a:t>
            </a:r>
            <a:endParaRPr lang="en-US" sz="2600" dirty="0"/>
          </a:p>
          <a:p>
            <a:pPr marL="832104" lvl="1" indent="-374904">
              <a:buSzPct val="100000"/>
              <a:buFont typeface="+mj-lt"/>
              <a:buAutoNum type="arabicPeriod"/>
            </a:pPr>
            <a:r>
              <a:rPr lang="en-US" sz="2400" dirty="0">
                <a:cs typeface="Arial"/>
              </a:rPr>
              <a:t>The seven dimensions of culture are: attention to detail, outcome orientation, people orientation, team orientation, aggressiveness, stability, innovation and risk taking.</a:t>
            </a:r>
            <a:endParaRPr lang="en-US" sz="2400" dirty="0"/>
          </a:p>
          <a:p>
            <a:pPr marL="832104" lvl="1" indent="-374904">
              <a:buSzPct val="100000"/>
              <a:buFont typeface="+mj-lt"/>
              <a:buAutoNum type="arabicPeriod"/>
            </a:pPr>
            <a:r>
              <a:rPr lang="en-US" sz="2400" dirty="0">
                <a:cs typeface="Arial"/>
              </a:rPr>
              <a:t>The stronger the culture, the greater the impact on the way managers plan, organize, lead, and control.</a:t>
            </a:r>
            <a:endParaRPr lang="en-US" sz="2400" dirty="0"/>
          </a:p>
          <a:p>
            <a:pPr marL="832104" lvl="1" indent="-374904">
              <a:buSzPct val="100000"/>
              <a:buFont typeface="+mj-lt"/>
              <a:buAutoNum type="arabicPeriod"/>
            </a:pPr>
            <a:r>
              <a:rPr lang="en-US" sz="2400" dirty="0">
                <a:cs typeface="Arial"/>
              </a:rPr>
              <a:t>The original source of the organizational culture reflects the founder’s vision.</a:t>
            </a:r>
          </a:p>
          <a:p>
            <a:pPr marL="832104" lvl="1" indent="-374904">
              <a:buSzPct val="100000"/>
              <a:buFont typeface="+mj-lt"/>
              <a:buAutoNum type="arabicPeriod"/>
            </a:pPr>
            <a:r>
              <a:rPr lang="en-US" sz="2400" dirty="0">
                <a:cs typeface="Arial"/>
              </a:rPr>
              <a:t>Culture is transmitted through stories, rituals, material symbols, and language.</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47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060360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600" b="1" dirty="0"/>
              <a:t>Review of Learning Objective </a:t>
            </a:r>
            <a:r>
              <a:rPr lang="en-US" sz="4600" b="1" dirty="0" smtClean="0"/>
              <a:t>3.4</a:t>
            </a:r>
            <a:endParaRPr lang="en-US" sz="4600" b="1" dirty="0"/>
          </a:p>
        </p:txBody>
      </p:sp>
      <p:sp>
        <p:nvSpPr>
          <p:cNvPr id="3" name="Content Placeholder 2"/>
          <p:cNvSpPr>
            <a:spLocks noGrp="1"/>
          </p:cNvSpPr>
          <p:nvPr>
            <p:ph idx="1"/>
          </p:nvPr>
        </p:nvSpPr>
        <p:spPr>
          <a:xfrm>
            <a:off x="822959" y="1845733"/>
            <a:ext cx="7543801" cy="4432403"/>
          </a:xfrm>
        </p:spPr>
        <p:txBody>
          <a:bodyPr anchor="ctr">
            <a:noAutofit/>
          </a:bodyPr>
          <a:lstStyle/>
          <a:p>
            <a:pPr marL="256032" indent="-256032"/>
            <a:r>
              <a:rPr lang="en-US" sz="2600" b="1" dirty="0">
                <a:cs typeface="Arial"/>
              </a:rPr>
              <a:t>Describe current issues in organizational culture</a:t>
            </a:r>
            <a:r>
              <a:rPr lang="en-US" sz="2600" b="1" dirty="0" smtClean="0">
                <a:cs typeface="Arial"/>
              </a:rPr>
              <a:t>.</a:t>
            </a:r>
          </a:p>
          <a:p>
            <a:pPr marL="256032" indent="-256032"/>
            <a:endParaRPr lang="en-US" sz="2600" dirty="0"/>
          </a:p>
          <a:p>
            <a:pPr marL="832104" lvl="1" indent="-374904">
              <a:buSzPct val="100000"/>
              <a:buFont typeface="+mj-lt"/>
              <a:buAutoNum type="arabicPeriod"/>
            </a:pPr>
            <a:r>
              <a:rPr lang="en-US" sz="2200" dirty="0">
                <a:cs typeface="Arial"/>
              </a:rPr>
              <a:t>The characteristics of an innovative culture are challenge and involvement, freedom, trust and openness, idea time, playfulness/humor, conflict resolution, debates, and risk taking.</a:t>
            </a:r>
            <a:endParaRPr lang="en-US" sz="2200" dirty="0"/>
          </a:p>
          <a:p>
            <a:pPr marL="832104" lvl="1" indent="-374904">
              <a:spcBef>
                <a:spcPts val="400"/>
              </a:spcBef>
              <a:buSzPct val="100000"/>
              <a:buFont typeface="+mj-lt"/>
              <a:buAutoNum type="arabicPeriod"/>
            </a:pPr>
            <a:r>
              <a:rPr lang="en-US" sz="2200" dirty="0">
                <a:cs typeface="Arial"/>
              </a:rPr>
              <a:t>A customer responsive culture has five characteristics: outgoing and friendly employees; jobs with few rigid rules, procedures, and regulations; empowerment; clear roles and expectations; and employees who are conscientious in their desire to please the customer</a:t>
            </a:r>
            <a:r>
              <a:rPr lang="en-US" sz="2200" dirty="0" smtClean="0">
                <a:cs typeface="Arial"/>
              </a:rPr>
              <a:t>.</a:t>
            </a:r>
            <a:endParaRPr lang="en-US" sz="2200" dirty="0">
              <a:cs typeface="Aria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48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86116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External Environment</a:t>
            </a:r>
            <a:endParaRPr lang="en-US" dirty="0"/>
          </a:p>
        </p:txBody>
      </p:sp>
      <p:sp>
        <p:nvSpPr>
          <p:cNvPr id="3" name="Text Placeholder 2"/>
          <p:cNvSpPr>
            <a:spLocks noGrp="1"/>
          </p:cNvSpPr>
          <p:nvPr>
            <p:ph type="body" idx="1"/>
          </p:nvPr>
        </p:nvSpPr>
        <p:spPr/>
        <p:txBody>
          <a:bodyPr>
            <a:noAutofit/>
          </a:bodyPr>
          <a:lstStyle/>
          <a:p>
            <a:r>
              <a:rPr lang="en-US" sz="4800" b="1" cap="none" dirty="0" smtClean="0"/>
              <a:t>Constraints and Challenges</a:t>
            </a:r>
            <a:endParaRPr lang="en-US" sz="4800" b="1" cap="none" dirty="0"/>
          </a:p>
        </p:txBody>
      </p:sp>
      <p:sp>
        <p:nvSpPr>
          <p:cNvPr id="4" name="Slide Number Placeholder 3"/>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23174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The External Environment </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dirty="0" smtClean="0"/>
              <a:t>Those </a:t>
            </a:r>
            <a:r>
              <a:rPr lang="en-US" sz="2400" dirty="0"/>
              <a:t>factors and forces outside the organization that affect it’s performance. The external environment includes several different components.</a:t>
            </a:r>
          </a:p>
          <a:p>
            <a:pPr marL="507492" indent="-342900">
              <a:buFont typeface="Courier New" panose="02070309020205020404" pitchFamily="49" charset="0"/>
              <a:buChar char="o"/>
            </a:pPr>
            <a:r>
              <a:rPr lang="en-US" sz="2200" b="1" dirty="0"/>
              <a:t>Economic </a:t>
            </a:r>
            <a:r>
              <a:rPr lang="en-US" sz="2200" dirty="0"/>
              <a:t>– Encompasses factors such as interest rates, inflation, changes in disposable income, stock market fluctuations, and business cycle </a:t>
            </a:r>
            <a:r>
              <a:rPr lang="en-US" sz="2200" dirty="0" smtClean="0"/>
              <a:t>stages</a:t>
            </a:r>
            <a:endParaRPr lang="en-US" sz="2200" dirty="0"/>
          </a:p>
          <a:p>
            <a:pPr marL="507492" indent="-342900">
              <a:buFont typeface="Courier New" panose="02070309020205020404" pitchFamily="49" charset="0"/>
              <a:buChar char="o"/>
            </a:pPr>
            <a:r>
              <a:rPr lang="en-US" sz="2200" b="1" dirty="0"/>
              <a:t>Demographic</a:t>
            </a:r>
            <a:r>
              <a:rPr lang="en-US" sz="2200" dirty="0"/>
              <a:t> – Concerned with trends in population characteristics such as age, race, gender, education level, geographic location, income and family </a:t>
            </a:r>
            <a:r>
              <a:rPr lang="en-US" sz="2200" dirty="0" smtClean="0"/>
              <a:t>composition</a:t>
            </a:r>
            <a:endParaRPr lang="en-US" sz="2200" dirty="0"/>
          </a:p>
          <a:p>
            <a:pPr marL="507492" indent="-342900">
              <a:buFont typeface="Courier New" panose="02070309020205020404" pitchFamily="49" charset="0"/>
              <a:buChar char="o"/>
            </a:pPr>
            <a:r>
              <a:rPr lang="en-US" sz="2200" b="1" dirty="0"/>
              <a:t>Political/Legal</a:t>
            </a:r>
            <a:r>
              <a:rPr lang="en-US" sz="2200" dirty="0"/>
              <a:t> – Concerned with federal, state and local laws, and global </a:t>
            </a:r>
            <a:r>
              <a:rPr lang="en-US" sz="2200" dirty="0" smtClean="0"/>
              <a:t>laws</a:t>
            </a:r>
          </a:p>
        </p:txBody>
      </p:sp>
      <p:sp>
        <p:nvSpPr>
          <p:cNvPr id="6" name="Slide Number Placeholder 5"/>
          <p:cNvSpPr>
            <a:spLocks noGrp="1"/>
          </p:cNvSpPr>
          <p:nvPr>
            <p:ph type="sldNum" sz="quarter" idx="12"/>
          </p:nvPr>
        </p:nvSpPr>
        <p:spPr/>
        <p:txBody>
          <a:bodyPr/>
          <a:lstStyle/>
          <a:p>
            <a:fld id="{E9EA1111-5A77-4C5B-86B5-3A57E92B1A73}" type="slidenum">
              <a:rPr lang="en-US" smtClean="0"/>
              <a:t>6</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968283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The External Environment </a:t>
            </a:r>
            <a:endParaRPr lang="en-US" dirty="0"/>
          </a:p>
        </p:txBody>
      </p:sp>
      <p:sp>
        <p:nvSpPr>
          <p:cNvPr id="3" name="Content Placeholder 2"/>
          <p:cNvSpPr>
            <a:spLocks noGrp="1"/>
          </p:cNvSpPr>
          <p:nvPr>
            <p:ph idx="1"/>
          </p:nvPr>
        </p:nvSpPr>
        <p:spPr/>
        <p:txBody>
          <a:bodyPr anchor="ctr">
            <a:noAutofit/>
          </a:bodyPr>
          <a:lstStyle/>
          <a:p>
            <a:pPr lvl="1">
              <a:buFont typeface="Courier New" panose="02070309020205020404" pitchFamily="49" charset="0"/>
              <a:buChar char="o"/>
            </a:pPr>
            <a:r>
              <a:rPr lang="en-US" sz="2200" b="1" dirty="0" smtClean="0"/>
              <a:t>Technological</a:t>
            </a:r>
            <a:r>
              <a:rPr lang="en-US" sz="2200" dirty="0" smtClean="0"/>
              <a:t> – Concerned with scientific or industrial innovations</a:t>
            </a:r>
          </a:p>
          <a:p>
            <a:pPr lvl="1">
              <a:buFont typeface="Courier New" panose="02070309020205020404" pitchFamily="49" charset="0"/>
              <a:buChar char="o"/>
            </a:pPr>
            <a:endParaRPr lang="en-US" sz="2200" dirty="0" smtClean="0"/>
          </a:p>
          <a:p>
            <a:pPr lvl="1">
              <a:buFont typeface="Courier New" panose="02070309020205020404" pitchFamily="49" charset="0"/>
              <a:buChar char="o"/>
            </a:pPr>
            <a:r>
              <a:rPr lang="en-US" sz="2200" b="1" dirty="0" smtClean="0"/>
              <a:t>Sociocultural</a:t>
            </a:r>
            <a:r>
              <a:rPr lang="en-US" sz="2200" dirty="0" smtClean="0"/>
              <a:t> – Concerned with societal and cultural factors such as values, attitudes, trends, traditions and lifestyles, beliefs, tastes, and patterns of behavior</a:t>
            </a:r>
          </a:p>
          <a:p>
            <a:pPr lvl="1">
              <a:buFont typeface="Courier New" panose="02070309020205020404" pitchFamily="49" charset="0"/>
              <a:buChar char="o"/>
            </a:pPr>
            <a:endParaRPr lang="en-US" sz="2200" dirty="0" smtClean="0"/>
          </a:p>
          <a:p>
            <a:pPr lvl="1">
              <a:buFont typeface="Courier New" panose="02070309020205020404" pitchFamily="49" charset="0"/>
              <a:buChar char="o"/>
            </a:pPr>
            <a:r>
              <a:rPr lang="en-US" sz="2200" b="1" dirty="0" smtClean="0"/>
              <a:t>Global</a:t>
            </a:r>
            <a:r>
              <a:rPr lang="en-US" sz="2200" dirty="0" smtClean="0"/>
              <a:t> </a:t>
            </a:r>
            <a:r>
              <a:rPr lang="en-US" sz="2200" dirty="0"/>
              <a:t>– Encompasses issues associated with globalization and a world </a:t>
            </a:r>
            <a:r>
              <a:rPr lang="en-US" sz="2200" dirty="0" smtClean="0"/>
              <a:t>economy</a:t>
            </a:r>
          </a:p>
        </p:txBody>
      </p:sp>
      <p:sp>
        <p:nvSpPr>
          <p:cNvPr id="6" name="Slide Number Placeholder 5"/>
          <p:cNvSpPr>
            <a:spLocks noGrp="1"/>
          </p:cNvSpPr>
          <p:nvPr>
            <p:ph type="sldNum" sz="quarter" idx="12"/>
          </p:nvPr>
        </p:nvSpPr>
        <p:spPr/>
        <p:txBody>
          <a:bodyPr/>
          <a:lstStyle/>
          <a:p>
            <a:fld id="{E9EA1111-5A77-4C5B-86B5-3A57E92B1A73}" type="slidenum">
              <a:rPr lang="en-US" smtClean="0"/>
              <a:t>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330817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Exhibit 3-2</a:t>
            </a:r>
            <a:br>
              <a:rPr lang="en-US" sz="4000" b="1" dirty="0"/>
            </a:br>
            <a:r>
              <a:rPr lang="en-US" sz="4000" b="1" dirty="0"/>
              <a:t>Components of </a:t>
            </a:r>
            <a:r>
              <a:rPr lang="en-US" sz="4000" b="1" dirty="0" smtClean="0"/>
              <a:t>External Environment</a:t>
            </a:r>
            <a:endParaRPr lang="en-US" sz="4000" dirty="0"/>
          </a:p>
        </p:txBody>
      </p:sp>
      <p:sp>
        <p:nvSpPr>
          <p:cNvPr id="6" name="Slide Number Placeholder 5"/>
          <p:cNvSpPr>
            <a:spLocks noGrp="1"/>
          </p:cNvSpPr>
          <p:nvPr>
            <p:ph type="sldNum" sz="quarter" idx="12"/>
          </p:nvPr>
        </p:nvSpPr>
        <p:spPr/>
        <p:txBody>
          <a:bodyPr/>
          <a:lstStyle/>
          <a:p>
            <a:fld id="{E9EA1111-5A77-4C5B-86B5-3A57E92B1A73}" type="slidenum">
              <a:rPr lang="en-US" smtClean="0"/>
              <a:t>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diagram illustrates the six major components of the external environment that affect the organization: sociocultural, technological, global, economic, demographics, political slash leg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3082729"/>
            <a:ext cx="7543800" cy="2031688"/>
          </a:xfrm>
          <a:prstGeom prst="rect">
            <a:avLst/>
          </a:prstGeom>
        </p:spPr>
      </p:pic>
    </p:spTree>
    <p:extLst>
      <p:ext uri="{BB962C8B-B14F-4D97-AF65-F5344CB8AC3E}">
        <p14:creationId xmlns:p14="http://schemas.microsoft.com/office/powerpoint/2010/main" val="2106768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The Economic Environment</a:t>
            </a:r>
            <a:endParaRPr lang="en-US" dirty="0"/>
          </a:p>
        </p:txBody>
      </p:sp>
      <p:sp>
        <p:nvSpPr>
          <p:cNvPr id="3" name="Content Placeholder 2"/>
          <p:cNvSpPr>
            <a:spLocks noGrp="1"/>
          </p:cNvSpPr>
          <p:nvPr>
            <p:ph idx="1"/>
          </p:nvPr>
        </p:nvSpPr>
        <p:spPr/>
        <p:txBody>
          <a:bodyPr anchor="ctr">
            <a:noAutofit/>
          </a:bodyPr>
          <a:lstStyle/>
          <a:p>
            <a:pPr marL="0" indent="0">
              <a:buNone/>
            </a:pPr>
            <a:r>
              <a:rPr lang="en-US" sz="2400" dirty="0"/>
              <a:t>Like many global businesses, Nestlé is facing increased commodity (raw materials) costs.</a:t>
            </a:r>
          </a:p>
          <a:p>
            <a:pPr marL="0" indent="0">
              <a:buNone/>
            </a:pPr>
            <a:r>
              <a:rPr lang="en-US" sz="2400" dirty="0"/>
              <a:t>Nestlé, the maker of products from Crunch chocolate bars to Nescafé coffee to Purina pet foods, spends more than $30 billion a year on raw materials.</a:t>
            </a:r>
          </a:p>
          <a:p>
            <a:pPr marL="0" indent="0">
              <a:buNone/>
            </a:pPr>
            <a:r>
              <a:rPr lang="en-US" sz="2400" dirty="0"/>
              <a:t>Commodity costs are just one of the many volatile economic factors facing organizations. Managers need to be aware of the economic context so they can make the best decisions for their organizations.</a:t>
            </a:r>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260050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1241</TotalTime>
  <Words>2969</Words>
  <Application>Microsoft Office PowerPoint</Application>
  <PresentationFormat>On-screen Show (4:3)</PresentationFormat>
  <Paragraphs>317</Paragraphs>
  <Slides>48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Courier New</vt:lpstr>
      <vt:lpstr>Retrospect</vt:lpstr>
      <vt:lpstr>Management Stephen P. Robbins | Mary Coulter Thirteenth Edition</vt:lpstr>
      <vt:lpstr>Learning Objectives</vt:lpstr>
      <vt:lpstr>The Manager: Omnipotent or Symbolic?</vt:lpstr>
      <vt:lpstr>Exhibit 3-1 Constraints on Managerial Discretion</vt:lpstr>
      <vt:lpstr>The External Environment</vt:lpstr>
      <vt:lpstr>The External Environment </vt:lpstr>
      <vt:lpstr>The External Environment </vt:lpstr>
      <vt:lpstr>Exhibit 3-2 Components of External Environment</vt:lpstr>
      <vt:lpstr>The Economic Environment</vt:lpstr>
      <vt:lpstr>The Global Economy and the Economic Context</vt:lpstr>
      <vt:lpstr>Economic Inequality and the Economic Context</vt:lpstr>
      <vt:lpstr>The Demographic Environment</vt:lpstr>
      <vt:lpstr>The Demographic Environment</vt:lpstr>
      <vt:lpstr>How the External Environment Affects Managers</vt:lpstr>
      <vt:lpstr>Jobs and Employment</vt:lpstr>
      <vt:lpstr>Jobs and Employment</vt:lpstr>
      <vt:lpstr>Assessing Environmental Uncertainty</vt:lpstr>
      <vt:lpstr>Exhibit 3-3 Environmental Uncertainty Matrix</vt:lpstr>
      <vt:lpstr>Managing Stakeholder Relationships</vt:lpstr>
      <vt:lpstr>Exhibit 3-4 Organizational Stakeholders</vt:lpstr>
      <vt:lpstr>Benefits of Good Stakeholder Relationships</vt:lpstr>
      <vt:lpstr>Organizational Culture</vt:lpstr>
      <vt:lpstr>Organizational Culture</vt:lpstr>
      <vt:lpstr>Organizational Culture</vt:lpstr>
      <vt:lpstr>Exhibit 3-5 Dimensions of Organizational Culture</vt:lpstr>
      <vt:lpstr>Contrasting Organizational Culture </vt:lpstr>
      <vt:lpstr>Contrasting Organizational Culture </vt:lpstr>
      <vt:lpstr>Strong Cultures</vt:lpstr>
      <vt:lpstr>Exhibit 3-7 Contrasting Organizational Culture</vt:lpstr>
      <vt:lpstr>Strong Cultures</vt:lpstr>
      <vt:lpstr>Where Culture Comes From and How It Continues</vt:lpstr>
      <vt:lpstr>Where Culture Comes From and How It Continues</vt:lpstr>
      <vt:lpstr>Exhibit 3-8 Establishing and Maintaining Culture</vt:lpstr>
      <vt:lpstr>How Employees Learn Culture</vt:lpstr>
      <vt:lpstr>How Employees Learn Culture</vt:lpstr>
      <vt:lpstr>How Employees Learn Culture</vt:lpstr>
      <vt:lpstr>How Employees Learn Culture</vt:lpstr>
      <vt:lpstr>How Employees Learn Culture</vt:lpstr>
      <vt:lpstr>How Culture Affects Managers</vt:lpstr>
      <vt:lpstr>Exhibit 3-9 Types of Managerial Decisions Affected by Culture</vt:lpstr>
      <vt:lpstr>Current Issues in Organizational Culture</vt:lpstr>
      <vt:lpstr>Creating an Innovative Culture</vt:lpstr>
      <vt:lpstr>Creating a Customer-Responsive Culture</vt:lpstr>
      <vt:lpstr>Exhibit 3-10 Creating a Customer-Responsive Culture</vt:lpstr>
      <vt:lpstr>Review of Learning Objective 3.1</vt:lpstr>
      <vt:lpstr>Review of Learning Objective 3.2</vt:lpstr>
      <vt:lpstr>Review of Learning Objective 3.3</vt:lpstr>
      <vt:lpstr>Review of Learning Objective 3.4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Sana Saeed</cp:lastModifiedBy>
  <cp:revision>272</cp:revision>
  <dcterms:created xsi:type="dcterms:W3CDTF">2019-10-30T05:06:41Z</dcterms:created>
  <dcterms:modified xsi:type="dcterms:W3CDTF">2020-02-15T06:41:13Z</dcterms:modified>
</cp:coreProperties>
</file>