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3" r:id="rId1"/>
  </p:sldMasterIdLst>
  <p:notesMasterIdLst>
    <p:notesMasterId r:id="rId35"/>
  </p:notesMasterIdLst>
  <p:handoutMasterIdLst>
    <p:handoutMasterId r:id="rId36"/>
  </p:handoutMasterIdLst>
  <p:sldIdLst>
    <p:sldId id="267" r:id="rId2"/>
    <p:sldId id="269"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5" r:id="rId25"/>
    <p:sldId id="326" r:id="rId26"/>
    <p:sldId id="327" r:id="rId27"/>
    <p:sldId id="328" r:id="rId28"/>
    <p:sldId id="330" r:id="rId29"/>
    <p:sldId id="331" r:id="rId30"/>
    <p:sldId id="332" r:id="rId31"/>
    <p:sldId id="333" r:id="rId32"/>
    <p:sldId id="334" r:id="rId33"/>
    <p:sldId id="33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0762" autoAdjust="0"/>
  </p:normalViewPr>
  <p:slideViewPr>
    <p:cSldViewPr snapToGrid="0">
      <p:cViewPr varScale="1">
        <p:scale>
          <a:sx n="83" d="100"/>
          <a:sy n="83" d="100"/>
        </p:scale>
        <p:origin x="16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A57417-2ECB-4FC9-8334-0C180D7DCC27}" type="datetimeFigureOut">
              <a:rPr lang="en-US" smtClean="0"/>
              <a:t>14-Mar-20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8A2E0F-6B70-4A94-82EE-B3BEC14281B9}" type="slidenum">
              <a:rPr lang="en-US" smtClean="0"/>
              <a:t>‹#›</a:t>
            </a:fld>
            <a:endParaRPr lang="en-US"/>
          </a:p>
        </p:txBody>
      </p:sp>
    </p:spTree>
    <p:extLst>
      <p:ext uri="{BB962C8B-B14F-4D97-AF65-F5344CB8AC3E}">
        <p14:creationId xmlns:p14="http://schemas.microsoft.com/office/powerpoint/2010/main" val="1545919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B0785-ACB3-4EDB-9F9E-173526122A7E}" type="datetimeFigureOut">
              <a:rPr lang="en-US" smtClean="0"/>
              <a:t>14-Mar-20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2F1C4-BB3E-42A2-889D-DFAA61778D3C}" type="slidenum">
              <a:rPr lang="en-US" smtClean="0"/>
              <a:t>‹#›</a:t>
            </a:fld>
            <a:endParaRPr lang="en-US"/>
          </a:p>
        </p:txBody>
      </p:sp>
    </p:spTree>
    <p:extLst>
      <p:ext uri="{BB962C8B-B14F-4D97-AF65-F5344CB8AC3E}">
        <p14:creationId xmlns:p14="http://schemas.microsoft.com/office/powerpoint/2010/main" val="347021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a:t>
            </a:fld>
            <a:endParaRPr lang="en-US"/>
          </a:p>
        </p:txBody>
      </p:sp>
    </p:spTree>
    <p:extLst>
      <p:ext uri="{BB962C8B-B14F-4D97-AF65-F5344CB8AC3E}">
        <p14:creationId xmlns:p14="http://schemas.microsoft.com/office/powerpoint/2010/main" val="66477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22</a:t>
            </a:fld>
            <a:endParaRPr lang="en-US"/>
          </a:p>
        </p:txBody>
      </p:sp>
    </p:spTree>
    <p:extLst>
      <p:ext uri="{BB962C8B-B14F-4D97-AF65-F5344CB8AC3E}">
        <p14:creationId xmlns:p14="http://schemas.microsoft.com/office/powerpoint/2010/main" val="4078674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23</a:t>
            </a:fld>
            <a:endParaRPr lang="en-US"/>
          </a:p>
        </p:txBody>
      </p:sp>
    </p:spTree>
    <p:extLst>
      <p:ext uri="{BB962C8B-B14F-4D97-AF65-F5344CB8AC3E}">
        <p14:creationId xmlns:p14="http://schemas.microsoft.com/office/powerpoint/2010/main" val="2566880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24</a:t>
            </a:fld>
            <a:endParaRPr lang="en-US"/>
          </a:p>
        </p:txBody>
      </p:sp>
    </p:spTree>
    <p:extLst>
      <p:ext uri="{BB962C8B-B14F-4D97-AF65-F5344CB8AC3E}">
        <p14:creationId xmlns:p14="http://schemas.microsoft.com/office/powerpoint/2010/main" val="1833046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25</a:t>
            </a:fld>
            <a:endParaRPr lang="en-US"/>
          </a:p>
        </p:txBody>
      </p:sp>
    </p:spTree>
    <p:extLst>
      <p:ext uri="{BB962C8B-B14F-4D97-AF65-F5344CB8AC3E}">
        <p14:creationId xmlns:p14="http://schemas.microsoft.com/office/powerpoint/2010/main" val="90363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26</a:t>
            </a:fld>
            <a:endParaRPr lang="en-US"/>
          </a:p>
        </p:txBody>
      </p:sp>
    </p:spTree>
    <p:extLst>
      <p:ext uri="{BB962C8B-B14F-4D97-AF65-F5344CB8AC3E}">
        <p14:creationId xmlns:p14="http://schemas.microsoft.com/office/powerpoint/2010/main" val="185260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27</a:t>
            </a:fld>
            <a:endParaRPr lang="en-US"/>
          </a:p>
        </p:txBody>
      </p:sp>
    </p:spTree>
    <p:extLst>
      <p:ext uri="{BB962C8B-B14F-4D97-AF65-F5344CB8AC3E}">
        <p14:creationId xmlns:p14="http://schemas.microsoft.com/office/powerpoint/2010/main" val="4081558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28</a:t>
            </a:fld>
            <a:endParaRPr lang="en-US"/>
          </a:p>
        </p:txBody>
      </p:sp>
    </p:spTree>
    <p:extLst>
      <p:ext uri="{BB962C8B-B14F-4D97-AF65-F5344CB8AC3E}">
        <p14:creationId xmlns:p14="http://schemas.microsoft.com/office/powerpoint/2010/main" val="3602117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29</a:t>
            </a:fld>
            <a:endParaRPr lang="en-US"/>
          </a:p>
        </p:txBody>
      </p:sp>
    </p:spTree>
    <p:extLst>
      <p:ext uri="{BB962C8B-B14F-4D97-AF65-F5344CB8AC3E}">
        <p14:creationId xmlns:p14="http://schemas.microsoft.com/office/powerpoint/2010/main" val="412456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30</a:t>
            </a:fld>
            <a:endParaRPr lang="en-US"/>
          </a:p>
        </p:txBody>
      </p:sp>
    </p:spTree>
    <p:extLst>
      <p:ext uri="{BB962C8B-B14F-4D97-AF65-F5344CB8AC3E}">
        <p14:creationId xmlns:p14="http://schemas.microsoft.com/office/powerpoint/2010/main" val="2665560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31</a:t>
            </a:fld>
            <a:endParaRPr lang="en-US"/>
          </a:p>
        </p:txBody>
      </p:sp>
    </p:spTree>
    <p:extLst>
      <p:ext uri="{BB962C8B-B14F-4D97-AF65-F5344CB8AC3E}">
        <p14:creationId xmlns:p14="http://schemas.microsoft.com/office/powerpoint/2010/main" val="323752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 </a:t>
            </a:r>
            <a:r>
              <a:rPr lang="en-US" b="1" dirty="0" smtClean="0">
                <a:cs typeface="Arial" charset="0"/>
              </a:rPr>
              <a:t>traditional goal-setting</a:t>
            </a:r>
            <a:r>
              <a:rPr lang="en-US" dirty="0" smtClean="0">
                <a:cs typeface="Arial" charset="0"/>
              </a:rPr>
              <a:t>, goals set by top managers flow down through the organization and become </a:t>
            </a:r>
            <a:r>
              <a:rPr lang="en-US" dirty="0" err="1" smtClean="0">
                <a:cs typeface="Arial" charset="0"/>
              </a:rPr>
              <a:t>subgoals</a:t>
            </a:r>
            <a:r>
              <a:rPr lang="en-US" dirty="0" smtClean="0">
                <a:cs typeface="Arial" charset="0"/>
              </a:rPr>
              <a:t> for each organizational area. This traditional perspective assumes that top managers know what’s best because they see the “big picture.” And the goals passed down to each succeeding level guide individual employees as they work to achieve those assigned goals.</a:t>
            </a:r>
          </a:p>
          <a:p>
            <a:pPr eaLnBrk="1" hangingPunct="1"/>
            <a:endParaRPr lang="en-US" dirty="0" smtClean="0">
              <a:cs typeface="Arial" charset="0"/>
            </a:endParaRPr>
          </a:p>
          <a:p>
            <a:pPr eaLnBrk="1" hangingPunct="1"/>
            <a:r>
              <a:rPr lang="en-US" dirty="0" smtClean="0">
                <a:cs typeface="Arial" charset="0"/>
              </a:rPr>
              <a:t>When the hierarchy of organizational goals </a:t>
            </a:r>
            <a:r>
              <a:rPr lang="en-US" i="1" dirty="0" smtClean="0">
                <a:cs typeface="Arial" charset="0"/>
              </a:rPr>
              <a:t>is </a:t>
            </a:r>
            <a:r>
              <a:rPr lang="en-US" dirty="0" smtClean="0">
                <a:cs typeface="Arial" charset="0"/>
              </a:rPr>
              <a:t>clearly defined it forms an integrated network of goals, or a </a:t>
            </a:r>
            <a:r>
              <a:rPr lang="en-US" b="1" dirty="0" smtClean="0">
                <a:cs typeface="Arial" charset="0"/>
              </a:rPr>
              <a:t>means-ends chain</a:t>
            </a:r>
            <a:r>
              <a:rPr lang="en-US" dirty="0" smtClean="0">
                <a:cs typeface="Arial" charset="0"/>
              </a:rPr>
              <a:t>.</a:t>
            </a:r>
          </a:p>
          <a:p>
            <a:pPr eaLnBrk="1" hangingPunct="1"/>
            <a:r>
              <a:rPr lang="en-US" dirty="0" smtClean="0">
                <a:cs typeface="Arial" charset="0"/>
              </a:rPr>
              <a:t>Higher-level goals (or ends) are linked to lower-level goals, which serve as the means for their accomplishment. In other words, the goals achieved at lower levels become the means to reach the goals (ends) at the next level. And the accomplishment of goals at that</a:t>
            </a:r>
            <a:r>
              <a:rPr lang="en-US" baseline="0" dirty="0" smtClean="0">
                <a:cs typeface="Arial" charset="0"/>
              </a:rPr>
              <a:t> </a:t>
            </a:r>
            <a:r>
              <a:rPr lang="en-US" dirty="0" smtClean="0">
                <a:cs typeface="Arial" charset="0"/>
              </a:rPr>
              <a:t>level becomes the means to achieve the goals (ends) at the next level and on up through the different organizational levels. That’s how traditional goal-setting is supposed to work.</a:t>
            </a:r>
          </a:p>
        </p:txBody>
      </p:sp>
      <p:sp>
        <p:nvSpPr>
          <p:cNvPr id="4" name="Slide Number Placeholder 3"/>
          <p:cNvSpPr>
            <a:spLocks noGrp="1"/>
          </p:cNvSpPr>
          <p:nvPr>
            <p:ph type="sldNum" sz="quarter" idx="10"/>
          </p:nvPr>
        </p:nvSpPr>
        <p:spPr/>
        <p:txBody>
          <a:bodyPr/>
          <a:lstStyle/>
          <a:p>
            <a:fld id="{F012F1C4-BB3E-42A2-889D-DFAA61778D3C}" type="slidenum">
              <a:rPr lang="en-US" smtClean="0"/>
              <a:t>14</a:t>
            </a:fld>
            <a:endParaRPr lang="en-US"/>
          </a:p>
        </p:txBody>
      </p:sp>
    </p:spTree>
    <p:extLst>
      <p:ext uri="{BB962C8B-B14F-4D97-AF65-F5344CB8AC3E}">
        <p14:creationId xmlns:p14="http://schemas.microsoft.com/office/powerpoint/2010/main" val="2105082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32</a:t>
            </a:fld>
            <a:endParaRPr lang="en-US"/>
          </a:p>
        </p:txBody>
      </p:sp>
    </p:spTree>
    <p:extLst>
      <p:ext uri="{BB962C8B-B14F-4D97-AF65-F5344CB8AC3E}">
        <p14:creationId xmlns:p14="http://schemas.microsoft.com/office/powerpoint/2010/main" val="317426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33</a:t>
            </a:fld>
            <a:endParaRPr lang="en-US"/>
          </a:p>
        </p:txBody>
      </p:sp>
    </p:spTree>
    <p:extLst>
      <p:ext uri="{BB962C8B-B14F-4D97-AF65-F5344CB8AC3E}">
        <p14:creationId xmlns:p14="http://schemas.microsoft.com/office/powerpoint/2010/main" val="120293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Instead of using traditional goal-setting, many organizations use </a:t>
            </a:r>
            <a:r>
              <a:rPr lang="en-US" b="1" dirty="0" smtClean="0">
                <a:cs typeface="Arial" charset="0"/>
              </a:rPr>
              <a:t>management by objectives (MBO)</a:t>
            </a:r>
            <a:r>
              <a:rPr lang="en-US" dirty="0" smtClean="0">
                <a:cs typeface="Arial" charset="0"/>
              </a:rPr>
              <a:t>, a process of setting mutually agreed-upon goals and using those goals to evaluate employee performance. MBO programs have four elements: goal specificity, participative decision-making, an explicit time period, and performance feedback.</a:t>
            </a:r>
          </a:p>
          <a:p>
            <a:pPr eaLnBrk="1" hangingPunct="1"/>
            <a:endParaRPr lang="en-US" dirty="0" smtClean="0">
              <a:cs typeface="Arial" charset="0"/>
            </a:endParaRPr>
          </a:p>
          <a:p>
            <a:pPr eaLnBrk="1" hangingPunct="1"/>
            <a:r>
              <a:rPr lang="en-US" dirty="0" smtClean="0">
                <a:cs typeface="Arial" charset="0"/>
              </a:rPr>
              <a:t>Instead of using goals to make sure employees are doing what they’re supposed to be doing, MBO uses goals to motivate them as well. The appeal is that it focuses on employees working to accomplish goals they’ve had a hand in setting.</a:t>
            </a:r>
          </a:p>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15</a:t>
            </a:fld>
            <a:endParaRPr lang="en-US"/>
          </a:p>
        </p:txBody>
      </p:sp>
    </p:spTree>
    <p:extLst>
      <p:ext uri="{BB962C8B-B14F-4D97-AF65-F5344CB8AC3E}">
        <p14:creationId xmlns:p14="http://schemas.microsoft.com/office/powerpoint/2010/main" val="1560301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16</a:t>
            </a:fld>
            <a:endParaRPr lang="en-US"/>
          </a:p>
        </p:txBody>
      </p:sp>
    </p:spTree>
    <p:extLst>
      <p:ext uri="{BB962C8B-B14F-4D97-AF65-F5344CB8AC3E}">
        <p14:creationId xmlns:p14="http://schemas.microsoft.com/office/powerpoint/2010/main" val="422438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17</a:t>
            </a:fld>
            <a:endParaRPr lang="en-US"/>
          </a:p>
        </p:txBody>
      </p:sp>
    </p:spTree>
    <p:extLst>
      <p:ext uri="{BB962C8B-B14F-4D97-AF65-F5344CB8AC3E}">
        <p14:creationId xmlns:p14="http://schemas.microsoft.com/office/powerpoint/2010/main" val="123602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18</a:t>
            </a:fld>
            <a:endParaRPr lang="en-US"/>
          </a:p>
        </p:txBody>
      </p:sp>
    </p:spTree>
    <p:extLst>
      <p:ext uri="{BB962C8B-B14F-4D97-AF65-F5344CB8AC3E}">
        <p14:creationId xmlns:p14="http://schemas.microsoft.com/office/powerpoint/2010/main" val="29491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19</a:t>
            </a:fld>
            <a:endParaRPr lang="en-US"/>
          </a:p>
        </p:txBody>
      </p:sp>
    </p:spTree>
    <p:extLst>
      <p:ext uri="{BB962C8B-B14F-4D97-AF65-F5344CB8AC3E}">
        <p14:creationId xmlns:p14="http://schemas.microsoft.com/office/powerpoint/2010/main" val="70970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20</a:t>
            </a:fld>
            <a:endParaRPr lang="en-US"/>
          </a:p>
        </p:txBody>
      </p:sp>
    </p:spTree>
    <p:extLst>
      <p:ext uri="{BB962C8B-B14F-4D97-AF65-F5344CB8AC3E}">
        <p14:creationId xmlns:p14="http://schemas.microsoft.com/office/powerpoint/2010/main" val="412384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21</a:t>
            </a:fld>
            <a:endParaRPr lang="en-US"/>
          </a:p>
        </p:txBody>
      </p:sp>
    </p:spTree>
    <p:extLst>
      <p:ext uri="{BB962C8B-B14F-4D97-AF65-F5344CB8AC3E}">
        <p14:creationId xmlns:p14="http://schemas.microsoft.com/office/powerpoint/2010/main" val="242461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9497C1-4FA4-4F6D-B2CD-7DB56FEA738B}" type="datetime1">
              <a:rPr lang="en-US" smtClean="0"/>
              <a:t>14-Mar-20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7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B2C49-BA8E-40B2-A20D-439922D2CCEF}" type="datetime1">
              <a:rPr lang="en-US" smtClean="0"/>
              <a:t>14-Mar-20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8707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F25C5-B77D-41B0-823C-3C4376195D4B}" type="datetime1">
              <a:rPr lang="en-US" smtClean="0"/>
              <a:t>14-Mar-20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8435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358A1-36FC-4B70-B3FB-7DE112F932EE}" type="datetime1">
              <a:rPr lang="en-US" smtClean="0"/>
              <a:t>14-Mar-20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4713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FC8429-0004-4AF3-8B9E-BE5EB78FEDFE}" type="datetime1">
              <a:rPr lang="en-US" smtClean="0"/>
              <a:t>14-Mar-20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6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496177-C391-4DD4-BF2C-98EF2292877A}" type="datetime1">
              <a:rPr lang="en-US" smtClean="0"/>
              <a:t>14-Mar-20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6271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059134-14FA-4341-B38A-04810E4CECF2}" type="datetime1">
              <a:rPr lang="en-US" smtClean="0"/>
              <a:t>14-Mar-20</a:t>
            </a:fld>
            <a:endParaRPr lang="en-US"/>
          </a:p>
        </p:txBody>
      </p:sp>
      <p:sp>
        <p:nvSpPr>
          <p:cNvPr id="8" name="Footer Placeholder 7"/>
          <p:cNvSpPr>
            <a:spLocks noGrp="1"/>
          </p:cNvSpPr>
          <p:nvPr>
            <p:ph type="ftr" sz="quarter" idx="11"/>
          </p:nvPr>
        </p:nvSpPr>
        <p:spPr/>
        <p:txBody>
          <a:body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86676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5BCD9-1912-40E4-ADDE-49B3EC3D3E45}" type="datetime1">
              <a:rPr lang="en-US" smtClean="0"/>
              <a:t>14-Mar-20</a:t>
            </a:fld>
            <a:endParaRPr lang="en-US"/>
          </a:p>
        </p:txBody>
      </p:sp>
      <p:sp>
        <p:nvSpPr>
          <p:cNvPr id="4" name="Footer Placeholder 3"/>
          <p:cNvSpPr>
            <a:spLocks noGrp="1"/>
          </p:cNvSpPr>
          <p:nvPr>
            <p:ph type="ftr" sz="quarter" idx="11"/>
          </p:nvPr>
        </p:nvSpPr>
        <p:spPr/>
        <p:txBody>
          <a:bodyPr/>
          <a:lstStyle/>
          <a:p>
            <a:r>
              <a:rPr lang="en-US" smtClean="0"/>
              <a:t>© Pearson Education Limited 2016</a:t>
            </a:r>
            <a:endParaRPr lang="en-US"/>
          </a:p>
        </p:txBody>
      </p:sp>
      <p:sp>
        <p:nvSpPr>
          <p:cNvPr id="5" name="Slide Number Placeholder 4"/>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60605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E47E7A-3B14-42BA-9740-E4292010C9D6}" type="datetime1">
              <a:rPr lang="en-US" smtClean="0"/>
              <a:t>14-Mar-20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230049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214A75-910C-495A-8FBC-4FC31120321D}" type="datetime1">
              <a:rPr lang="en-US" smtClean="0"/>
              <a:t>14-Mar-20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EA1111-5A77-4C5B-86B5-3A57E92B1A73}" type="slidenum">
              <a:rPr lang="en-US" smtClean="0"/>
              <a:t>‹#›</a:t>
            </a:fld>
            <a:endParaRPr lang="en-US"/>
          </a:p>
        </p:txBody>
      </p:sp>
    </p:spTree>
    <p:extLst>
      <p:ext uri="{BB962C8B-B14F-4D97-AF65-F5344CB8AC3E}">
        <p14:creationId xmlns:p14="http://schemas.microsoft.com/office/powerpoint/2010/main" val="116165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F798EA-0C76-4D39-8B88-4C12D94044C0}" type="datetime1">
              <a:rPr lang="en-US" smtClean="0"/>
              <a:t>14-Mar-20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31565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2D9DD17-7ED2-4B11-A8C7-E94993D607AE}" type="datetime1">
              <a:rPr lang="en-US" smtClean="0"/>
              <a:t>14-Mar-20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Pearson Education Limited 2016</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9EA1111-5A77-4C5B-86B5-3A57E92B1A7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380028"/>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a:t>Management</a:t>
            </a:r>
            <a:r>
              <a:rPr lang="en-US" sz="8800" dirty="0"/>
              <a:t/>
            </a:r>
            <a:br>
              <a:rPr lang="en-US" sz="8800" dirty="0"/>
            </a:br>
            <a:r>
              <a:rPr lang="en-US" sz="4400" b="1" dirty="0"/>
              <a:t>Stephen P. Robbins | Mary Coulter</a:t>
            </a:r>
            <a:endParaRPr lang="en-US" sz="4400" dirty="0"/>
          </a:p>
        </p:txBody>
      </p:sp>
      <p:sp>
        <p:nvSpPr>
          <p:cNvPr id="3" name="Subtitle 2"/>
          <p:cNvSpPr>
            <a:spLocks noGrp="1"/>
          </p:cNvSpPr>
          <p:nvPr>
            <p:ph type="subTitle" idx="1"/>
          </p:nvPr>
        </p:nvSpPr>
        <p:spPr/>
        <p:txBody>
          <a:bodyPr>
            <a:noAutofit/>
          </a:bodyPr>
          <a:lstStyle/>
          <a:p>
            <a:pPr>
              <a:lnSpc>
                <a:spcPct val="100000"/>
              </a:lnSpc>
            </a:pPr>
            <a:r>
              <a:rPr lang="en-US" sz="4000" b="1" cap="none" spc="0" dirty="0">
                <a:latin typeface="+mn-lt"/>
              </a:rPr>
              <a:t>Chapter </a:t>
            </a:r>
            <a:r>
              <a:rPr lang="en-US" sz="4000" b="1" cap="none" spc="0" dirty="0" smtClean="0">
                <a:latin typeface="+mn-lt"/>
              </a:rPr>
              <a:t>08</a:t>
            </a:r>
            <a:r>
              <a:rPr lang="en-US" sz="4000" b="1" cap="none" spc="0" dirty="0">
                <a:latin typeface="+mn-lt"/>
              </a:rPr>
              <a:t/>
            </a:r>
            <a:br>
              <a:rPr lang="en-US" sz="4000" b="1" cap="none" spc="0" dirty="0">
                <a:latin typeface="+mn-lt"/>
              </a:rPr>
            </a:br>
            <a:r>
              <a:rPr lang="en-US" sz="4000" b="1" cap="none" spc="0" dirty="0">
                <a:latin typeface="+mn-lt"/>
              </a:rPr>
              <a:t>Planning Work Activities</a:t>
            </a:r>
          </a:p>
        </p:txBody>
      </p:sp>
    </p:spTree>
    <p:extLst>
      <p:ext uri="{BB962C8B-B14F-4D97-AF65-F5344CB8AC3E}">
        <p14:creationId xmlns:p14="http://schemas.microsoft.com/office/powerpoint/2010/main" val="31045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Plans w.r.t Time Frame</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Long-term Plans – </a:t>
            </a:r>
            <a:r>
              <a:rPr lang="en-US" sz="2400" dirty="0">
                <a:cs typeface="Arial" pitchFamily="34" charset="0"/>
              </a:rPr>
              <a:t>Plans with a time frame beyond three years</a:t>
            </a:r>
            <a:r>
              <a:rPr lang="en-US" sz="2400" dirty="0" smtClean="0">
                <a:cs typeface="Arial" pitchFamily="34" charset="0"/>
              </a:rPr>
              <a:t>.</a:t>
            </a:r>
          </a:p>
          <a:p>
            <a:pPr marL="292608" lvl="1" indent="0">
              <a:lnSpc>
                <a:spcPct val="100000"/>
              </a:lnSpc>
              <a:buNone/>
            </a:pPr>
            <a:r>
              <a:rPr lang="en-US" sz="2400" i="1" dirty="0">
                <a:cs typeface="Arial" pitchFamily="34" charset="0"/>
              </a:rPr>
              <a:t>Example: Graduate from </a:t>
            </a:r>
            <a:r>
              <a:rPr lang="en-US" sz="2400" i="1" dirty="0" smtClean="0">
                <a:cs typeface="Arial" pitchFamily="34" charset="0"/>
              </a:rPr>
              <a:t>university</a:t>
            </a:r>
          </a:p>
          <a:p>
            <a:pPr marL="292608" lvl="1" indent="0">
              <a:lnSpc>
                <a:spcPct val="100000"/>
              </a:lnSpc>
              <a:buNone/>
            </a:pPr>
            <a:endParaRPr lang="en-US" sz="2400" i="1" dirty="0">
              <a:cs typeface="Arial" pitchFamily="34" charset="0"/>
            </a:endParaRPr>
          </a:p>
          <a:p>
            <a:pPr marL="0" indent="0">
              <a:lnSpc>
                <a:spcPct val="100000"/>
              </a:lnSpc>
              <a:buNone/>
            </a:pPr>
            <a:r>
              <a:rPr lang="en-US" sz="2400" b="1" dirty="0">
                <a:cs typeface="Arial" pitchFamily="34" charset="0"/>
              </a:rPr>
              <a:t>Short-term Plans – </a:t>
            </a:r>
            <a:r>
              <a:rPr lang="en-US" sz="2400" dirty="0">
                <a:cs typeface="Arial" pitchFamily="34" charset="0"/>
              </a:rPr>
              <a:t>Plans covering one year or less</a:t>
            </a:r>
            <a:r>
              <a:rPr lang="en-US" sz="2400" dirty="0" smtClean="0">
                <a:cs typeface="Arial" pitchFamily="34" charset="0"/>
              </a:rPr>
              <a:t>.</a:t>
            </a:r>
          </a:p>
          <a:p>
            <a:pPr marL="182880" lvl="2" indent="0">
              <a:lnSpc>
                <a:spcPct val="100000"/>
              </a:lnSpc>
              <a:spcBef>
                <a:spcPts val="1200"/>
              </a:spcBef>
              <a:spcAft>
                <a:spcPts val="200"/>
              </a:spcAft>
              <a:buSzPct val="100000"/>
              <a:buNone/>
            </a:pPr>
            <a:r>
              <a:rPr lang="en-US" sz="2400" i="1" dirty="0">
                <a:cs typeface="Arial" pitchFamily="34" charset="0"/>
              </a:rPr>
              <a:t>Example: Take a class</a:t>
            </a: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64253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Plans w.r.t Specificity</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Specific Plans – </a:t>
            </a:r>
            <a:r>
              <a:rPr lang="en-US" sz="2400" dirty="0">
                <a:cs typeface="Arial" pitchFamily="34" charset="0"/>
              </a:rPr>
              <a:t>Plans that are clearly defined and leave no room for interpretation</a:t>
            </a:r>
            <a:r>
              <a:rPr lang="en-US" sz="2400" dirty="0" smtClean="0">
                <a:cs typeface="Arial" pitchFamily="34" charset="0"/>
              </a:rPr>
              <a:t>.</a:t>
            </a:r>
          </a:p>
          <a:p>
            <a:pPr marL="292608" lvl="1" indent="0">
              <a:lnSpc>
                <a:spcPct val="100000"/>
              </a:lnSpc>
              <a:buNone/>
            </a:pPr>
            <a:r>
              <a:rPr lang="en-US" sz="2400" i="1" dirty="0" smtClean="0">
                <a:cs typeface="Arial" pitchFamily="34" charset="0"/>
              </a:rPr>
              <a:t>Example: Produce and market 10 albums from new artist this year.</a:t>
            </a:r>
          </a:p>
          <a:p>
            <a:pPr marL="0" indent="0">
              <a:lnSpc>
                <a:spcPct val="100000"/>
              </a:lnSpc>
              <a:buNone/>
            </a:pPr>
            <a:endParaRPr lang="en-US" sz="2400" b="1" dirty="0" smtClean="0">
              <a:cs typeface="Arial" pitchFamily="34" charset="0"/>
            </a:endParaRPr>
          </a:p>
          <a:p>
            <a:pPr marL="0" indent="0">
              <a:lnSpc>
                <a:spcPct val="100000"/>
              </a:lnSpc>
              <a:buNone/>
            </a:pPr>
            <a:r>
              <a:rPr lang="en-US" sz="2400" b="1" dirty="0" smtClean="0">
                <a:cs typeface="Arial" pitchFamily="34" charset="0"/>
              </a:rPr>
              <a:t>Directional </a:t>
            </a:r>
            <a:r>
              <a:rPr lang="en-US" sz="2400" b="1" dirty="0">
                <a:cs typeface="Arial" pitchFamily="34" charset="0"/>
              </a:rPr>
              <a:t>Plans – </a:t>
            </a:r>
            <a:r>
              <a:rPr lang="en-US" sz="2400" dirty="0">
                <a:cs typeface="Arial" pitchFamily="34" charset="0"/>
              </a:rPr>
              <a:t>Plans that are flexible and set out general </a:t>
            </a:r>
            <a:r>
              <a:rPr lang="en-US" sz="2400" dirty="0" smtClean="0">
                <a:cs typeface="Arial" pitchFamily="34" charset="0"/>
              </a:rPr>
              <a:t>guidelines.</a:t>
            </a:r>
          </a:p>
          <a:p>
            <a:pPr marL="292608" lvl="1" indent="0">
              <a:lnSpc>
                <a:spcPct val="100000"/>
              </a:lnSpc>
              <a:buNone/>
            </a:pPr>
            <a:r>
              <a:rPr lang="en-US" sz="2400" i="1" dirty="0">
                <a:cs typeface="Arial" pitchFamily="34" charset="0"/>
              </a:rPr>
              <a:t>Example: </a:t>
            </a:r>
            <a:r>
              <a:rPr lang="en-US" sz="2400" i="1" dirty="0" smtClean="0">
                <a:cs typeface="Arial" pitchFamily="34" charset="0"/>
              </a:rPr>
              <a:t>to sign great artists.</a:t>
            </a:r>
            <a:endParaRPr lang="en-US" sz="2400" i="1"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94025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Plans w.r.t Frequency of Use</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Single-use Plan – </a:t>
            </a:r>
            <a:r>
              <a:rPr lang="en-US" sz="2400" dirty="0">
                <a:cs typeface="Arial" pitchFamily="34" charset="0"/>
              </a:rPr>
              <a:t>A one-time plan specifically designed to meet the needs of a unique situation</a:t>
            </a:r>
            <a:r>
              <a:rPr lang="en-US" sz="2400" dirty="0" smtClean="0">
                <a:cs typeface="Arial" pitchFamily="34" charset="0"/>
              </a:rPr>
              <a:t>.</a:t>
            </a:r>
          </a:p>
          <a:p>
            <a:pPr marL="292608" lvl="1" indent="0">
              <a:lnSpc>
                <a:spcPct val="100000"/>
              </a:lnSpc>
              <a:buNone/>
            </a:pPr>
            <a:r>
              <a:rPr lang="en-US" sz="2000" i="1" dirty="0" smtClean="0">
                <a:cs typeface="Arial" pitchFamily="34" charset="0"/>
              </a:rPr>
              <a:t>Example: an </a:t>
            </a:r>
            <a:r>
              <a:rPr lang="en-US" sz="2000" i="1" dirty="0">
                <a:cs typeface="Arial" pitchFamily="34" charset="0"/>
              </a:rPr>
              <a:t>advertising campaign for a new product </a:t>
            </a:r>
            <a:r>
              <a:rPr lang="en-US" sz="2000" i="1" dirty="0" smtClean="0">
                <a:cs typeface="Arial" pitchFamily="34" charset="0"/>
              </a:rPr>
              <a:t>launch.</a:t>
            </a:r>
          </a:p>
          <a:p>
            <a:pPr marL="292608" lvl="1" indent="0">
              <a:lnSpc>
                <a:spcPct val="100000"/>
              </a:lnSpc>
              <a:buNone/>
            </a:pPr>
            <a:endParaRPr lang="en-US" sz="2000" i="1" dirty="0" smtClean="0">
              <a:cs typeface="Arial" pitchFamily="34" charset="0"/>
            </a:endParaRPr>
          </a:p>
          <a:p>
            <a:pPr marL="0" indent="0">
              <a:lnSpc>
                <a:spcPct val="100000"/>
              </a:lnSpc>
              <a:buNone/>
            </a:pPr>
            <a:r>
              <a:rPr lang="en-US" sz="2400" b="1" dirty="0" smtClean="0">
                <a:cs typeface="Arial" pitchFamily="34" charset="0"/>
              </a:rPr>
              <a:t>Standing </a:t>
            </a:r>
            <a:r>
              <a:rPr lang="en-US" sz="2400" b="1" dirty="0">
                <a:cs typeface="Arial" pitchFamily="34" charset="0"/>
              </a:rPr>
              <a:t>Plans – </a:t>
            </a:r>
            <a:r>
              <a:rPr lang="en-US" sz="2400" dirty="0">
                <a:cs typeface="Arial" pitchFamily="34" charset="0"/>
              </a:rPr>
              <a:t>Ongoing plans that provide guidance for activities performed repeatedly</a:t>
            </a:r>
            <a:r>
              <a:rPr lang="en-US" sz="2400" dirty="0" smtClean="0">
                <a:cs typeface="Arial" pitchFamily="34" charset="0"/>
              </a:rPr>
              <a:t>. It includes policies, rules and procedures.</a:t>
            </a:r>
          </a:p>
          <a:p>
            <a:pPr marL="292608" lvl="1" indent="0">
              <a:lnSpc>
                <a:spcPct val="100000"/>
              </a:lnSpc>
              <a:buNone/>
            </a:pPr>
            <a:r>
              <a:rPr lang="en-US" sz="2000" i="1" dirty="0" smtClean="0">
                <a:cs typeface="Arial" pitchFamily="34" charset="0"/>
              </a:rPr>
              <a:t>Example: social media policy developed by IU. It provides guidance to students while mentioning IU on any social media platform. </a:t>
            </a:r>
          </a:p>
        </p:txBody>
      </p:sp>
      <p:sp>
        <p:nvSpPr>
          <p:cNvPr id="6" name="Slide Number Placeholder 5"/>
          <p:cNvSpPr>
            <a:spLocks noGrp="1"/>
          </p:cNvSpPr>
          <p:nvPr>
            <p:ph type="sldNum" sz="quarter" idx="12"/>
          </p:nvPr>
        </p:nvSpPr>
        <p:spPr/>
        <p:txBody>
          <a:bodyPr/>
          <a:lstStyle/>
          <a:p>
            <a:fld id="{E9EA1111-5A77-4C5B-86B5-3A57E92B1A73}" type="slidenum">
              <a:rPr lang="en-US" smtClean="0"/>
              <a:t>12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808475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8-1 Types of Plans</a:t>
            </a: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13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 top-down flowchart illustrates the dependency of different types of plans by looking at their breadth, time frame, specificity, and frequency. Strategic plans are usually long term, directional, and single use. Operational plans are usually short term, specific, and stand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517427"/>
            <a:ext cx="7543800" cy="2680397"/>
          </a:xfrm>
          <a:prstGeom prst="rect">
            <a:avLst/>
          </a:prstGeom>
        </p:spPr>
      </p:pic>
    </p:spTree>
    <p:extLst>
      <p:ext uri="{BB962C8B-B14F-4D97-AF65-F5344CB8AC3E}">
        <p14:creationId xmlns:p14="http://schemas.microsoft.com/office/powerpoint/2010/main" val="70165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Approaches to Setting Goals </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Traditional Goal-Setting – </a:t>
            </a:r>
            <a:r>
              <a:rPr lang="en-US" sz="2400" dirty="0">
                <a:cs typeface="Arial" pitchFamily="34" charset="0"/>
              </a:rPr>
              <a:t>An approach to setting goals in which top managers set goals that then flow down through the organization and become </a:t>
            </a:r>
            <a:r>
              <a:rPr lang="en-US" sz="2400" dirty="0" smtClean="0">
                <a:cs typeface="Arial" pitchFamily="34" charset="0"/>
              </a:rPr>
              <a:t>sub-goals </a:t>
            </a:r>
            <a:r>
              <a:rPr lang="en-US" sz="2400" dirty="0">
                <a:cs typeface="Arial" pitchFamily="34" charset="0"/>
              </a:rPr>
              <a:t>for each organizational area.</a:t>
            </a:r>
          </a:p>
          <a:p>
            <a:pPr marL="0" indent="0">
              <a:lnSpc>
                <a:spcPct val="100000"/>
              </a:lnSpc>
              <a:buNone/>
            </a:pPr>
            <a:r>
              <a:rPr lang="en-US" sz="2400" b="1" dirty="0">
                <a:cs typeface="Arial" pitchFamily="34" charset="0"/>
              </a:rPr>
              <a:t>Means-Ends Chain – </a:t>
            </a:r>
            <a:r>
              <a:rPr lang="en-US" sz="2400" dirty="0">
                <a:cs typeface="Arial" pitchFamily="34" charset="0"/>
              </a:rPr>
              <a:t>An integrated network of goals in which the accomplishment of goals at one (lower) level serves as the means for achieving the goals, or ends, at the next (higher) level.</a:t>
            </a:r>
          </a:p>
          <a:p>
            <a:pPr marL="0" indent="0">
              <a:lnSpc>
                <a:spcPct val="100000"/>
              </a:lnSpc>
              <a:buNone/>
            </a:pPr>
            <a:r>
              <a:rPr lang="en-US" sz="2400" dirty="0" smtClean="0">
                <a:cs typeface="Arial" pitchFamily="34" charset="0"/>
              </a:rPr>
              <a:t>That’s </a:t>
            </a:r>
            <a:r>
              <a:rPr lang="en-US" sz="2400" dirty="0">
                <a:cs typeface="Arial" pitchFamily="34" charset="0"/>
              </a:rPr>
              <a:t>how traditional goal-setting works.</a:t>
            </a:r>
          </a:p>
        </p:txBody>
      </p:sp>
      <p:sp>
        <p:nvSpPr>
          <p:cNvPr id="6" name="Slide Number Placeholder 5"/>
          <p:cNvSpPr>
            <a:spLocks noGrp="1"/>
          </p:cNvSpPr>
          <p:nvPr>
            <p:ph type="sldNum" sz="quarter" idx="12"/>
          </p:nvPr>
        </p:nvSpPr>
        <p:spPr/>
        <p:txBody>
          <a:bodyPr/>
          <a:lstStyle/>
          <a:p>
            <a:fld id="{E9EA1111-5A77-4C5B-86B5-3A57E92B1A73}" type="slidenum">
              <a:rPr lang="en-US" smtClean="0"/>
              <a:t>14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50810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Approaches to Setting Goals </a:t>
            </a:r>
            <a:endParaRPr lang="en-US" dirty="0"/>
          </a:p>
        </p:txBody>
      </p:sp>
      <p:sp>
        <p:nvSpPr>
          <p:cNvPr id="3" name="Content Placeholder 2"/>
          <p:cNvSpPr>
            <a:spLocks noGrp="1"/>
          </p:cNvSpPr>
          <p:nvPr>
            <p:ph idx="1"/>
          </p:nvPr>
        </p:nvSpPr>
        <p:spPr/>
        <p:txBody>
          <a:bodyPr anchor="t">
            <a:noAutofit/>
          </a:bodyPr>
          <a:lstStyle/>
          <a:p>
            <a:pPr marL="0" indent="0">
              <a:lnSpc>
                <a:spcPct val="100000"/>
              </a:lnSpc>
              <a:buNone/>
            </a:pPr>
            <a:r>
              <a:rPr lang="en-US" sz="2400" b="1" dirty="0">
                <a:cs typeface="Arial" pitchFamily="34" charset="0"/>
              </a:rPr>
              <a:t>Management by Objectives (MBO) – </a:t>
            </a:r>
            <a:r>
              <a:rPr lang="en-US" sz="2400" dirty="0">
                <a:cs typeface="Arial" pitchFamily="34" charset="0"/>
              </a:rPr>
              <a:t>A process of setting mutually agreed upon goals and using those goals to evaluate employee performance.</a:t>
            </a:r>
          </a:p>
        </p:txBody>
      </p:sp>
      <p:sp>
        <p:nvSpPr>
          <p:cNvPr id="6" name="Slide Number Placeholder 5"/>
          <p:cNvSpPr>
            <a:spLocks noGrp="1"/>
          </p:cNvSpPr>
          <p:nvPr>
            <p:ph type="sldNum" sz="quarter" idx="12"/>
          </p:nvPr>
        </p:nvSpPr>
        <p:spPr/>
        <p:txBody>
          <a:bodyPr/>
          <a:lstStyle/>
          <a:p>
            <a:fld id="{E9EA1111-5A77-4C5B-86B5-3A57E92B1A73}" type="slidenum">
              <a:rPr lang="en-US" smtClean="0"/>
              <a:t>15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rotWithShape="1">
          <a:blip r:embed="rId3"/>
          <a:srcRect t="8208" b="17945"/>
          <a:stretch/>
        </p:blipFill>
        <p:spPr>
          <a:xfrm>
            <a:off x="2188529" y="3102808"/>
            <a:ext cx="4802579" cy="2766286"/>
          </a:xfrm>
          <a:prstGeom prst="rect">
            <a:avLst/>
          </a:prstGeom>
        </p:spPr>
      </p:pic>
    </p:spTree>
    <p:extLst>
      <p:ext uri="{BB962C8B-B14F-4D97-AF65-F5344CB8AC3E}">
        <p14:creationId xmlns:p14="http://schemas.microsoft.com/office/powerpoint/2010/main" val="335140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8-3 Steps in MBO</a:t>
            </a:r>
            <a:endParaRPr lang="en-US" dirty="0"/>
          </a:p>
        </p:txBody>
      </p:sp>
      <p:sp>
        <p:nvSpPr>
          <p:cNvPr id="3" name="Content Placeholder 2"/>
          <p:cNvSpPr>
            <a:spLocks noGrp="1"/>
          </p:cNvSpPr>
          <p:nvPr>
            <p:ph idx="1"/>
          </p:nvPr>
        </p:nvSpPr>
        <p:spPr/>
        <p:txBody>
          <a:bodyPr anchor="t">
            <a:noAutofit/>
          </a:bodyPr>
          <a:lstStyle/>
          <a:p>
            <a:pPr marL="0" indent="0">
              <a:buNone/>
            </a:pPr>
            <a:r>
              <a:rPr lang="en-US" sz="1800" b="1" dirty="0"/>
              <a:t>Step 1: </a:t>
            </a:r>
            <a:r>
              <a:rPr lang="en-US" sz="1800" dirty="0"/>
              <a:t>The organization’s </a:t>
            </a:r>
            <a:r>
              <a:rPr lang="en-US" sz="1800" b="1" dirty="0"/>
              <a:t>overall objectives </a:t>
            </a:r>
            <a:r>
              <a:rPr lang="en-US" sz="1800" dirty="0"/>
              <a:t>and </a:t>
            </a:r>
            <a:r>
              <a:rPr lang="en-US" sz="1800" b="1" dirty="0"/>
              <a:t>strategies </a:t>
            </a:r>
            <a:r>
              <a:rPr lang="en-US" sz="1800" dirty="0"/>
              <a:t>are formulated.</a:t>
            </a:r>
          </a:p>
          <a:p>
            <a:pPr marL="0" indent="0">
              <a:buNone/>
            </a:pPr>
            <a:r>
              <a:rPr lang="en-US" sz="1800" b="1" dirty="0"/>
              <a:t>Step 2: </a:t>
            </a:r>
            <a:r>
              <a:rPr lang="en-US" sz="1800" dirty="0"/>
              <a:t>Major objectives are allocated among </a:t>
            </a:r>
            <a:r>
              <a:rPr lang="en-US" sz="1800" b="1" dirty="0"/>
              <a:t>divisional and departmental units.</a:t>
            </a:r>
          </a:p>
          <a:p>
            <a:pPr marL="0" indent="0">
              <a:buNone/>
            </a:pPr>
            <a:r>
              <a:rPr lang="en-US" sz="1800" b="1" dirty="0"/>
              <a:t>Step 3: </a:t>
            </a:r>
            <a:r>
              <a:rPr lang="en-US" sz="1800" dirty="0"/>
              <a:t>Unit managers </a:t>
            </a:r>
            <a:r>
              <a:rPr lang="en-US" sz="1800" b="1" dirty="0"/>
              <a:t>collaboratively set specific objectives </a:t>
            </a:r>
            <a:r>
              <a:rPr lang="en-US" sz="1800" dirty="0"/>
              <a:t>for their units with their managers.</a:t>
            </a:r>
          </a:p>
          <a:p>
            <a:pPr marL="0" indent="0">
              <a:buNone/>
            </a:pPr>
            <a:r>
              <a:rPr lang="en-US" sz="1800" b="1" dirty="0"/>
              <a:t>Step 4: </a:t>
            </a:r>
            <a:r>
              <a:rPr lang="en-US" sz="1800" dirty="0"/>
              <a:t>Specific objectives are collaboratively set with </a:t>
            </a:r>
            <a:r>
              <a:rPr lang="en-US" sz="1800" b="1" dirty="0"/>
              <a:t>all department members.</a:t>
            </a:r>
          </a:p>
          <a:p>
            <a:pPr marL="0" indent="0">
              <a:buNone/>
            </a:pPr>
            <a:r>
              <a:rPr lang="en-US" sz="1800" b="1" dirty="0"/>
              <a:t>Step 5: Action plans, </a:t>
            </a:r>
            <a:r>
              <a:rPr lang="en-US" sz="1800" dirty="0"/>
              <a:t>defining how objectives are to be achieved, are specified and agreed upon by managers and employees.</a:t>
            </a:r>
          </a:p>
          <a:p>
            <a:pPr marL="0" indent="0">
              <a:buNone/>
            </a:pPr>
            <a:r>
              <a:rPr lang="en-US" sz="1800" b="1" dirty="0"/>
              <a:t>Step 6: </a:t>
            </a:r>
            <a:r>
              <a:rPr lang="en-US" sz="1800" dirty="0"/>
              <a:t>The action plans are </a:t>
            </a:r>
            <a:r>
              <a:rPr lang="en-US" sz="1800" b="1" dirty="0"/>
              <a:t>implemented.</a:t>
            </a:r>
          </a:p>
          <a:p>
            <a:pPr marL="0" indent="0">
              <a:buNone/>
            </a:pPr>
            <a:r>
              <a:rPr lang="en-US" sz="1800" b="1" dirty="0"/>
              <a:t>Step 7: </a:t>
            </a:r>
            <a:r>
              <a:rPr lang="en-US" sz="1800" dirty="0"/>
              <a:t>Progress toward objectives is </a:t>
            </a:r>
            <a:r>
              <a:rPr lang="en-US" sz="1800" b="1" dirty="0"/>
              <a:t>periodically reviewed, </a:t>
            </a:r>
            <a:r>
              <a:rPr lang="en-US" sz="1800" dirty="0"/>
              <a:t>and </a:t>
            </a:r>
            <a:r>
              <a:rPr lang="en-US" sz="1800" b="1" dirty="0"/>
              <a:t>feedback is provided.</a:t>
            </a:r>
          </a:p>
          <a:p>
            <a:pPr marL="0" indent="0">
              <a:buNone/>
            </a:pPr>
            <a:r>
              <a:rPr lang="en-US" sz="1800" b="1" dirty="0"/>
              <a:t>Step 8: </a:t>
            </a:r>
            <a:r>
              <a:rPr lang="en-US" sz="1800" dirty="0"/>
              <a:t>Successful achievement of objectives is reinforced by </a:t>
            </a:r>
            <a:r>
              <a:rPr lang="en-US" sz="1800" b="1" dirty="0"/>
              <a:t>performance-based rewards.</a:t>
            </a:r>
            <a:endParaRPr lang="en-US" sz="1800" dirty="0"/>
          </a:p>
        </p:txBody>
      </p:sp>
      <p:sp>
        <p:nvSpPr>
          <p:cNvPr id="6" name="Slide Number Placeholder 5"/>
          <p:cNvSpPr>
            <a:spLocks noGrp="1"/>
          </p:cNvSpPr>
          <p:nvPr>
            <p:ph type="sldNum" sz="quarter" idx="12"/>
          </p:nvPr>
        </p:nvSpPr>
        <p:spPr/>
        <p:txBody>
          <a:bodyPr/>
          <a:lstStyle/>
          <a:p>
            <a:fld id="{E9EA1111-5A77-4C5B-86B5-3A57E92B1A73}" type="slidenum">
              <a:rPr lang="en-US" smtClean="0"/>
              <a:t>16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2448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Goal-Setting</a:t>
            </a:r>
            <a:endParaRPr lang="en-US" dirty="0"/>
          </a:p>
        </p:txBody>
      </p:sp>
      <p:sp>
        <p:nvSpPr>
          <p:cNvPr id="3" name="Content Placeholder 2"/>
          <p:cNvSpPr>
            <a:spLocks noGrp="1"/>
          </p:cNvSpPr>
          <p:nvPr>
            <p:ph idx="1"/>
          </p:nvPr>
        </p:nvSpPr>
        <p:spPr/>
        <p:txBody>
          <a:bodyPr anchor="ctr">
            <a:noAutofit/>
          </a:bodyPr>
          <a:lstStyle/>
          <a:p>
            <a:pPr marL="457200" indent="-457200">
              <a:lnSpc>
                <a:spcPct val="100000"/>
              </a:lnSpc>
              <a:buFont typeface="+mj-lt"/>
              <a:buAutoNum type="arabicPeriod"/>
            </a:pPr>
            <a:r>
              <a:rPr lang="en-US" sz="2400" dirty="0">
                <a:cs typeface="Arial" pitchFamily="34" charset="0"/>
              </a:rPr>
              <a:t>Review the organization’s </a:t>
            </a:r>
            <a:r>
              <a:rPr lang="en-US" sz="2400" b="1" dirty="0">
                <a:cs typeface="Arial" pitchFamily="34" charset="0"/>
              </a:rPr>
              <a:t>mission, </a:t>
            </a:r>
            <a:r>
              <a:rPr lang="en-US" sz="2400" dirty="0">
                <a:cs typeface="Arial" pitchFamily="34" charset="0"/>
              </a:rPr>
              <a:t>or purpose.</a:t>
            </a:r>
          </a:p>
          <a:p>
            <a:pPr marL="457200" indent="-457200">
              <a:lnSpc>
                <a:spcPct val="100000"/>
              </a:lnSpc>
              <a:buFont typeface="+mj-lt"/>
              <a:buAutoNum type="arabicPeriod"/>
            </a:pPr>
            <a:r>
              <a:rPr lang="en-US" sz="2400" dirty="0">
                <a:cs typeface="Arial" pitchFamily="34" charset="0"/>
              </a:rPr>
              <a:t>Evaluate available resources.</a:t>
            </a:r>
          </a:p>
          <a:p>
            <a:pPr marL="457200" indent="-457200">
              <a:lnSpc>
                <a:spcPct val="100000"/>
              </a:lnSpc>
              <a:buFont typeface="+mj-lt"/>
              <a:buAutoNum type="arabicPeriod"/>
            </a:pPr>
            <a:r>
              <a:rPr lang="en-US" sz="2400" dirty="0">
                <a:cs typeface="Arial" pitchFamily="34" charset="0"/>
              </a:rPr>
              <a:t>Determine the goals individually or with input from others.</a:t>
            </a:r>
          </a:p>
          <a:p>
            <a:pPr marL="457200" indent="-457200">
              <a:lnSpc>
                <a:spcPct val="100000"/>
              </a:lnSpc>
              <a:buFont typeface="+mj-lt"/>
              <a:buAutoNum type="arabicPeriod"/>
            </a:pPr>
            <a:r>
              <a:rPr lang="en-US" sz="2400" dirty="0">
                <a:cs typeface="Arial" pitchFamily="34" charset="0"/>
              </a:rPr>
              <a:t>Write down the goals and communicate them to all who need to know.</a:t>
            </a:r>
          </a:p>
          <a:p>
            <a:pPr marL="457200" indent="-457200">
              <a:lnSpc>
                <a:spcPct val="100000"/>
              </a:lnSpc>
              <a:buFont typeface="+mj-lt"/>
              <a:buAutoNum type="arabicPeriod"/>
            </a:pPr>
            <a:r>
              <a:rPr lang="en-US" sz="2400" dirty="0">
                <a:cs typeface="Arial" pitchFamily="34" charset="0"/>
              </a:rPr>
              <a:t>Review results and whether goals are being met.</a:t>
            </a:r>
          </a:p>
        </p:txBody>
      </p:sp>
      <p:sp>
        <p:nvSpPr>
          <p:cNvPr id="6" name="Slide Number Placeholder 5"/>
          <p:cNvSpPr>
            <a:spLocks noGrp="1"/>
          </p:cNvSpPr>
          <p:nvPr>
            <p:ph type="sldNum" sz="quarter" idx="12"/>
          </p:nvPr>
        </p:nvSpPr>
        <p:spPr/>
        <p:txBody>
          <a:bodyPr/>
          <a:lstStyle/>
          <a:p>
            <a:fld id="{E9EA1111-5A77-4C5B-86B5-3A57E92B1A73}" type="slidenum">
              <a:rPr lang="en-US" smtClean="0"/>
              <a:t>17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31897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8-4 Well-Written Goals</a:t>
            </a:r>
            <a:endParaRPr lang="en-US"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dirty="0">
                <a:cs typeface="Arial" pitchFamily="34" charset="0"/>
              </a:rPr>
              <a:t>Written in terms of outcomes </a:t>
            </a:r>
            <a:r>
              <a:rPr lang="en-US" sz="2400" dirty="0" smtClean="0">
                <a:cs typeface="Arial" pitchFamily="34" charset="0"/>
              </a:rPr>
              <a:t/>
            </a:r>
            <a:br>
              <a:rPr lang="en-US" sz="2400" dirty="0" smtClean="0">
                <a:cs typeface="Arial" pitchFamily="34" charset="0"/>
              </a:rPr>
            </a:br>
            <a:r>
              <a:rPr lang="en-US" sz="2400" dirty="0" smtClean="0">
                <a:cs typeface="Arial" pitchFamily="34" charset="0"/>
              </a:rPr>
              <a:t>rather </a:t>
            </a:r>
            <a:r>
              <a:rPr lang="en-US" sz="2400" dirty="0">
                <a:cs typeface="Arial" pitchFamily="34" charset="0"/>
              </a:rPr>
              <a:t>than actions</a:t>
            </a:r>
          </a:p>
          <a:p>
            <a:pPr lvl="1">
              <a:lnSpc>
                <a:spcPct val="100000"/>
              </a:lnSpc>
              <a:buFont typeface="Arial" panose="020B0604020202020204" pitchFamily="34" charset="0"/>
              <a:buChar char="•"/>
            </a:pPr>
            <a:r>
              <a:rPr lang="en-US" sz="2400" dirty="0">
                <a:cs typeface="Arial" pitchFamily="34" charset="0"/>
              </a:rPr>
              <a:t>Measurable and quantifiable</a:t>
            </a:r>
          </a:p>
          <a:p>
            <a:pPr lvl="1">
              <a:lnSpc>
                <a:spcPct val="100000"/>
              </a:lnSpc>
              <a:buFont typeface="Arial" panose="020B0604020202020204" pitchFamily="34" charset="0"/>
              <a:buChar char="•"/>
            </a:pPr>
            <a:r>
              <a:rPr lang="en-US" sz="2400" dirty="0">
                <a:cs typeface="Arial" pitchFamily="34" charset="0"/>
              </a:rPr>
              <a:t>Clear as to a time frame</a:t>
            </a:r>
          </a:p>
          <a:p>
            <a:pPr lvl="1">
              <a:lnSpc>
                <a:spcPct val="100000"/>
              </a:lnSpc>
              <a:buFont typeface="Arial" panose="020B0604020202020204" pitchFamily="34" charset="0"/>
              <a:buChar char="•"/>
            </a:pPr>
            <a:r>
              <a:rPr lang="en-US" sz="2400" dirty="0">
                <a:cs typeface="Arial" pitchFamily="34" charset="0"/>
              </a:rPr>
              <a:t>Challenging yet attainable</a:t>
            </a:r>
          </a:p>
          <a:p>
            <a:pPr lvl="1">
              <a:lnSpc>
                <a:spcPct val="100000"/>
              </a:lnSpc>
              <a:buFont typeface="Arial" panose="020B0604020202020204" pitchFamily="34" charset="0"/>
              <a:buChar char="•"/>
            </a:pPr>
            <a:r>
              <a:rPr lang="en-US" sz="2400" dirty="0">
                <a:cs typeface="Arial" pitchFamily="34" charset="0"/>
              </a:rPr>
              <a:t>Written down</a:t>
            </a:r>
          </a:p>
          <a:p>
            <a:pPr lvl="1">
              <a:lnSpc>
                <a:spcPct val="100000"/>
              </a:lnSpc>
              <a:buFont typeface="Arial" panose="020B0604020202020204" pitchFamily="34" charset="0"/>
              <a:buChar char="•"/>
            </a:pPr>
            <a:r>
              <a:rPr lang="en-US" sz="2400" dirty="0">
                <a:cs typeface="Arial" pitchFamily="34" charset="0"/>
              </a:rPr>
              <a:t>Communicated to </a:t>
            </a:r>
            <a:r>
              <a:rPr lang="en-US" sz="2400" dirty="0" smtClean="0">
                <a:cs typeface="Arial" pitchFamily="34" charset="0"/>
              </a:rPr>
              <a:t>all necessary </a:t>
            </a:r>
            <a:br>
              <a:rPr lang="en-US" sz="2400" dirty="0" smtClean="0">
                <a:cs typeface="Arial" pitchFamily="34" charset="0"/>
              </a:rPr>
            </a:br>
            <a:r>
              <a:rPr lang="en-US" sz="2400" dirty="0" smtClean="0">
                <a:cs typeface="Arial" pitchFamily="34" charset="0"/>
              </a:rPr>
              <a:t>organizational members</a:t>
            </a: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p:cNvPicPr>
            <a:picLocks noChangeAspect="1"/>
          </p:cNvPicPr>
          <p:nvPr/>
        </p:nvPicPr>
        <p:blipFill>
          <a:blip r:embed="rId3"/>
          <a:stretch>
            <a:fillRect/>
          </a:stretch>
        </p:blipFill>
        <p:spPr>
          <a:xfrm>
            <a:off x="5139159" y="2077925"/>
            <a:ext cx="3270204" cy="3899542"/>
          </a:xfrm>
          <a:prstGeom prst="rect">
            <a:avLst/>
          </a:prstGeom>
        </p:spPr>
      </p:pic>
    </p:spTree>
    <p:extLst>
      <p:ext uri="{BB962C8B-B14F-4D97-AF65-F5344CB8AC3E}">
        <p14:creationId xmlns:p14="http://schemas.microsoft.com/office/powerpoint/2010/main" val="231268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Contingency Factors in </a:t>
            </a:r>
            <a:r>
              <a:rPr lang="en-US" b="1" dirty="0" smtClean="0"/>
              <a:t>Planning</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smtClean="0">
                <a:cs typeface="Arial" pitchFamily="34" charset="0"/>
              </a:rPr>
              <a:t>Three contingency factors affect the choice of plans:</a:t>
            </a:r>
          </a:p>
          <a:p>
            <a:pPr marL="457200" indent="-457200">
              <a:lnSpc>
                <a:spcPct val="100000"/>
              </a:lnSpc>
              <a:buFont typeface="+mj-lt"/>
              <a:buAutoNum type="arabicPeriod"/>
            </a:pPr>
            <a:r>
              <a:rPr lang="en-US" sz="2400" dirty="0" smtClean="0">
                <a:cs typeface="Arial" pitchFamily="34" charset="0"/>
              </a:rPr>
              <a:t>Organizational Level</a:t>
            </a:r>
          </a:p>
          <a:p>
            <a:pPr marL="457200" indent="-457200">
              <a:lnSpc>
                <a:spcPct val="100000"/>
              </a:lnSpc>
              <a:buFont typeface="+mj-lt"/>
              <a:buAutoNum type="arabicPeriod"/>
            </a:pPr>
            <a:r>
              <a:rPr lang="en-US" sz="2400" dirty="0" smtClean="0">
                <a:cs typeface="Arial" pitchFamily="34" charset="0"/>
              </a:rPr>
              <a:t>Degree of Environmental Uncertainty</a:t>
            </a:r>
          </a:p>
          <a:p>
            <a:pPr marL="457200" indent="-457200">
              <a:lnSpc>
                <a:spcPct val="100000"/>
              </a:lnSpc>
              <a:buFont typeface="+mj-lt"/>
              <a:buAutoNum type="arabicPeriod"/>
            </a:pPr>
            <a:r>
              <a:rPr lang="en-US" sz="2400" dirty="0" smtClean="0">
                <a:cs typeface="Arial" pitchFamily="34" charset="0"/>
              </a:rPr>
              <a:t>Length of Future Commitments</a:t>
            </a:r>
          </a:p>
        </p:txBody>
      </p:sp>
      <p:sp>
        <p:nvSpPr>
          <p:cNvPr id="6" name="Slide Number Placeholder 5"/>
          <p:cNvSpPr>
            <a:spLocks noGrp="1"/>
          </p:cNvSpPr>
          <p:nvPr>
            <p:ph type="sldNum" sz="quarter" idx="12"/>
          </p:nvPr>
        </p:nvSpPr>
        <p:spPr/>
        <p:txBody>
          <a:bodyPr/>
          <a:lstStyle/>
          <a:p>
            <a:fld id="{E9EA1111-5A77-4C5B-86B5-3A57E92B1A73}" type="slidenum">
              <a:rPr lang="en-US" smtClean="0"/>
              <a:t>19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37477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nchor="ctr">
            <a:noAutofit/>
          </a:bodyPr>
          <a:lstStyle/>
          <a:p>
            <a:pPr marL="342884" indent="-342884">
              <a:lnSpc>
                <a:spcPct val="100000"/>
              </a:lnSpc>
              <a:buFont typeface="+mj-lt"/>
              <a:buAutoNum type="arabicPeriod"/>
            </a:pPr>
            <a:r>
              <a:rPr lang="en-US" sz="2400" b="1" dirty="0" smtClean="0"/>
              <a:t>Define</a:t>
            </a:r>
            <a:r>
              <a:rPr lang="en-US" sz="2400" dirty="0" smtClean="0"/>
              <a:t> </a:t>
            </a:r>
            <a:r>
              <a:rPr lang="en-US" sz="2400" dirty="0"/>
              <a:t>the nature and purposes of planning.</a:t>
            </a:r>
          </a:p>
          <a:p>
            <a:pPr marL="342884" indent="-342884">
              <a:lnSpc>
                <a:spcPct val="100000"/>
              </a:lnSpc>
              <a:buFont typeface="+mj-lt"/>
              <a:buAutoNum type="arabicPeriod"/>
            </a:pPr>
            <a:r>
              <a:rPr lang="en-US" sz="2400" b="1" dirty="0" smtClean="0"/>
              <a:t>Classify</a:t>
            </a:r>
            <a:r>
              <a:rPr lang="en-US" sz="2400" dirty="0" smtClean="0"/>
              <a:t> </a:t>
            </a:r>
            <a:r>
              <a:rPr lang="en-US" sz="2400" dirty="0"/>
              <a:t>the types of goals organizations might have and the plans they use.</a:t>
            </a:r>
          </a:p>
          <a:p>
            <a:pPr marL="342884" indent="-342884">
              <a:lnSpc>
                <a:spcPct val="100000"/>
              </a:lnSpc>
              <a:buFont typeface="+mj-lt"/>
              <a:buAutoNum type="arabicPeriod"/>
            </a:pPr>
            <a:r>
              <a:rPr lang="en-US" sz="2400" b="1" dirty="0" smtClean="0"/>
              <a:t>Compare</a:t>
            </a:r>
            <a:r>
              <a:rPr lang="en-US" sz="2400" dirty="0" smtClean="0"/>
              <a:t> </a:t>
            </a:r>
            <a:r>
              <a:rPr lang="en-US" sz="2400" dirty="0"/>
              <a:t>and contrast approaches to goal-setting and </a:t>
            </a:r>
            <a:r>
              <a:rPr lang="en-US" sz="2400" dirty="0" smtClean="0"/>
              <a:t>planning.</a:t>
            </a:r>
          </a:p>
          <a:p>
            <a:pPr lvl="2">
              <a:lnSpc>
                <a:spcPct val="100000"/>
              </a:lnSpc>
              <a:buFont typeface="Courier New" panose="02070309020205020404" pitchFamily="49" charset="0"/>
              <a:buChar char="o"/>
            </a:pPr>
            <a:r>
              <a:rPr lang="en-US" sz="2400" b="1" dirty="0" smtClean="0"/>
              <a:t>Know </a:t>
            </a:r>
            <a:r>
              <a:rPr lang="en-US" sz="2400" b="1" dirty="0"/>
              <a:t>how </a:t>
            </a:r>
            <a:r>
              <a:rPr lang="en-US" sz="2400" dirty="0"/>
              <a:t>to set goals personally and create a useful, functional to-do </a:t>
            </a:r>
            <a:r>
              <a:rPr lang="en-US" sz="2400" dirty="0" smtClean="0"/>
              <a:t>list.</a:t>
            </a:r>
          </a:p>
          <a:p>
            <a:pPr lvl="2">
              <a:lnSpc>
                <a:spcPct val="100000"/>
              </a:lnSpc>
              <a:buFont typeface="Courier New" panose="02070309020205020404" pitchFamily="49" charset="0"/>
              <a:buChar char="o"/>
            </a:pPr>
            <a:r>
              <a:rPr lang="en-US" sz="2400" b="1" dirty="0" smtClean="0"/>
              <a:t>Develop</a:t>
            </a:r>
            <a:r>
              <a:rPr lang="en-US" sz="2400" dirty="0" smtClean="0"/>
              <a:t> </a:t>
            </a:r>
            <a:r>
              <a:rPr lang="en-US" sz="2400" dirty="0"/>
              <a:t>your skill at helping your employees set goals.</a:t>
            </a:r>
          </a:p>
          <a:p>
            <a:pPr marL="342884" indent="-342884">
              <a:lnSpc>
                <a:spcPct val="100000"/>
              </a:lnSpc>
              <a:buFont typeface="+mj-lt"/>
              <a:buAutoNum type="arabicPeriod"/>
            </a:pPr>
            <a:r>
              <a:rPr lang="en-US" sz="2400" b="1" dirty="0" smtClean="0"/>
              <a:t>Discuss</a:t>
            </a:r>
            <a:r>
              <a:rPr lang="en-US" sz="2400" dirty="0" smtClean="0"/>
              <a:t> </a:t>
            </a:r>
            <a:r>
              <a:rPr lang="en-US" sz="2400" dirty="0"/>
              <a:t>contemporary issues in planning.</a:t>
            </a:r>
          </a:p>
        </p:txBody>
      </p:sp>
      <p:sp>
        <p:nvSpPr>
          <p:cNvPr id="6" name="Slide Number Placeholder 5"/>
          <p:cNvSpPr>
            <a:spLocks noGrp="1"/>
          </p:cNvSpPr>
          <p:nvPr>
            <p:ph type="sldNum" sz="quarter" idx="12"/>
          </p:nvPr>
        </p:nvSpPr>
        <p:spPr/>
        <p:txBody>
          <a:bodyPr/>
          <a:lstStyle/>
          <a:p>
            <a:fld id="{E9EA1111-5A77-4C5B-86B5-3A57E92B1A73}" type="slidenum">
              <a:rPr lang="en-US" smtClean="0"/>
              <a:t>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99649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8-5 Planning and Organizational Level</a:t>
            </a: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20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descr="A text illustration shows top executives do about one-sixth operational planning and five-sixths strategic planning; middle-level managers do about half of each; and first-level managers do about five-sixths operational planning and one-sixth strategic plann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951" y="2166561"/>
            <a:ext cx="6125818" cy="3672010"/>
          </a:xfrm>
          <a:prstGeom prst="rect">
            <a:avLst/>
          </a:prstGeom>
        </p:spPr>
      </p:pic>
    </p:spTree>
    <p:extLst>
      <p:ext uri="{BB962C8B-B14F-4D97-AF65-F5344CB8AC3E}">
        <p14:creationId xmlns:p14="http://schemas.microsoft.com/office/powerpoint/2010/main" val="847966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Contingency Factors in </a:t>
            </a:r>
            <a:r>
              <a:rPr lang="en-US" b="1" dirty="0" smtClean="0"/>
              <a:t>Planning</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Environmental </a:t>
            </a:r>
            <a:r>
              <a:rPr lang="en-US" sz="2400" b="1" dirty="0" smtClean="0">
                <a:cs typeface="Arial" pitchFamily="34" charset="0"/>
              </a:rPr>
              <a:t>Uncertainty:</a:t>
            </a:r>
          </a:p>
          <a:p>
            <a:pPr lvl="1">
              <a:lnSpc>
                <a:spcPct val="100000"/>
              </a:lnSpc>
              <a:buFont typeface="Arial" panose="020B0604020202020204" pitchFamily="34" charset="0"/>
              <a:buChar char="•"/>
            </a:pPr>
            <a:r>
              <a:rPr lang="en-US" sz="2400" dirty="0" smtClean="0">
                <a:cs typeface="Arial" pitchFamily="34" charset="0"/>
              </a:rPr>
              <a:t>When </a:t>
            </a:r>
            <a:r>
              <a:rPr lang="en-US" sz="2400" dirty="0">
                <a:cs typeface="Arial" pitchFamily="34" charset="0"/>
              </a:rPr>
              <a:t>uncertainty is high, plans should be specific, but </a:t>
            </a:r>
            <a:r>
              <a:rPr lang="en-US" sz="2400" dirty="0" smtClean="0">
                <a:cs typeface="Arial" pitchFamily="34" charset="0"/>
              </a:rPr>
              <a:t>flexible</a:t>
            </a:r>
            <a:endParaRPr lang="en-US" sz="2400" dirty="0">
              <a:cs typeface="Arial" pitchFamily="34" charset="0"/>
            </a:endParaRPr>
          </a:p>
          <a:p>
            <a:pPr lvl="1">
              <a:lnSpc>
                <a:spcPct val="100000"/>
              </a:lnSpc>
              <a:buFont typeface="Arial" panose="020B0604020202020204" pitchFamily="34" charset="0"/>
              <a:buChar char="•"/>
            </a:pPr>
            <a:r>
              <a:rPr lang="en-US" sz="2400" dirty="0">
                <a:cs typeface="Arial" pitchFamily="34" charset="0"/>
              </a:rPr>
              <a:t>Managers must be prepared to change or amend plans as they’re </a:t>
            </a:r>
            <a:r>
              <a:rPr lang="en-US" sz="2400" dirty="0" smtClean="0">
                <a:cs typeface="Arial" pitchFamily="34" charset="0"/>
              </a:rPr>
              <a:t>implemented</a:t>
            </a:r>
            <a:endParaRPr lang="en-US" sz="2400" dirty="0">
              <a:cs typeface="Arial" pitchFamily="34" charset="0"/>
            </a:endParaRPr>
          </a:p>
          <a:p>
            <a:pPr lvl="1">
              <a:lnSpc>
                <a:spcPct val="100000"/>
              </a:lnSpc>
              <a:buFont typeface="Arial" panose="020B0604020202020204" pitchFamily="34" charset="0"/>
              <a:buChar char="•"/>
            </a:pPr>
            <a:r>
              <a:rPr lang="en-US" sz="2400" dirty="0">
                <a:cs typeface="Arial" pitchFamily="34" charset="0"/>
              </a:rPr>
              <a:t>At times, they may even have to abandon the </a:t>
            </a:r>
            <a:r>
              <a:rPr lang="en-US" sz="2400" dirty="0" smtClean="0">
                <a:cs typeface="Arial" pitchFamily="34" charset="0"/>
              </a:rPr>
              <a:t>plans</a:t>
            </a: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89053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Contingency Factors in </a:t>
            </a:r>
            <a:r>
              <a:rPr lang="en-US" b="1" dirty="0" smtClean="0"/>
              <a:t>Planning</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Length of future </a:t>
            </a:r>
            <a:r>
              <a:rPr lang="en-US" sz="2400" b="1" dirty="0" smtClean="0">
                <a:cs typeface="Arial" pitchFamily="34" charset="0"/>
              </a:rPr>
              <a:t>commitments:</a:t>
            </a:r>
            <a:endParaRPr lang="en-US" sz="2400" b="1" dirty="0">
              <a:cs typeface="Arial" pitchFamily="34" charset="0"/>
            </a:endParaRPr>
          </a:p>
          <a:p>
            <a:pPr marL="0" indent="0">
              <a:lnSpc>
                <a:spcPct val="100000"/>
              </a:lnSpc>
              <a:buNone/>
            </a:pPr>
            <a:r>
              <a:rPr lang="en-US" sz="2400" b="1" dirty="0">
                <a:cs typeface="Arial" pitchFamily="34" charset="0"/>
              </a:rPr>
              <a:t>Commitment Concept: </a:t>
            </a:r>
            <a:r>
              <a:rPr lang="en-US" sz="2400" dirty="0">
                <a:cs typeface="Arial" pitchFamily="34" charset="0"/>
              </a:rPr>
              <a:t>Current plans affecting future commitments must be sufficiently long-term in order to meet those commitments.</a:t>
            </a:r>
          </a:p>
        </p:txBody>
      </p:sp>
      <p:sp>
        <p:nvSpPr>
          <p:cNvPr id="6" name="Slide Number Placeholder 5"/>
          <p:cNvSpPr>
            <a:spLocks noGrp="1"/>
          </p:cNvSpPr>
          <p:nvPr>
            <p:ph type="sldNum" sz="quarter" idx="12"/>
          </p:nvPr>
        </p:nvSpPr>
        <p:spPr/>
        <p:txBody>
          <a:bodyPr/>
          <a:lstStyle/>
          <a:p>
            <a:fld id="{E9EA1111-5A77-4C5B-86B5-3A57E92B1A73}" type="slidenum">
              <a:rPr lang="en-US" smtClean="0"/>
              <a:t>22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153752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Contingency Factors in </a:t>
            </a:r>
            <a:r>
              <a:rPr lang="en-US" b="1" dirty="0" smtClean="0"/>
              <a:t>Planning</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a:cs typeface="Arial" pitchFamily="34" charset="0"/>
              </a:rPr>
              <a:t>In the traditional approach, planning is done entirely by top-level managers, often assisted by a formal planning department.</a:t>
            </a:r>
          </a:p>
          <a:p>
            <a:pPr marL="0" indent="0">
              <a:lnSpc>
                <a:spcPct val="100000"/>
              </a:lnSpc>
              <a:buNone/>
            </a:pPr>
            <a:r>
              <a:rPr lang="en-US" sz="2400" b="1" dirty="0">
                <a:cs typeface="Arial" pitchFamily="34" charset="0"/>
              </a:rPr>
              <a:t>Formal planning department – </a:t>
            </a:r>
            <a:r>
              <a:rPr lang="en-US" sz="2400" dirty="0">
                <a:cs typeface="Arial" pitchFamily="34" charset="0"/>
              </a:rPr>
              <a:t>A group of planning specialists whose sole responsibility is helping to write organizational plans.</a:t>
            </a:r>
          </a:p>
        </p:txBody>
      </p:sp>
      <p:sp>
        <p:nvSpPr>
          <p:cNvPr id="6" name="Slide Number Placeholder 5"/>
          <p:cNvSpPr>
            <a:spLocks noGrp="1"/>
          </p:cNvSpPr>
          <p:nvPr>
            <p:ph type="sldNum" sz="quarter" idx="12"/>
          </p:nvPr>
        </p:nvSpPr>
        <p:spPr/>
        <p:txBody>
          <a:bodyPr/>
          <a:lstStyle/>
          <a:p>
            <a:fld id="{E9EA1111-5A77-4C5B-86B5-3A57E92B1A73}" type="slidenum">
              <a:rPr lang="en-US" smtClean="0"/>
              <a:t>23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631912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Contemporary Issues in Planning </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How Can Managers Plan Effectively in Dynamic Environments?</a:t>
            </a:r>
          </a:p>
          <a:p>
            <a:pPr lvl="1">
              <a:lnSpc>
                <a:spcPct val="100000"/>
              </a:lnSpc>
              <a:buFont typeface="Arial" panose="020B0604020202020204" pitchFamily="34" charset="0"/>
              <a:buChar char="•"/>
            </a:pPr>
            <a:r>
              <a:rPr lang="en-US" sz="2400" dirty="0">
                <a:cs typeface="Arial" pitchFamily="34" charset="0"/>
              </a:rPr>
              <a:t>In an uncertain environment, managers should develop plans that are specific, but </a:t>
            </a:r>
            <a:r>
              <a:rPr lang="en-US" sz="2400" dirty="0" smtClean="0">
                <a:cs typeface="Arial" pitchFamily="34" charset="0"/>
              </a:rPr>
              <a:t>flexible</a:t>
            </a:r>
            <a:endParaRPr lang="en-US" sz="2400" dirty="0">
              <a:cs typeface="Arial" pitchFamily="34" charset="0"/>
            </a:endParaRPr>
          </a:p>
          <a:p>
            <a:pPr lvl="1">
              <a:lnSpc>
                <a:spcPct val="100000"/>
              </a:lnSpc>
              <a:buFont typeface="Arial" panose="020B0604020202020204" pitchFamily="34" charset="0"/>
              <a:buChar char="•"/>
            </a:pPr>
            <a:r>
              <a:rPr lang="en-US" sz="2400" dirty="0">
                <a:cs typeface="Arial" pitchFamily="34" charset="0"/>
              </a:rPr>
              <a:t>Managers need to recognize that planning is an ongoing </a:t>
            </a:r>
            <a:r>
              <a:rPr lang="en-US" sz="2400" dirty="0" smtClean="0">
                <a:cs typeface="Arial" pitchFamily="34" charset="0"/>
              </a:rPr>
              <a:t>process</a:t>
            </a: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59763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Contemporary Issues in Planning </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How Can Managers Use Environmental Scanning?</a:t>
            </a:r>
          </a:p>
          <a:p>
            <a:pPr marL="0" indent="0">
              <a:lnSpc>
                <a:spcPct val="100000"/>
              </a:lnSpc>
              <a:buNone/>
            </a:pPr>
            <a:r>
              <a:rPr lang="en-US" sz="2400" b="1" dirty="0">
                <a:cs typeface="Arial" pitchFamily="34" charset="0"/>
              </a:rPr>
              <a:t>Environmental Scanning – </a:t>
            </a:r>
            <a:r>
              <a:rPr lang="en-US" sz="2400" dirty="0">
                <a:cs typeface="Arial" pitchFamily="34" charset="0"/>
              </a:rPr>
              <a:t>Screening information to detect emerging trends.</a:t>
            </a:r>
          </a:p>
          <a:p>
            <a:pPr marL="0" indent="0">
              <a:lnSpc>
                <a:spcPct val="100000"/>
              </a:lnSpc>
              <a:buNone/>
            </a:pPr>
            <a:r>
              <a:rPr lang="en-US" sz="2400" b="1" dirty="0">
                <a:cs typeface="Arial" pitchFamily="34" charset="0"/>
              </a:rPr>
              <a:t>Competitor Intelligence – </a:t>
            </a:r>
            <a:r>
              <a:rPr lang="en-US" sz="2400" dirty="0">
                <a:cs typeface="Arial" pitchFamily="34" charset="0"/>
              </a:rPr>
              <a:t>Gathering information about competitors that allows managers to anticipate competitors’ actions rather than merely reacting to them.</a:t>
            </a:r>
          </a:p>
        </p:txBody>
      </p:sp>
      <p:sp>
        <p:nvSpPr>
          <p:cNvPr id="6" name="Slide Number Placeholder 5"/>
          <p:cNvSpPr>
            <a:spLocks noGrp="1"/>
          </p:cNvSpPr>
          <p:nvPr>
            <p:ph type="sldNum" sz="quarter" idx="12"/>
          </p:nvPr>
        </p:nvSpPr>
        <p:spPr/>
        <p:txBody>
          <a:bodyPr/>
          <a:lstStyle/>
          <a:p>
            <a:fld id="{E9EA1111-5A77-4C5B-86B5-3A57E92B1A73}" type="slidenum">
              <a:rPr lang="en-US" smtClean="0"/>
              <a:t>25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70291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8.1</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Define the nature and purposes of planning</a:t>
            </a:r>
            <a:r>
              <a:rPr lang="en-US" sz="2400" b="1" dirty="0" smtClean="0">
                <a:cs typeface="Arial" pitchFamily="34" charset="0"/>
              </a:rPr>
              <a:t>.</a:t>
            </a:r>
          </a:p>
          <a:p>
            <a:pPr lvl="1">
              <a:lnSpc>
                <a:spcPct val="100000"/>
              </a:lnSpc>
              <a:buFont typeface="Arial" panose="020B0604020202020204" pitchFamily="34" charset="0"/>
              <a:buChar char="•"/>
            </a:pPr>
            <a:r>
              <a:rPr lang="en-US" sz="2400" dirty="0" smtClean="0">
                <a:cs typeface="Arial" pitchFamily="34" charset="0"/>
              </a:rPr>
              <a:t>Planning </a:t>
            </a:r>
            <a:r>
              <a:rPr lang="en-US" sz="2400" dirty="0">
                <a:cs typeface="Arial" pitchFamily="34" charset="0"/>
              </a:rPr>
              <a:t>involves defining the organization’s goals, establishing an overall strategy for achieving those goals, and developing plans for organizational work activities.</a:t>
            </a:r>
          </a:p>
          <a:p>
            <a:pPr lvl="1">
              <a:lnSpc>
                <a:spcPct val="100000"/>
              </a:lnSpc>
              <a:buFont typeface="Arial" panose="020B0604020202020204" pitchFamily="34" charset="0"/>
              <a:buChar char="•"/>
            </a:pPr>
            <a:r>
              <a:rPr lang="en-US" sz="2400" dirty="0">
                <a:cs typeface="Arial" pitchFamily="34" charset="0"/>
              </a:rPr>
              <a:t>The four purposes of planning include providing direction, reducing uncertainty, minimizing waste and redundancy, and establishing the goals or standards used in controlling.</a:t>
            </a:r>
          </a:p>
        </p:txBody>
      </p:sp>
      <p:sp>
        <p:nvSpPr>
          <p:cNvPr id="6" name="Slide Number Placeholder 5"/>
          <p:cNvSpPr>
            <a:spLocks noGrp="1"/>
          </p:cNvSpPr>
          <p:nvPr>
            <p:ph type="sldNum" sz="quarter" idx="12"/>
          </p:nvPr>
        </p:nvSpPr>
        <p:spPr/>
        <p:txBody>
          <a:bodyPr/>
          <a:lstStyle/>
          <a:p>
            <a:fld id="{E9EA1111-5A77-4C5B-86B5-3A57E92B1A73}" type="slidenum">
              <a:rPr lang="en-US" smtClean="0"/>
              <a:t>26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772293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8.2</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Classify the types of goals organizations might have and the plans they use.</a:t>
            </a:r>
          </a:p>
          <a:p>
            <a:pPr lvl="1">
              <a:lnSpc>
                <a:spcPct val="100000"/>
              </a:lnSpc>
              <a:buFont typeface="Arial" panose="020B0604020202020204" pitchFamily="34" charset="0"/>
              <a:buChar char="•"/>
            </a:pPr>
            <a:r>
              <a:rPr lang="en-US" sz="2400" b="1" dirty="0">
                <a:cs typeface="Arial" pitchFamily="34" charset="0"/>
              </a:rPr>
              <a:t>Goals</a:t>
            </a:r>
            <a:r>
              <a:rPr lang="en-US" sz="2400" dirty="0">
                <a:cs typeface="Arial" pitchFamily="34" charset="0"/>
              </a:rPr>
              <a:t> are desired outcomes.</a:t>
            </a:r>
          </a:p>
          <a:p>
            <a:pPr lvl="1">
              <a:lnSpc>
                <a:spcPct val="100000"/>
              </a:lnSpc>
              <a:buFont typeface="Arial" panose="020B0604020202020204" pitchFamily="34" charset="0"/>
              <a:buChar char="•"/>
            </a:pPr>
            <a:r>
              <a:rPr lang="en-US" sz="2400" b="1" dirty="0">
                <a:cs typeface="Arial" pitchFamily="34" charset="0"/>
              </a:rPr>
              <a:t>Plans</a:t>
            </a:r>
            <a:r>
              <a:rPr lang="en-US" sz="2400" dirty="0">
                <a:cs typeface="Arial" pitchFamily="34" charset="0"/>
              </a:rPr>
              <a:t> are documents that outline how goals are going to be met.</a:t>
            </a:r>
          </a:p>
          <a:p>
            <a:pPr lvl="1">
              <a:lnSpc>
                <a:spcPct val="100000"/>
              </a:lnSpc>
              <a:buFont typeface="Arial" panose="020B0604020202020204" pitchFamily="34" charset="0"/>
              <a:buChar char="•"/>
            </a:pPr>
            <a:r>
              <a:rPr lang="en-US" sz="2400" b="1" dirty="0">
                <a:cs typeface="Arial" pitchFamily="34" charset="0"/>
              </a:rPr>
              <a:t>Strategic</a:t>
            </a:r>
            <a:r>
              <a:rPr lang="en-US" sz="2400" dirty="0">
                <a:cs typeface="Arial" pitchFamily="34" charset="0"/>
              </a:rPr>
              <a:t> plans apply to the entire organization while </a:t>
            </a:r>
            <a:r>
              <a:rPr lang="en-US" sz="2400" b="1" dirty="0">
                <a:cs typeface="Arial" pitchFamily="34" charset="0"/>
              </a:rPr>
              <a:t>operational </a:t>
            </a:r>
            <a:r>
              <a:rPr lang="en-US" sz="2400" dirty="0">
                <a:cs typeface="Arial" pitchFamily="34" charset="0"/>
              </a:rPr>
              <a:t>plans encompass a particular functional area.</a:t>
            </a:r>
          </a:p>
        </p:txBody>
      </p:sp>
      <p:sp>
        <p:nvSpPr>
          <p:cNvPr id="6" name="Slide Number Placeholder 5"/>
          <p:cNvSpPr>
            <a:spLocks noGrp="1"/>
          </p:cNvSpPr>
          <p:nvPr>
            <p:ph type="sldNum" sz="quarter" idx="12"/>
          </p:nvPr>
        </p:nvSpPr>
        <p:spPr/>
        <p:txBody>
          <a:bodyPr/>
          <a:lstStyle/>
          <a:p>
            <a:fld id="{E9EA1111-5A77-4C5B-86B5-3A57E92B1A73}" type="slidenum">
              <a:rPr lang="en-US" smtClean="0"/>
              <a:t>27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736468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8.2</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Long-term</a:t>
            </a:r>
            <a:r>
              <a:rPr lang="en-US" sz="2400" dirty="0">
                <a:cs typeface="Arial" pitchFamily="34" charset="0"/>
              </a:rPr>
              <a:t> plans are those with a time frame beyond three years. </a:t>
            </a:r>
            <a:r>
              <a:rPr lang="en-US" sz="2400" b="1" dirty="0">
                <a:cs typeface="Arial" pitchFamily="34" charset="0"/>
              </a:rPr>
              <a:t>Short-term</a:t>
            </a:r>
            <a:r>
              <a:rPr lang="en-US" sz="2400" dirty="0">
                <a:cs typeface="Arial" pitchFamily="34" charset="0"/>
              </a:rPr>
              <a:t> plans cover one year or less.</a:t>
            </a:r>
          </a:p>
          <a:p>
            <a:pPr marL="0" indent="0">
              <a:lnSpc>
                <a:spcPct val="100000"/>
              </a:lnSpc>
              <a:buNone/>
            </a:pPr>
            <a:r>
              <a:rPr lang="en-US" sz="2400" b="1" dirty="0">
                <a:cs typeface="Arial" pitchFamily="34" charset="0"/>
              </a:rPr>
              <a:t>Specific plans </a:t>
            </a:r>
            <a:r>
              <a:rPr lang="en-US" sz="2400" dirty="0">
                <a:cs typeface="Arial" pitchFamily="34" charset="0"/>
              </a:rPr>
              <a:t>are clearly defined and leave no room for interpretation.</a:t>
            </a:r>
          </a:p>
          <a:p>
            <a:pPr marL="0" indent="0">
              <a:lnSpc>
                <a:spcPct val="100000"/>
              </a:lnSpc>
              <a:buNone/>
            </a:pPr>
            <a:r>
              <a:rPr lang="en-US" sz="2400" b="1" dirty="0">
                <a:cs typeface="Arial" pitchFamily="34" charset="0"/>
              </a:rPr>
              <a:t>Directional plans </a:t>
            </a:r>
            <a:r>
              <a:rPr lang="en-US" sz="2400" dirty="0">
                <a:cs typeface="Arial" pitchFamily="34" charset="0"/>
              </a:rPr>
              <a:t>are flexible and set out general guidelines</a:t>
            </a:r>
            <a:r>
              <a:rPr lang="en-US" sz="2400" dirty="0" smtClean="0">
                <a:cs typeface="Arial" pitchFamily="34" charset="0"/>
              </a:rPr>
              <a:t>.</a:t>
            </a:r>
          </a:p>
          <a:p>
            <a:pPr marL="0" indent="0">
              <a:lnSpc>
                <a:spcPct val="100000"/>
              </a:lnSpc>
              <a:buNone/>
            </a:pPr>
            <a:r>
              <a:rPr lang="en-US" sz="2400" dirty="0">
                <a:cs typeface="Arial" pitchFamily="34" charset="0"/>
              </a:rPr>
              <a:t>A </a:t>
            </a:r>
            <a:r>
              <a:rPr lang="en-US" sz="2400" b="1" dirty="0">
                <a:cs typeface="Arial" pitchFamily="34" charset="0"/>
              </a:rPr>
              <a:t>single-use</a:t>
            </a:r>
            <a:r>
              <a:rPr lang="en-US" sz="2400" dirty="0">
                <a:cs typeface="Arial" pitchFamily="34" charset="0"/>
              </a:rPr>
              <a:t> plan is a one-time plan designed to meet the needs of a unique situation.</a:t>
            </a:r>
          </a:p>
          <a:p>
            <a:pPr marL="0" indent="0">
              <a:lnSpc>
                <a:spcPct val="100000"/>
              </a:lnSpc>
              <a:buNone/>
            </a:pPr>
            <a:r>
              <a:rPr lang="en-US" sz="2400" b="1" dirty="0">
                <a:cs typeface="Arial" pitchFamily="34" charset="0"/>
              </a:rPr>
              <a:t>Standing</a:t>
            </a:r>
            <a:r>
              <a:rPr lang="en-US" sz="2400" dirty="0">
                <a:cs typeface="Arial" pitchFamily="34" charset="0"/>
              </a:rPr>
              <a:t> plans are ongoing plans that provide guidance for activities performed repeatedly</a:t>
            </a:r>
            <a:r>
              <a:rPr lang="en-US" sz="2400" dirty="0" smtClean="0">
                <a:cs typeface="Arial" pitchFamily="34" charset="0"/>
              </a:rPr>
              <a:t>.</a:t>
            </a:r>
            <a:endParaRPr lang="en-US" sz="2400"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120379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8.3</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Compare and contrast approaches to goal-setting and planning.</a:t>
            </a:r>
          </a:p>
          <a:p>
            <a:pPr lvl="1">
              <a:lnSpc>
                <a:spcPct val="100000"/>
              </a:lnSpc>
              <a:buFont typeface="Arial" panose="020B0604020202020204" pitchFamily="34" charset="0"/>
              <a:buChar char="•"/>
            </a:pPr>
            <a:r>
              <a:rPr lang="en-US" sz="2400" dirty="0">
                <a:cs typeface="Arial" pitchFamily="34" charset="0"/>
              </a:rPr>
              <a:t>In traditional goal-setting, goals are set at the top of the organization and then become </a:t>
            </a:r>
            <a:r>
              <a:rPr lang="en-US" sz="2400" dirty="0" err="1">
                <a:cs typeface="Arial" pitchFamily="34" charset="0"/>
              </a:rPr>
              <a:t>subgoals</a:t>
            </a:r>
            <a:r>
              <a:rPr lang="en-US" sz="2400" dirty="0">
                <a:cs typeface="Arial" pitchFamily="34" charset="0"/>
              </a:rPr>
              <a:t> for each organizational area.</a:t>
            </a:r>
          </a:p>
          <a:p>
            <a:pPr lvl="1">
              <a:lnSpc>
                <a:spcPct val="100000"/>
              </a:lnSpc>
              <a:buFont typeface="Arial" panose="020B0604020202020204" pitchFamily="34" charset="0"/>
              <a:buChar char="•"/>
            </a:pPr>
            <a:r>
              <a:rPr lang="en-US" sz="2400" dirty="0">
                <a:cs typeface="Arial" pitchFamily="34" charset="0"/>
              </a:rPr>
              <a:t>MBO (management by objectives) is a process of setting mutually agreed-upon goals and using those goals to evaluate employee performance.</a:t>
            </a:r>
          </a:p>
        </p:txBody>
      </p:sp>
      <p:sp>
        <p:nvSpPr>
          <p:cNvPr id="6" name="Slide Number Placeholder 5"/>
          <p:cNvSpPr>
            <a:spLocks noGrp="1"/>
          </p:cNvSpPr>
          <p:nvPr>
            <p:ph type="sldNum" sz="quarter" idx="12"/>
          </p:nvPr>
        </p:nvSpPr>
        <p:spPr/>
        <p:txBody>
          <a:bodyPr/>
          <a:lstStyle/>
          <a:p>
            <a:fld id="{E9EA1111-5A77-4C5B-86B5-3A57E92B1A73}" type="slidenum">
              <a:rPr lang="en-US" smtClean="0"/>
              <a:t>29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90199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Planning?</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cs typeface="Arial"/>
              </a:rPr>
              <a:t>Planning</a:t>
            </a:r>
            <a:r>
              <a:rPr lang="en-US" sz="2400" dirty="0" smtClean="0">
                <a:cs typeface="Arial"/>
              </a:rPr>
              <a:t> </a:t>
            </a:r>
            <a:r>
              <a:rPr lang="en-US" sz="2400" dirty="0" smtClean="0"/>
              <a:t>–</a:t>
            </a:r>
            <a:r>
              <a:rPr lang="en-US" sz="2400" b="1" dirty="0" smtClean="0">
                <a:cs typeface="Arial"/>
              </a:rPr>
              <a:t> </a:t>
            </a:r>
            <a:r>
              <a:rPr lang="en-US" sz="2400" dirty="0">
                <a:cs typeface="Arial"/>
              </a:rPr>
              <a:t>Management function that </a:t>
            </a:r>
            <a:r>
              <a:rPr lang="en-US" sz="2400" dirty="0" smtClean="0">
                <a:cs typeface="Arial"/>
              </a:rPr>
              <a:t>involves setting </a:t>
            </a:r>
            <a:r>
              <a:rPr lang="en-US" sz="2400" dirty="0">
                <a:cs typeface="Arial"/>
              </a:rPr>
              <a:t>goals, establishing strategies </a:t>
            </a:r>
            <a:r>
              <a:rPr lang="en-US" sz="2400" dirty="0" smtClean="0">
                <a:cs typeface="Arial"/>
              </a:rPr>
              <a:t>for achieving </a:t>
            </a:r>
            <a:r>
              <a:rPr lang="en-US" sz="2400" dirty="0">
                <a:cs typeface="Arial"/>
              </a:rPr>
              <a:t>those goals, and </a:t>
            </a:r>
            <a:r>
              <a:rPr lang="en-US" sz="2400" dirty="0" smtClean="0">
                <a:cs typeface="Arial"/>
              </a:rPr>
              <a:t>developing plans </a:t>
            </a:r>
            <a:r>
              <a:rPr lang="en-US" sz="2400" dirty="0">
                <a:cs typeface="Arial"/>
              </a:rPr>
              <a:t>to integrate and coordinate </a:t>
            </a:r>
            <a:r>
              <a:rPr lang="en-US" sz="2400" dirty="0" smtClean="0">
                <a:cs typeface="Arial"/>
              </a:rPr>
              <a:t>work activities.</a:t>
            </a:r>
          </a:p>
          <a:p>
            <a:pPr marL="0" indent="0">
              <a:lnSpc>
                <a:spcPct val="100000"/>
              </a:lnSpc>
              <a:buNone/>
            </a:pPr>
            <a:r>
              <a:rPr lang="en-US" sz="2400" b="1" dirty="0" smtClean="0">
                <a:cs typeface="Arial"/>
              </a:rPr>
              <a:t>Formal Planning</a:t>
            </a:r>
          </a:p>
          <a:p>
            <a:pPr lvl="1">
              <a:lnSpc>
                <a:spcPct val="100000"/>
              </a:lnSpc>
              <a:buFont typeface="Arial" panose="020B0604020202020204" pitchFamily="34" charset="0"/>
              <a:buChar char="•"/>
            </a:pPr>
            <a:r>
              <a:rPr lang="en-US" sz="2400" dirty="0" smtClean="0"/>
              <a:t>Specific </a:t>
            </a:r>
            <a:r>
              <a:rPr lang="en-US" sz="2400" dirty="0"/>
              <a:t>goals covering a specific time </a:t>
            </a:r>
            <a:r>
              <a:rPr lang="en-US" sz="2400" dirty="0" smtClean="0"/>
              <a:t>period</a:t>
            </a:r>
          </a:p>
          <a:p>
            <a:pPr lvl="1">
              <a:lnSpc>
                <a:spcPct val="100000"/>
              </a:lnSpc>
              <a:buFont typeface="Arial" panose="020B0604020202020204" pitchFamily="34" charset="0"/>
              <a:buChar char="•"/>
            </a:pPr>
            <a:r>
              <a:rPr lang="en-US" sz="2400" dirty="0" smtClean="0"/>
              <a:t>Written </a:t>
            </a:r>
            <a:r>
              <a:rPr lang="en-US" sz="2400" dirty="0"/>
              <a:t>and shared with organizational members</a:t>
            </a:r>
          </a:p>
        </p:txBody>
      </p:sp>
      <p:sp>
        <p:nvSpPr>
          <p:cNvPr id="6" name="Slide Number Placeholder 5"/>
          <p:cNvSpPr>
            <a:spLocks noGrp="1"/>
          </p:cNvSpPr>
          <p:nvPr>
            <p:ph type="sldNum" sz="quarter" idx="12"/>
          </p:nvPr>
        </p:nvSpPr>
        <p:spPr/>
        <p:txBody>
          <a:bodyPr/>
          <a:lstStyle/>
          <a:p>
            <a:fld id="{E9EA1111-5A77-4C5B-86B5-3A57E92B1A73}" type="slidenum">
              <a:rPr lang="en-US" smtClean="0"/>
              <a:t>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351827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8.3</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a:cs typeface="Arial" pitchFamily="34" charset="0"/>
              </a:rPr>
              <a:t>Well-written goals have six characteristics:</a:t>
            </a:r>
          </a:p>
          <a:p>
            <a:pPr marL="457200" indent="-457200">
              <a:lnSpc>
                <a:spcPct val="100000"/>
              </a:lnSpc>
              <a:buFont typeface="+mj-lt"/>
              <a:buAutoNum type="arabicPeriod"/>
            </a:pPr>
            <a:r>
              <a:rPr lang="en-US" sz="2400" dirty="0">
                <a:cs typeface="Arial" pitchFamily="34" charset="0"/>
              </a:rPr>
              <a:t>Written in terms of outcomes.</a:t>
            </a:r>
          </a:p>
          <a:p>
            <a:pPr marL="457200" indent="-457200">
              <a:lnSpc>
                <a:spcPct val="100000"/>
              </a:lnSpc>
              <a:buFont typeface="+mj-lt"/>
              <a:buAutoNum type="arabicPeriod"/>
            </a:pPr>
            <a:r>
              <a:rPr lang="en-US" sz="2400" dirty="0">
                <a:cs typeface="Arial" pitchFamily="34" charset="0"/>
              </a:rPr>
              <a:t>Measurable and quantifiable.</a:t>
            </a:r>
          </a:p>
          <a:p>
            <a:pPr marL="457200" indent="-457200">
              <a:lnSpc>
                <a:spcPct val="100000"/>
              </a:lnSpc>
              <a:buFont typeface="+mj-lt"/>
              <a:buAutoNum type="arabicPeriod"/>
            </a:pPr>
            <a:r>
              <a:rPr lang="en-US" sz="2400" dirty="0">
                <a:cs typeface="Arial" pitchFamily="34" charset="0"/>
              </a:rPr>
              <a:t>Clear as to time frame.</a:t>
            </a:r>
          </a:p>
          <a:p>
            <a:pPr marL="457200" indent="-457200">
              <a:lnSpc>
                <a:spcPct val="100000"/>
              </a:lnSpc>
              <a:buFont typeface="+mj-lt"/>
              <a:buAutoNum type="arabicPeriod"/>
            </a:pPr>
            <a:r>
              <a:rPr lang="en-US" sz="2400" dirty="0">
                <a:cs typeface="Arial" pitchFamily="34" charset="0"/>
              </a:rPr>
              <a:t>Challenging but attainable.</a:t>
            </a:r>
          </a:p>
          <a:p>
            <a:pPr marL="457200" indent="-457200">
              <a:lnSpc>
                <a:spcPct val="100000"/>
              </a:lnSpc>
              <a:buFont typeface="+mj-lt"/>
              <a:buAutoNum type="arabicPeriod"/>
            </a:pPr>
            <a:r>
              <a:rPr lang="en-US" sz="2400" dirty="0">
                <a:cs typeface="Arial" pitchFamily="34" charset="0"/>
              </a:rPr>
              <a:t>Written down.</a:t>
            </a:r>
          </a:p>
          <a:p>
            <a:pPr marL="457200" indent="-457200">
              <a:lnSpc>
                <a:spcPct val="100000"/>
              </a:lnSpc>
              <a:buFont typeface="+mj-lt"/>
              <a:buAutoNum type="arabicPeriod"/>
            </a:pPr>
            <a:r>
              <a:rPr lang="en-US" sz="2400" dirty="0">
                <a:cs typeface="Arial" pitchFamily="34" charset="0"/>
              </a:rPr>
              <a:t>Communicated to all organizational members who need to know them.</a:t>
            </a:r>
          </a:p>
        </p:txBody>
      </p:sp>
      <p:sp>
        <p:nvSpPr>
          <p:cNvPr id="6" name="Slide Number Placeholder 5"/>
          <p:cNvSpPr>
            <a:spLocks noGrp="1"/>
          </p:cNvSpPr>
          <p:nvPr>
            <p:ph type="sldNum" sz="quarter" idx="12"/>
          </p:nvPr>
        </p:nvSpPr>
        <p:spPr/>
        <p:txBody>
          <a:bodyPr/>
          <a:lstStyle/>
          <a:p>
            <a:fld id="{E9EA1111-5A77-4C5B-86B5-3A57E92B1A73}" type="slidenum">
              <a:rPr lang="en-US" smtClean="0"/>
              <a:t>30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825303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8.3</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Goal-setting involves these steps:</a:t>
            </a:r>
          </a:p>
          <a:p>
            <a:pPr lvl="1">
              <a:lnSpc>
                <a:spcPct val="100000"/>
              </a:lnSpc>
              <a:buFont typeface="Arial" panose="020B0604020202020204" pitchFamily="34" charset="0"/>
              <a:buChar char="•"/>
            </a:pPr>
            <a:r>
              <a:rPr lang="en-US" sz="2400" dirty="0">
                <a:cs typeface="Arial" pitchFamily="34" charset="0"/>
              </a:rPr>
              <a:t>Review the organization’s mission</a:t>
            </a:r>
          </a:p>
          <a:p>
            <a:pPr lvl="1">
              <a:lnSpc>
                <a:spcPct val="100000"/>
              </a:lnSpc>
              <a:buFont typeface="Arial" panose="020B0604020202020204" pitchFamily="34" charset="0"/>
              <a:buChar char="•"/>
            </a:pPr>
            <a:r>
              <a:rPr lang="en-US" sz="2400" dirty="0">
                <a:cs typeface="Arial" pitchFamily="34" charset="0"/>
              </a:rPr>
              <a:t>Evaluate available resources</a:t>
            </a:r>
          </a:p>
          <a:p>
            <a:pPr lvl="1">
              <a:lnSpc>
                <a:spcPct val="100000"/>
              </a:lnSpc>
              <a:buFont typeface="Arial" panose="020B0604020202020204" pitchFamily="34" charset="0"/>
              <a:buChar char="•"/>
            </a:pPr>
            <a:r>
              <a:rPr lang="en-US" sz="2400" dirty="0">
                <a:cs typeface="Arial" pitchFamily="34" charset="0"/>
              </a:rPr>
              <a:t>Determine the goals individually or with input from others</a:t>
            </a:r>
          </a:p>
          <a:p>
            <a:pPr lvl="1">
              <a:lnSpc>
                <a:spcPct val="100000"/>
              </a:lnSpc>
              <a:buFont typeface="Arial" panose="020B0604020202020204" pitchFamily="34" charset="0"/>
              <a:buChar char="•"/>
            </a:pPr>
            <a:r>
              <a:rPr lang="en-US" sz="2400" dirty="0">
                <a:cs typeface="Arial" pitchFamily="34" charset="0"/>
              </a:rPr>
              <a:t>Write down the goals and communicate them to all who need to know them</a:t>
            </a:r>
          </a:p>
          <a:p>
            <a:pPr lvl="1">
              <a:lnSpc>
                <a:spcPct val="100000"/>
              </a:lnSpc>
              <a:buFont typeface="Arial" panose="020B0604020202020204" pitchFamily="34" charset="0"/>
              <a:buChar char="•"/>
            </a:pPr>
            <a:r>
              <a:rPr lang="en-US" sz="2400" dirty="0">
                <a:cs typeface="Arial" pitchFamily="34" charset="0"/>
              </a:rPr>
              <a:t>Review results and change goals as needed</a:t>
            </a:r>
          </a:p>
        </p:txBody>
      </p:sp>
      <p:sp>
        <p:nvSpPr>
          <p:cNvPr id="6" name="Slide Number Placeholder 5"/>
          <p:cNvSpPr>
            <a:spLocks noGrp="1"/>
          </p:cNvSpPr>
          <p:nvPr>
            <p:ph type="sldNum" sz="quarter" idx="12"/>
          </p:nvPr>
        </p:nvSpPr>
        <p:spPr/>
        <p:txBody>
          <a:bodyPr/>
          <a:lstStyle/>
          <a:p>
            <a:fld id="{E9EA1111-5A77-4C5B-86B5-3A57E92B1A73}" type="slidenum">
              <a:rPr lang="en-US" smtClean="0"/>
              <a:t>31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189091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8.3</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The two main approaches to planning include:</a:t>
            </a:r>
          </a:p>
          <a:p>
            <a:pPr marL="0" indent="0">
              <a:lnSpc>
                <a:spcPct val="100000"/>
              </a:lnSpc>
              <a:buNone/>
            </a:pPr>
            <a:r>
              <a:rPr lang="en-US" sz="2400" dirty="0">
                <a:cs typeface="Arial" pitchFamily="34" charset="0"/>
              </a:rPr>
              <a:t>The traditional approach, which has plans developed by top managers that flow down through other organizational levels and which may use a formal planning department.</a:t>
            </a:r>
          </a:p>
          <a:p>
            <a:pPr marL="0" indent="0">
              <a:lnSpc>
                <a:spcPct val="100000"/>
              </a:lnSpc>
              <a:buNone/>
            </a:pPr>
            <a:r>
              <a:rPr lang="en-US" sz="2400" dirty="0">
                <a:cs typeface="Arial" pitchFamily="34" charset="0"/>
              </a:rPr>
              <a:t>The other approach is to involve more organizational members in the planning process.</a:t>
            </a:r>
          </a:p>
        </p:txBody>
      </p:sp>
      <p:sp>
        <p:nvSpPr>
          <p:cNvPr id="6" name="Slide Number Placeholder 5"/>
          <p:cNvSpPr>
            <a:spLocks noGrp="1"/>
          </p:cNvSpPr>
          <p:nvPr>
            <p:ph type="sldNum" sz="quarter" idx="12"/>
          </p:nvPr>
        </p:nvSpPr>
        <p:spPr/>
        <p:txBody>
          <a:bodyPr/>
          <a:lstStyle/>
          <a:p>
            <a:fld id="{E9EA1111-5A77-4C5B-86B5-3A57E92B1A73}" type="slidenum">
              <a:rPr lang="en-US" smtClean="0"/>
              <a:t>32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947259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8.4</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Discuss contemporary issues in planning.</a:t>
            </a:r>
          </a:p>
          <a:p>
            <a:pPr lvl="1">
              <a:lnSpc>
                <a:spcPct val="100000"/>
              </a:lnSpc>
              <a:buFont typeface="Arial" panose="020B0604020202020204" pitchFamily="34" charset="0"/>
              <a:buChar char="•"/>
            </a:pPr>
            <a:r>
              <a:rPr lang="en-US" sz="2400" dirty="0">
                <a:cs typeface="Arial" pitchFamily="34" charset="0"/>
              </a:rPr>
              <a:t>Dynamic environments – Usually means developing plans that are specific but flexible.</a:t>
            </a:r>
          </a:p>
          <a:p>
            <a:pPr lvl="1">
              <a:lnSpc>
                <a:spcPct val="100000"/>
              </a:lnSpc>
              <a:buFont typeface="Arial" panose="020B0604020202020204" pitchFamily="34" charset="0"/>
              <a:buChar char="•"/>
            </a:pPr>
            <a:r>
              <a:rPr lang="en-US" sz="2400" dirty="0">
                <a:cs typeface="Arial" pitchFamily="34" charset="0"/>
              </a:rPr>
              <a:t>Contemporary planning issue involves using environmental scanning to help do a better analysis of the external environment.</a:t>
            </a:r>
          </a:p>
          <a:p>
            <a:pPr lvl="1">
              <a:lnSpc>
                <a:spcPct val="100000"/>
              </a:lnSpc>
              <a:buFont typeface="Arial" panose="020B0604020202020204" pitchFamily="34" charset="0"/>
              <a:buChar char="•"/>
            </a:pPr>
            <a:r>
              <a:rPr lang="en-US" sz="2400" dirty="0">
                <a:cs typeface="Arial" pitchFamily="34" charset="0"/>
              </a:rPr>
              <a:t>One form of environmental scanning, competitive intelligence, can be especially helpful in finding out what competitors are doing.</a:t>
            </a:r>
          </a:p>
        </p:txBody>
      </p:sp>
      <p:sp>
        <p:nvSpPr>
          <p:cNvPr id="6" name="Slide Number Placeholder 5"/>
          <p:cNvSpPr>
            <a:spLocks noGrp="1"/>
          </p:cNvSpPr>
          <p:nvPr>
            <p:ph type="sldNum" sz="quarter" idx="12"/>
          </p:nvPr>
        </p:nvSpPr>
        <p:spPr/>
        <p:txBody>
          <a:bodyPr/>
          <a:lstStyle/>
          <a:p>
            <a:fld id="{E9EA1111-5A77-4C5B-86B5-3A57E92B1A73}" type="slidenum">
              <a:rPr lang="en-US" smtClean="0"/>
              <a:t>33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198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Managers Plan?</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cs typeface="Arial"/>
              </a:rPr>
              <a:t>Four Reasons For Planning:</a:t>
            </a:r>
          </a:p>
          <a:p>
            <a:pPr lvl="1">
              <a:lnSpc>
                <a:spcPct val="100000"/>
              </a:lnSpc>
              <a:buFont typeface="Arial" panose="020B0604020202020204" pitchFamily="34" charset="0"/>
              <a:buChar char="•"/>
            </a:pPr>
            <a:r>
              <a:rPr lang="en-US" sz="2400" dirty="0" smtClean="0">
                <a:cs typeface="Arial"/>
              </a:rPr>
              <a:t>Provides direction – knows what to do and how to do</a:t>
            </a:r>
            <a:endParaRPr lang="en-US" sz="2400" dirty="0">
              <a:cs typeface="Arial"/>
            </a:endParaRPr>
          </a:p>
          <a:p>
            <a:pPr lvl="1">
              <a:lnSpc>
                <a:spcPct val="100000"/>
              </a:lnSpc>
              <a:buFont typeface="Arial" panose="020B0604020202020204" pitchFamily="34" charset="0"/>
              <a:buChar char="•"/>
            </a:pPr>
            <a:r>
              <a:rPr lang="en-US" sz="2400" dirty="0">
                <a:cs typeface="Arial"/>
              </a:rPr>
              <a:t>Reduces </a:t>
            </a:r>
            <a:r>
              <a:rPr lang="en-US" sz="2400" dirty="0" smtClean="0">
                <a:cs typeface="Arial"/>
              </a:rPr>
              <a:t>uncertainty – reduces chance of sudden negative occurrence</a:t>
            </a:r>
            <a:endParaRPr lang="en-US" sz="2400" dirty="0">
              <a:cs typeface="Arial"/>
            </a:endParaRPr>
          </a:p>
          <a:p>
            <a:pPr lvl="1">
              <a:lnSpc>
                <a:spcPct val="100000"/>
              </a:lnSpc>
              <a:buFont typeface="Arial" panose="020B0604020202020204" pitchFamily="34" charset="0"/>
              <a:buChar char="•"/>
            </a:pPr>
            <a:r>
              <a:rPr lang="en-US" sz="2400" dirty="0">
                <a:cs typeface="Arial"/>
              </a:rPr>
              <a:t>Minimizes waste and </a:t>
            </a:r>
            <a:r>
              <a:rPr lang="en-US" sz="2400" dirty="0" smtClean="0">
                <a:cs typeface="Arial"/>
              </a:rPr>
              <a:t>redundancy – work become coordinated and efficient</a:t>
            </a:r>
            <a:endParaRPr lang="en-US" sz="2400" dirty="0">
              <a:cs typeface="Arial"/>
            </a:endParaRPr>
          </a:p>
          <a:p>
            <a:pPr lvl="1">
              <a:lnSpc>
                <a:spcPct val="100000"/>
              </a:lnSpc>
              <a:buFont typeface="Arial" panose="020B0604020202020204" pitchFamily="34" charset="0"/>
              <a:buChar char="•"/>
            </a:pPr>
            <a:r>
              <a:rPr lang="en-US" sz="2400" dirty="0">
                <a:cs typeface="Arial"/>
              </a:rPr>
              <a:t>Sets the standards for </a:t>
            </a:r>
            <a:r>
              <a:rPr lang="en-US" sz="2400" dirty="0" smtClean="0">
                <a:cs typeface="Arial"/>
              </a:rPr>
              <a:t>controlling – planning helps to set specific goals hence controlling is measureable</a:t>
            </a:r>
            <a:endParaRPr lang="en-US" sz="2400" dirty="0">
              <a:cs typeface="Aria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10159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 and Performance</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a:latin typeface="Arial" pitchFamily="34" charset="0"/>
                <a:cs typeface="Arial" pitchFamily="34" charset="0"/>
              </a:rPr>
              <a:t>Formal planning is associated </a:t>
            </a:r>
            <a:r>
              <a:rPr lang="en-US" sz="2400" dirty="0" smtClean="0">
                <a:latin typeface="Arial" pitchFamily="34" charset="0"/>
                <a:cs typeface="Arial" pitchFamily="34" charset="0"/>
              </a:rPr>
              <a:t>with:</a:t>
            </a:r>
          </a:p>
          <a:p>
            <a:pPr lvl="1">
              <a:lnSpc>
                <a:spcPct val="100000"/>
              </a:lnSpc>
              <a:buFont typeface="Arial" panose="020B0604020202020204" pitchFamily="34" charset="0"/>
              <a:buChar char="•"/>
            </a:pPr>
            <a:r>
              <a:rPr lang="en-US" sz="2400" dirty="0" smtClean="0">
                <a:cs typeface="Arial"/>
              </a:rPr>
              <a:t>Positive </a:t>
            </a:r>
            <a:r>
              <a:rPr lang="en-US" sz="2400" dirty="0">
                <a:cs typeface="Arial"/>
              </a:rPr>
              <a:t>financial results – Higher profits, higher return on assets, and so </a:t>
            </a:r>
            <a:r>
              <a:rPr lang="en-US" sz="2400" dirty="0" smtClean="0">
                <a:cs typeface="Arial"/>
              </a:rPr>
              <a:t>forth</a:t>
            </a:r>
            <a:endParaRPr lang="en-US" sz="2400" dirty="0">
              <a:cs typeface="Arial"/>
            </a:endParaRPr>
          </a:p>
          <a:p>
            <a:pPr lvl="1">
              <a:lnSpc>
                <a:spcPct val="100000"/>
              </a:lnSpc>
              <a:buFont typeface="Arial" panose="020B0604020202020204" pitchFamily="34" charset="0"/>
              <a:buChar char="•"/>
            </a:pPr>
            <a:r>
              <a:rPr lang="en-US" sz="2400" dirty="0">
                <a:cs typeface="Arial"/>
              </a:rPr>
              <a:t>The quality of planning and implementation affects performance more than the extent of </a:t>
            </a:r>
            <a:r>
              <a:rPr lang="en-US" sz="2400" dirty="0" smtClean="0">
                <a:cs typeface="Arial"/>
              </a:rPr>
              <a:t>planning</a:t>
            </a:r>
            <a:endParaRPr lang="en-US" sz="2400" dirty="0">
              <a:cs typeface="Arial"/>
            </a:endParaRPr>
          </a:p>
          <a:p>
            <a:pPr lvl="1">
              <a:lnSpc>
                <a:spcPct val="100000"/>
              </a:lnSpc>
              <a:buFont typeface="Arial" panose="020B0604020202020204" pitchFamily="34" charset="0"/>
              <a:buChar char="•"/>
            </a:pPr>
            <a:r>
              <a:rPr lang="en-US" sz="2400" dirty="0">
                <a:cs typeface="Arial"/>
              </a:rPr>
              <a:t>The external environment can reduce the impact of planning on </a:t>
            </a:r>
            <a:r>
              <a:rPr lang="en-US" sz="2400" dirty="0" smtClean="0">
                <a:cs typeface="Arial"/>
              </a:rPr>
              <a:t>performance</a:t>
            </a:r>
            <a:endParaRPr lang="en-US" sz="2400" dirty="0">
              <a:cs typeface="Arial"/>
            </a:endParaRPr>
          </a:p>
          <a:p>
            <a:pPr lvl="1">
              <a:lnSpc>
                <a:spcPct val="100000"/>
              </a:lnSpc>
              <a:buFont typeface="Arial" panose="020B0604020202020204" pitchFamily="34" charset="0"/>
              <a:buChar char="•"/>
            </a:pPr>
            <a:r>
              <a:rPr lang="en-US" sz="2400" dirty="0">
                <a:cs typeface="Arial"/>
              </a:rPr>
              <a:t>The planning-performance relationship seems to be influenced by the planning time </a:t>
            </a:r>
            <a:r>
              <a:rPr lang="en-US" sz="2400" dirty="0" smtClean="0">
                <a:cs typeface="Arial"/>
              </a:rPr>
              <a:t>frame (four years of formal planning is required)</a:t>
            </a:r>
            <a:endParaRPr lang="en-US" sz="2400" dirty="0">
              <a:cs typeface="Aria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01580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Goals and Plans</a:t>
            </a:r>
            <a:endParaRPr lang="en-US" dirty="0"/>
          </a:p>
        </p:txBody>
      </p:sp>
      <p:sp>
        <p:nvSpPr>
          <p:cNvPr id="3" name="Content Placeholder 2"/>
          <p:cNvSpPr>
            <a:spLocks noGrp="1"/>
          </p:cNvSpPr>
          <p:nvPr>
            <p:ph idx="1"/>
          </p:nvPr>
        </p:nvSpPr>
        <p:spPr/>
        <p:txBody>
          <a:bodyPr anchor="t">
            <a:noAutofit/>
          </a:bodyPr>
          <a:lstStyle/>
          <a:p>
            <a:pPr marL="0" indent="0">
              <a:lnSpc>
                <a:spcPct val="100000"/>
              </a:lnSpc>
              <a:buNone/>
            </a:pPr>
            <a:endParaRPr lang="en-US" sz="2400" b="1" dirty="0" smtClean="0">
              <a:cs typeface="Arial" pitchFamily="34" charset="0"/>
            </a:endParaRPr>
          </a:p>
          <a:p>
            <a:pPr marL="0" indent="0">
              <a:lnSpc>
                <a:spcPct val="100000"/>
              </a:lnSpc>
              <a:buNone/>
            </a:pPr>
            <a:r>
              <a:rPr lang="en-US" sz="2400" b="1" dirty="0" smtClean="0">
                <a:cs typeface="Arial" pitchFamily="34" charset="0"/>
              </a:rPr>
              <a:t>Goals </a:t>
            </a:r>
            <a:r>
              <a:rPr lang="en-US" sz="2400" b="1" dirty="0">
                <a:cs typeface="Arial" pitchFamily="34" charset="0"/>
              </a:rPr>
              <a:t>(objectives) </a:t>
            </a:r>
            <a:r>
              <a:rPr lang="en-US" sz="2400" dirty="0" smtClean="0">
                <a:cs typeface="Arial" pitchFamily="34" charset="0"/>
              </a:rPr>
              <a:t>– Desired </a:t>
            </a:r>
            <a:r>
              <a:rPr lang="en-US" sz="2400" dirty="0">
                <a:cs typeface="Arial" pitchFamily="34" charset="0"/>
              </a:rPr>
              <a:t>outcomes or targets.</a:t>
            </a:r>
          </a:p>
          <a:p>
            <a:pPr marL="0" indent="0">
              <a:lnSpc>
                <a:spcPct val="100000"/>
              </a:lnSpc>
              <a:buNone/>
            </a:pPr>
            <a:endParaRPr lang="en-US" sz="2400" b="1" dirty="0" smtClean="0">
              <a:cs typeface="Arial" pitchFamily="34" charset="0"/>
            </a:endParaRPr>
          </a:p>
          <a:p>
            <a:pPr marL="0" indent="0">
              <a:lnSpc>
                <a:spcPct val="100000"/>
              </a:lnSpc>
              <a:buNone/>
            </a:pPr>
            <a:r>
              <a:rPr lang="en-US" sz="2400" b="1" dirty="0" smtClean="0">
                <a:cs typeface="Arial" pitchFamily="34" charset="0"/>
              </a:rPr>
              <a:t>Plans </a:t>
            </a:r>
            <a:r>
              <a:rPr lang="en-US" sz="2400" dirty="0">
                <a:cs typeface="Arial" pitchFamily="34" charset="0"/>
              </a:rPr>
              <a:t>– Documents that outline </a:t>
            </a:r>
            <a:br>
              <a:rPr lang="en-US" sz="2400" dirty="0">
                <a:cs typeface="Arial" pitchFamily="34" charset="0"/>
              </a:rPr>
            </a:br>
            <a:r>
              <a:rPr lang="en-US" sz="2400" dirty="0" smtClean="0">
                <a:cs typeface="Arial" pitchFamily="34" charset="0"/>
              </a:rPr>
              <a:t>how </a:t>
            </a:r>
            <a:r>
              <a:rPr lang="en-US" sz="2400" dirty="0">
                <a:cs typeface="Arial" pitchFamily="34" charset="0"/>
              </a:rPr>
              <a:t>goals are going to be met.</a:t>
            </a:r>
          </a:p>
        </p:txBody>
      </p:sp>
      <p:sp>
        <p:nvSpPr>
          <p:cNvPr id="6" name="Slide Number Placeholder 5"/>
          <p:cNvSpPr>
            <a:spLocks noGrp="1"/>
          </p:cNvSpPr>
          <p:nvPr>
            <p:ph type="sldNum" sz="quarter" idx="12"/>
          </p:nvPr>
        </p:nvSpPr>
        <p:spPr/>
        <p:txBody>
          <a:bodyPr/>
          <a:lstStyle/>
          <a:p>
            <a:fld id="{E9EA1111-5A77-4C5B-86B5-3A57E92B1A73}" type="slidenum">
              <a:rPr lang="en-US" smtClean="0"/>
              <a:t>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p:cNvPicPr>
            <a:picLocks noChangeAspect="1"/>
          </p:cNvPicPr>
          <p:nvPr/>
        </p:nvPicPr>
        <p:blipFill rotWithShape="1">
          <a:blip r:embed="rId2"/>
          <a:srcRect l="20049" t="1920" r="20342" b="3227"/>
          <a:stretch/>
        </p:blipFill>
        <p:spPr>
          <a:xfrm>
            <a:off x="5534351" y="2921108"/>
            <a:ext cx="2832409" cy="2354932"/>
          </a:xfrm>
          <a:prstGeom prst="rect">
            <a:avLst/>
          </a:prstGeom>
        </p:spPr>
      </p:pic>
    </p:spTree>
    <p:extLst>
      <p:ext uri="{BB962C8B-B14F-4D97-AF65-F5344CB8AC3E}">
        <p14:creationId xmlns:p14="http://schemas.microsoft.com/office/powerpoint/2010/main" val="181528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Goals </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Financial Goals </a:t>
            </a:r>
            <a:r>
              <a:rPr lang="en-US" sz="2400" b="1" dirty="0" smtClean="0">
                <a:cs typeface="Arial" pitchFamily="34" charset="0"/>
              </a:rPr>
              <a:t>– </a:t>
            </a:r>
            <a:r>
              <a:rPr lang="en-US" sz="2400" dirty="0" smtClean="0">
                <a:cs typeface="Arial" pitchFamily="34" charset="0"/>
              </a:rPr>
              <a:t>Related </a:t>
            </a:r>
            <a:r>
              <a:rPr lang="en-US" sz="2400" dirty="0">
                <a:cs typeface="Arial" pitchFamily="34" charset="0"/>
              </a:rPr>
              <a:t>to the expected internal financial performance of the organization</a:t>
            </a:r>
            <a:r>
              <a:rPr lang="en-US" sz="2400" dirty="0" smtClean="0">
                <a:cs typeface="Arial" pitchFamily="34" charset="0"/>
              </a:rPr>
              <a:t>.</a:t>
            </a:r>
          </a:p>
          <a:p>
            <a:pPr marL="292608" lvl="1" indent="0">
              <a:lnSpc>
                <a:spcPct val="100000"/>
              </a:lnSpc>
              <a:buNone/>
            </a:pPr>
            <a:r>
              <a:rPr lang="en-US" sz="2000" i="1" dirty="0" smtClean="0">
                <a:cs typeface="Arial" pitchFamily="34" charset="0"/>
              </a:rPr>
              <a:t>Example: Discount </a:t>
            </a:r>
            <a:r>
              <a:rPr lang="en-US" sz="2000" i="1" dirty="0">
                <a:cs typeface="Arial" pitchFamily="34" charset="0"/>
              </a:rPr>
              <a:t>retailer Dollar General announced its plan to demonstrate sales growth of </a:t>
            </a:r>
            <a:r>
              <a:rPr lang="en-US" sz="2000" i="1" dirty="0" smtClean="0">
                <a:cs typeface="Arial" pitchFamily="34" charset="0"/>
              </a:rPr>
              <a:t>7–10% in </a:t>
            </a:r>
            <a:r>
              <a:rPr lang="en-US" sz="2000" i="1" dirty="0">
                <a:cs typeface="Arial" pitchFamily="34" charset="0"/>
              </a:rPr>
              <a:t>2016, with earnings per share (profit divided by the total number of company stock shares) to increase by </a:t>
            </a:r>
            <a:r>
              <a:rPr lang="en-US" sz="2000" i="1" dirty="0" smtClean="0">
                <a:cs typeface="Arial" pitchFamily="34" charset="0"/>
              </a:rPr>
              <a:t>10–15%.</a:t>
            </a:r>
          </a:p>
          <a:p>
            <a:pPr marL="0" indent="0">
              <a:lnSpc>
                <a:spcPct val="100000"/>
              </a:lnSpc>
              <a:buNone/>
            </a:pPr>
            <a:r>
              <a:rPr lang="en-US" sz="2400" b="1" dirty="0" smtClean="0">
                <a:cs typeface="Arial" pitchFamily="34" charset="0"/>
              </a:rPr>
              <a:t>Strategic Goals – </a:t>
            </a:r>
            <a:r>
              <a:rPr lang="en-US" sz="2400" dirty="0" smtClean="0">
                <a:cs typeface="Arial" pitchFamily="34" charset="0"/>
              </a:rPr>
              <a:t>Related to the performance of the firm relative to factors in its external environment (e.g., competitors).</a:t>
            </a:r>
          </a:p>
          <a:p>
            <a:pPr marL="292608" lvl="1" indent="0">
              <a:lnSpc>
                <a:spcPct val="100000"/>
              </a:lnSpc>
              <a:buNone/>
            </a:pPr>
            <a:r>
              <a:rPr lang="en-US" sz="2000" i="1" dirty="0" smtClean="0">
                <a:cs typeface="Arial" pitchFamily="34" charset="0"/>
              </a:rPr>
              <a:t>Example: United </a:t>
            </a:r>
            <a:r>
              <a:rPr lang="en-US" sz="2000" i="1" dirty="0">
                <a:cs typeface="Arial" pitchFamily="34" charset="0"/>
              </a:rPr>
              <a:t>Nations World Food Programs: to ensure that no child goes to bed hungry.</a:t>
            </a:r>
          </a:p>
        </p:txBody>
      </p:sp>
      <p:sp>
        <p:nvSpPr>
          <p:cNvPr id="6" name="Slide Number Placeholder 5"/>
          <p:cNvSpPr>
            <a:spLocks noGrp="1"/>
          </p:cNvSpPr>
          <p:nvPr>
            <p:ph type="sldNum" sz="quarter" idx="12"/>
          </p:nvPr>
        </p:nvSpPr>
        <p:spPr/>
        <p:txBody>
          <a:bodyPr/>
          <a:lstStyle/>
          <a:p>
            <a:fld id="{E9EA1111-5A77-4C5B-86B5-3A57E92B1A73}" type="slidenum">
              <a:rPr lang="en-US" smtClean="0"/>
              <a:t>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4929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Goals </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Stated Goals – </a:t>
            </a:r>
            <a:r>
              <a:rPr lang="en-US" sz="2400" dirty="0">
                <a:cs typeface="Arial" pitchFamily="34" charset="0"/>
              </a:rPr>
              <a:t>Official statements of what an organization says, and what it wants its various stakeholders to believe its goals are</a:t>
            </a:r>
            <a:r>
              <a:rPr lang="en-US" sz="2400" dirty="0" smtClean="0">
                <a:cs typeface="Arial" pitchFamily="34" charset="0"/>
              </a:rPr>
              <a:t>.</a:t>
            </a:r>
          </a:p>
          <a:p>
            <a:pPr marL="292608" lvl="1" indent="0">
              <a:lnSpc>
                <a:spcPct val="100000"/>
              </a:lnSpc>
              <a:buNone/>
            </a:pPr>
            <a:r>
              <a:rPr lang="en-US" sz="2000" i="1" dirty="0" smtClean="0">
                <a:cs typeface="Arial" pitchFamily="34" charset="0"/>
              </a:rPr>
              <a:t>Example: Nike’s </a:t>
            </a:r>
            <a:r>
              <a:rPr lang="en-US" sz="2000" i="1" dirty="0">
                <a:cs typeface="Arial" pitchFamily="34" charset="0"/>
              </a:rPr>
              <a:t>goal is “delivering inspiration and innovation to every athlete</a:t>
            </a:r>
            <a:r>
              <a:rPr lang="en-US" sz="2000" i="1" dirty="0" smtClean="0">
                <a:cs typeface="Arial" pitchFamily="34" charset="0"/>
              </a:rPr>
              <a:t>.”</a:t>
            </a:r>
          </a:p>
          <a:p>
            <a:pPr marL="292608" lvl="1" indent="0">
              <a:lnSpc>
                <a:spcPct val="100000"/>
              </a:lnSpc>
              <a:buNone/>
            </a:pPr>
            <a:endParaRPr lang="en-US" sz="2000" i="1" dirty="0" smtClean="0">
              <a:cs typeface="Arial" pitchFamily="34" charset="0"/>
            </a:endParaRPr>
          </a:p>
          <a:p>
            <a:pPr marL="0" indent="0">
              <a:lnSpc>
                <a:spcPct val="100000"/>
              </a:lnSpc>
              <a:buNone/>
            </a:pPr>
            <a:r>
              <a:rPr lang="en-US" sz="2400" b="1" dirty="0" smtClean="0">
                <a:cs typeface="Arial" pitchFamily="34" charset="0"/>
              </a:rPr>
              <a:t>Real </a:t>
            </a:r>
            <a:r>
              <a:rPr lang="en-US" sz="2400" b="1" dirty="0">
                <a:cs typeface="Arial" pitchFamily="34" charset="0"/>
              </a:rPr>
              <a:t>Goals – </a:t>
            </a:r>
            <a:r>
              <a:rPr lang="en-US" sz="2400" dirty="0">
                <a:cs typeface="Arial" pitchFamily="34" charset="0"/>
              </a:rPr>
              <a:t>Goals that an organization actually pursues, as </a:t>
            </a:r>
            <a:r>
              <a:rPr lang="en-US" sz="2400" dirty="0" smtClean="0">
                <a:cs typeface="Arial" pitchFamily="34" charset="0"/>
              </a:rPr>
              <a:t>defined </a:t>
            </a:r>
            <a:r>
              <a:rPr lang="en-US" sz="2400" dirty="0">
                <a:cs typeface="Arial" pitchFamily="34" charset="0"/>
              </a:rPr>
              <a:t>by the actions of its members</a:t>
            </a:r>
            <a:r>
              <a:rPr lang="en-US" sz="2400" b="1" dirty="0" smtClean="0">
                <a:cs typeface="Arial" pitchFamily="34" charset="0"/>
              </a:rPr>
              <a:t>.</a:t>
            </a:r>
          </a:p>
          <a:p>
            <a:pPr marL="292608" lvl="1" indent="0">
              <a:lnSpc>
                <a:spcPct val="100000"/>
              </a:lnSpc>
              <a:buNone/>
            </a:pPr>
            <a:r>
              <a:rPr lang="en-US" sz="2000" i="1" dirty="0" smtClean="0">
                <a:cs typeface="Arial" pitchFamily="34" charset="0"/>
              </a:rPr>
              <a:t>Example: Lose/Gain 10 </a:t>
            </a:r>
            <a:r>
              <a:rPr lang="en-US" sz="2000" i="1" dirty="0">
                <a:cs typeface="Arial" pitchFamily="34" charset="0"/>
              </a:rPr>
              <a:t>Pounds by this time next year.</a:t>
            </a:r>
          </a:p>
        </p:txBody>
      </p:sp>
      <p:sp>
        <p:nvSpPr>
          <p:cNvPr id="6" name="Slide Number Placeholder 5"/>
          <p:cNvSpPr>
            <a:spLocks noGrp="1"/>
          </p:cNvSpPr>
          <p:nvPr>
            <p:ph type="sldNum" sz="quarter" idx="12"/>
          </p:nvPr>
        </p:nvSpPr>
        <p:spPr/>
        <p:txBody>
          <a:bodyPr/>
          <a:lstStyle/>
          <a:p>
            <a:fld id="{E9EA1111-5A77-4C5B-86B5-3A57E92B1A73}" type="slidenum">
              <a:rPr lang="en-US" smtClean="0"/>
              <a:t>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66002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Plans w.r.t Breadth</a:t>
            </a:r>
            <a:endParaRPr lang="en-US"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cs typeface="Arial" pitchFamily="34" charset="0"/>
              </a:rPr>
              <a:t>Strategic Plans – </a:t>
            </a:r>
            <a:r>
              <a:rPr lang="en-US" sz="2400" dirty="0">
                <a:cs typeface="Arial" pitchFamily="34" charset="0"/>
              </a:rPr>
              <a:t>Plans that apply to the entire organization and establish the organization’s overall goals</a:t>
            </a:r>
            <a:r>
              <a:rPr lang="en-US" sz="2400" dirty="0" smtClean="0">
                <a:cs typeface="Arial" pitchFamily="34" charset="0"/>
              </a:rPr>
              <a:t>.</a:t>
            </a:r>
          </a:p>
          <a:p>
            <a:pPr marL="292608" lvl="1" indent="0">
              <a:lnSpc>
                <a:spcPct val="100000"/>
              </a:lnSpc>
              <a:buNone/>
            </a:pPr>
            <a:r>
              <a:rPr lang="en-US" sz="2000" i="1" dirty="0" smtClean="0">
                <a:cs typeface="Arial" pitchFamily="34" charset="0"/>
              </a:rPr>
              <a:t>Example</a:t>
            </a:r>
            <a:r>
              <a:rPr lang="en-US" sz="2000" i="1" dirty="0">
                <a:cs typeface="Arial" pitchFamily="34" charset="0"/>
              </a:rPr>
              <a:t>: Washington State Department of </a:t>
            </a:r>
            <a:r>
              <a:rPr lang="en-US" sz="2000" i="1" dirty="0" smtClean="0">
                <a:cs typeface="Arial" pitchFamily="34" charset="0"/>
              </a:rPr>
              <a:t>Health </a:t>
            </a:r>
            <a:r>
              <a:rPr lang="en-US" sz="2000" i="1" dirty="0">
                <a:cs typeface="Arial" pitchFamily="34" charset="0"/>
              </a:rPr>
              <a:t>three year state strategic plan is designed to help residents maintain good health and prevent disease and illness</a:t>
            </a:r>
            <a:r>
              <a:rPr lang="en-US" sz="2000" i="1" dirty="0" smtClean="0">
                <a:cs typeface="Arial" pitchFamily="34" charset="0"/>
              </a:rPr>
              <a:t>.</a:t>
            </a:r>
          </a:p>
          <a:p>
            <a:pPr marL="292608" lvl="1" indent="0">
              <a:lnSpc>
                <a:spcPct val="100000"/>
              </a:lnSpc>
              <a:buNone/>
            </a:pPr>
            <a:endParaRPr lang="en-US" sz="2400" dirty="0">
              <a:cs typeface="Arial" pitchFamily="34" charset="0"/>
            </a:endParaRPr>
          </a:p>
          <a:p>
            <a:pPr marL="0" indent="0">
              <a:lnSpc>
                <a:spcPct val="100000"/>
              </a:lnSpc>
              <a:buNone/>
            </a:pPr>
            <a:r>
              <a:rPr lang="en-US" sz="2400" b="1" dirty="0">
                <a:cs typeface="Arial" pitchFamily="34" charset="0"/>
              </a:rPr>
              <a:t>Operational Plans – </a:t>
            </a:r>
            <a:r>
              <a:rPr lang="en-US" sz="2400" dirty="0">
                <a:cs typeface="Arial" pitchFamily="34" charset="0"/>
              </a:rPr>
              <a:t>Plans that encompass a particular operational area of the organization</a:t>
            </a:r>
            <a:r>
              <a:rPr lang="en-US" sz="2400" dirty="0" smtClean="0">
                <a:cs typeface="Arial" pitchFamily="34" charset="0"/>
              </a:rPr>
              <a:t>.</a:t>
            </a:r>
          </a:p>
          <a:p>
            <a:pPr marL="292608" lvl="1" indent="0">
              <a:lnSpc>
                <a:spcPct val="100000"/>
              </a:lnSpc>
              <a:buNone/>
            </a:pPr>
            <a:r>
              <a:rPr lang="en-US" sz="2000" i="1" dirty="0" smtClean="0">
                <a:cs typeface="Arial" pitchFamily="34" charset="0"/>
              </a:rPr>
              <a:t>Example: improve packaging and shipping procedures.</a:t>
            </a:r>
            <a:endParaRPr lang="en-US" sz="2000" i="1" dirty="0">
              <a:cs typeface="Arial" pitchFamily="34" charset="0"/>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062907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1738</TotalTime>
  <Words>2110</Words>
  <Application>Microsoft Office PowerPoint</Application>
  <PresentationFormat>On-screen Show (4:3)</PresentationFormat>
  <Paragraphs>255</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Courier New</vt:lpstr>
      <vt:lpstr>Retrospect</vt:lpstr>
      <vt:lpstr>Management Stephen P. Robbins | Mary Coulter</vt:lpstr>
      <vt:lpstr>Learning Objectives</vt:lpstr>
      <vt:lpstr>What Is Planning?</vt:lpstr>
      <vt:lpstr>Why Do Managers Plan?</vt:lpstr>
      <vt:lpstr>Planning and Performance</vt:lpstr>
      <vt:lpstr>Goals and Plans</vt:lpstr>
      <vt:lpstr>Types of Goals </vt:lpstr>
      <vt:lpstr>Types of Goals </vt:lpstr>
      <vt:lpstr>Types of Plans w.r.t Breadth</vt:lpstr>
      <vt:lpstr>Types of Plans w.r.t Time Frame</vt:lpstr>
      <vt:lpstr>Types of Plans w.r.t Specificity</vt:lpstr>
      <vt:lpstr>Types of Plans w.r.t Frequency of Use</vt:lpstr>
      <vt:lpstr>Exhibit 8-1 Types of Plans</vt:lpstr>
      <vt:lpstr>Approaches to Setting Goals </vt:lpstr>
      <vt:lpstr>Approaches to Setting Goals </vt:lpstr>
      <vt:lpstr>Exhibit 8-3 Steps in MBO</vt:lpstr>
      <vt:lpstr>Steps in Goal-Setting</vt:lpstr>
      <vt:lpstr>Exhibit 8-4 Well-Written Goals</vt:lpstr>
      <vt:lpstr>Contingency Factors in Planning</vt:lpstr>
      <vt:lpstr>Exhibit 8-5 Planning and Organizational Level</vt:lpstr>
      <vt:lpstr>Contingency Factors in Planning</vt:lpstr>
      <vt:lpstr>Contingency Factors in Planning</vt:lpstr>
      <vt:lpstr>Contingency Factors in Planning</vt:lpstr>
      <vt:lpstr>Contemporary Issues in Planning </vt:lpstr>
      <vt:lpstr>Contemporary Issues in Planning </vt:lpstr>
      <vt:lpstr>Review Learning Objective 8.1</vt:lpstr>
      <vt:lpstr>Review Learning Objective 8.2</vt:lpstr>
      <vt:lpstr>Review Learning Objective 8.2</vt:lpstr>
      <vt:lpstr>Review Learning Objective 8.3</vt:lpstr>
      <vt:lpstr>Review Learning Objective 8.3</vt:lpstr>
      <vt:lpstr>Review Learning Objective 8.3</vt:lpstr>
      <vt:lpstr>Review Learning Objective 8.3</vt:lpstr>
      <vt:lpstr>Review Learning Objective 8.4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dc:title>
  <dc:creator>Sana Saeed</dc:creator>
  <cp:lastModifiedBy>Sana Saeed</cp:lastModifiedBy>
  <cp:revision>306</cp:revision>
  <dcterms:created xsi:type="dcterms:W3CDTF">2019-10-30T05:06:41Z</dcterms:created>
  <dcterms:modified xsi:type="dcterms:W3CDTF">2020-03-14T05:57:17Z</dcterms:modified>
</cp:coreProperties>
</file>