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3" r:id="rId1"/>
  </p:sldMasterIdLst>
  <p:notesMasterIdLst>
    <p:notesMasterId r:id="rId49"/>
  </p:notesMasterIdLst>
  <p:handoutMasterIdLst>
    <p:handoutMasterId r:id="rId50"/>
  </p:handoutMasterIdLst>
  <p:sldIdLst>
    <p:sldId id="267" r:id="rId2"/>
    <p:sldId id="269" r:id="rId3"/>
    <p:sldId id="303" r:id="rId4"/>
    <p:sldId id="336" r:id="rId5"/>
    <p:sldId id="304" r:id="rId6"/>
    <p:sldId id="305" r:id="rId7"/>
    <p:sldId id="306" r:id="rId8"/>
    <p:sldId id="337" r:id="rId9"/>
    <p:sldId id="338" r:id="rId10"/>
    <p:sldId id="307" r:id="rId11"/>
    <p:sldId id="339" r:id="rId12"/>
    <p:sldId id="340" r:id="rId13"/>
    <p:sldId id="341" r:id="rId14"/>
    <p:sldId id="342" r:id="rId15"/>
    <p:sldId id="343" r:id="rId16"/>
    <p:sldId id="344" r:id="rId17"/>
    <p:sldId id="345" r:id="rId18"/>
    <p:sldId id="346" r:id="rId19"/>
    <p:sldId id="347" r:id="rId20"/>
    <p:sldId id="348" r:id="rId21"/>
    <p:sldId id="349" r:id="rId22"/>
    <p:sldId id="351" r:id="rId23"/>
    <p:sldId id="352" r:id="rId24"/>
    <p:sldId id="353" r:id="rId25"/>
    <p:sldId id="354" r:id="rId26"/>
    <p:sldId id="355" r:id="rId27"/>
    <p:sldId id="356" r:id="rId28"/>
    <p:sldId id="357" r:id="rId29"/>
    <p:sldId id="359" r:id="rId30"/>
    <p:sldId id="360" r:id="rId31"/>
    <p:sldId id="362" r:id="rId32"/>
    <p:sldId id="361" r:id="rId33"/>
    <p:sldId id="363" r:id="rId34"/>
    <p:sldId id="364" r:id="rId35"/>
    <p:sldId id="365" r:id="rId36"/>
    <p:sldId id="366" r:id="rId37"/>
    <p:sldId id="367" r:id="rId38"/>
    <p:sldId id="368" r:id="rId39"/>
    <p:sldId id="369" r:id="rId40"/>
    <p:sldId id="370" r:id="rId41"/>
    <p:sldId id="328" r:id="rId42"/>
    <p:sldId id="330" r:id="rId43"/>
    <p:sldId id="331" r:id="rId44"/>
    <p:sldId id="332" r:id="rId45"/>
    <p:sldId id="333" r:id="rId46"/>
    <p:sldId id="371" r:id="rId47"/>
    <p:sldId id="33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762" autoAdjust="0"/>
  </p:normalViewPr>
  <p:slideViewPr>
    <p:cSldViewPr snapToGrid="0">
      <p:cViewPr varScale="1">
        <p:scale>
          <a:sx n="79" d="100"/>
          <a:sy n="79" d="100"/>
        </p:scale>
        <p:origin x="155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A57417-2ECB-4FC9-8334-0C180D7DCC27}" type="datetimeFigureOut">
              <a:rPr lang="en-US" smtClean="0"/>
              <a:t>3/28/2020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8A2E0F-6B70-4A94-82EE-B3BEC14281B9}" type="slidenum">
              <a:rPr lang="en-US" smtClean="0"/>
              <a:t>‹#›</a:t>
            </a:fld>
            <a:endParaRPr lang="en-US"/>
          </a:p>
        </p:txBody>
      </p:sp>
    </p:spTree>
    <p:extLst>
      <p:ext uri="{BB962C8B-B14F-4D97-AF65-F5344CB8AC3E}">
        <p14:creationId xmlns:p14="http://schemas.microsoft.com/office/powerpoint/2010/main" val="1545919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B0785-ACB3-4EDB-9F9E-173526122A7E}" type="datetimeFigureOut">
              <a:rPr lang="en-US" smtClean="0"/>
              <a:t>3/28/2020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2F1C4-BB3E-42A2-889D-DFAA61778D3C}" type="slidenum">
              <a:rPr lang="en-US" smtClean="0"/>
              <a:t>‹#›</a:t>
            </a:fld>
            <a:endParaRPr lang="en-US"/>
          </a:p>
        </p:txBody>
      </p:sp>
    </p:spTree>
    <p:extLst>
      <p:ext uri="{BB962C8B-B14F-4D97-AF65-F5344CB8AC3E}">
        <p14:creationId xmlns:p14="http://schemas.microsoft.com/office/powerpoint/2010/main" val="347021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1</a:t>
            </a:fld>
            <a:endParaRPr lang="en-US"/>
          </a:p>
        </p:txBody>
      </p:sp>
    </p:spTree>
    <p:extLst>
      <p:ext uri="{BB962C8B-B14F-4D97-AF65-F5344CB8AC3E}">
        <p14:creationId xmlns:p14="http://schemas.microsoft.com/office/powerpoint/2010/main" val="66477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8</a:t>
            </a:fld>
            <a:endParaRPr lang="en-US"/>
          </a:p>
        </p:txBody>
      </p:sp>
    </p:spTree>
    <p:extLst>
      <p:ext uri="{BB962C8B-B14F-4D97-AF65-F5344CB8AC3E}">
        <p14:creationId xmlns:p14="http://schemas.microsoft.com/office/powerpoint/2010/main" val="3336984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41</a:t>
            </a:fld>
            <a:endParaRPr lang="en-US"/>
          </a:p>
        </p:txBody>
      </p:sp>
    </p:spTree>
    <p:extLst>
      <p:ext uri="{BB962C8B-B14F-4D97-AF65-F5344CB8AC3E}">
        <p14:creationId xmlns:p14="http://schemas.microsoft.com/office/powerpoint/2010/main" val="4081558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42</a:t>
            </a:fld>
            <a:endParaRPr lang="en-US"/>
          </a:p>
        </p:txBody>
      </p:sp>
    </p:spTree>
    <p:extLst>
      <p:ext uri="{BB962C8B-B14F-4D97-AF65-F5344CB8AC3E}">
        <p14:creationId xmlns:p14="http://schemas.microsoft.com/office/powerpoint/2010/main" val="3602117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43</a:t>
            </a:fld>
            <a:endParaRPr lang="en-US"/>
          </a:p>
        </p:txBody>
      </p:sp>
    </p:spTree>
    <p:extLst>
      <p:ext uri="{BB962C8B-B14F-4D97-AF65-F5344CB8AC3E}">
        <p14:creationId xmlns:p14="http://schemas.microsoft.com/office/powerpoint/2010/main" val="412456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44</a:t>
            </a:fld>
            <a:endParaRPr lang="en-US"/>
          </a:p>
        </p:txBody>
      </p:sp>
    </p:spTree>
    <p:extLst>
      <p:ext uri="{BB962C8B-B14F-4D97-AF65-F5344CB8AC3E}">
        <p14:creationId xmlns:p14="http://schemas.microsoft.com/office/powerpoint/2010/main" val="266556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45</a:t>
            </a:fld>
            <a:endParaRPr lang="en-US"/>
          </a:p>
        </p:txBody>
      </p:sp>
    </p:spTree>
    <p:extLst>
      <p:ext uri="{BB962C8B-B14F-4D97-AF65-F5344CB8AC3E}">
        <p14:creationId xmlns:p14="http://schemas.microsoft.com/office/powerpoint/2010/main" val="3237528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46</a:t>
            </a:fld>
            <a:endParaRPr lang="en-US"/>
          </a:p>
        </p:txBody>
      </p:sp>
    </p:spTree>
    <p:extLst>
      <p:ext uri="{BB962C8B-B14F-4D97-AF65-F5344CB8AC3E}">
        <p14:creationId xmlns:p14="http://schemas.microsoft.com/office/powerpoint/2010/main" val="78516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47</a:t>
            </a:fld>
            <a:endParaRPr lang="en-US"/>
          </a:p>
        </p:txBody>
      </p:sp>
    </p:spTree>
    <p:extLst>
      <p:ext uri="{BB962C8B-B14F-4D97-AF65-F5344CB8AC3E}">
        <p14:creationId xmlns:p14="http://schemas.microsoft.com/office/powerpoint/2010/main" val="31742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9497C1-4FA4-4F6D-B2CD-7DB56FEA738B}" type="datetime1">
              <a:rPr lang="en-US" smtClean="0"/>
              <a:t>3/28/2020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470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3B2C49-BA8E-40B2-A20D-439922D2CCEF}" type="datetime1">
              <a:rPr lang="en-US" smtClean="0"/>
              <a:t>3/28/2020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87070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5F25C5-B77D-41B0-823C-3C4376195D4B}" type="datetime1">
              <a:rPr lang="en-US" smtClean="0"/>
              <a:t>3/28/2020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384350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358A1-36FC-4B70-B3FB-7DE112F932EE}" type="datetime1">
              <a:rPr lang="en-US" smtClean="0"/>
              <a:t>3/28/2020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47131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FC8429-0004-4AF3-8B9E-BE5EB78FEDFE}" type="datetime1">
              <a:rPr lang="en-US" smtClean="0"/>
              <a:t>3/28/2020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36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496177-C391-4DD4-BF2C-98EF2292877A}" type="datetime1">
              <a:rPr lang="en-US" smtClean="0"/>
              <a:t>3/28/2020</a:t>
            </a:fld>
            <a:endParaRPr lang="en-US"/>
          </a:p>
        </p:txBody>
      </p:sp>
      <p:sp>
        <p:nvSpPr>
          <p:cNvPr id="6" name="Footer Placeholder 5"/>
          <p:cNvSpPr>
            <a:spLocks noGrp="1"/>
          </p:cNvSpPr>
          <p:nvPr>
            <p:ph type="ftr" sz="quarter" idx="11"/>
          </p:nvPr>
        </p:nvSpPr>
        <p:spPr/>
        <p:txBody>
          <a:body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62717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059134-14FA-4341-B38A-04810E4CECF2}" type="datetime1">
              <a:rPr lang="en-US" smtClean="0"/>
              <a:t>3/28/2020</a:t>
            </a:fld>
            <a:endParaRPr lang="en-US"/>
          </a:p>
        </p:txBody>
      </p:sp>
      <p:sp>
        <p:nvSpPr>
          <p:cNvPr id="8" name="Footer Placeholder 7"/>
          <p:cNvSpPr>
            <a:spLocks noGrp="1"/>
          </p:cNvSpPr>
          <p:nvPr>
            <p:ph type="ftr" sz="quarter" idx="11"/>
          </p:nvPr>
        </p:nvSpPr>
        <p:spPr/>
        <p:txBody>
          <a:bodyPr/>
          <a:lstStyle/>
          <a:p>
            <a:r>
              <a:rPr lang="en-US" smtClean="0"/>
              <a:t>© Pearson Education Limited 2016</a:t>
            </a:r>
            <a:endParaRPr lang="en-US"/>
          </a:p>
        </p:txBody>
      </p:sp>
      <p:sp>
        <p:nvSpPr>
          <p:cNvPr id="9" name="Slide Number Placeholder 8"/>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86676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F5BCD9-1912-40E4-ADDE-49B3EC3D3E45}" type="datetime1">
              <a:rPr lang="en-US" smtClean="0"/>
              <a:t>3/28/2020</a:t>
            </a:fld>
            <a:endParaRPr lang="en-US"/>
          </a:p>
        </p:txBody>
      </p:sp>
      <p:sp>
        <p:nvSpPr>
          <p:cNvPr id="4" name="Footer Placeholder 3"/>
          <p:cNvSpPr>
            <a:spLocks noGrp="1"/>
          </p:cNvSpPr>
          <p:nvPr>
            <p:ph type="ftr" sz="quarter" idx="11"/>
          </p:nvPr>
        </p:nvSpPr>
        <p:spPr/>
        <p:txBody>
          <a:bodyPr/>
          <a:lstStyle/>
          <a:p>
            <a:r>
              <a:rPr lang="en-US" smtClean="0"/>
              <a:t>© Pearson Education Limited 2016</a:t>
            </a:r>
            <a:endParaRPr lang="en-US"/>
          </a:p>
        </p:txBody>
      </p:sp>
      <p:sp>
        <p:nvSpPr>
          <p:cNvPr id="5" name="Slide Number Placeholder 4"/>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360605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E47E7A-3B14-42BA-9740-E4292010C9D6}" type="datetime1">
              <a:rPr lang="en-US" smtClean="0"/>
              <a:t>3/28/2020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Pearson Education Limited 2016</a:t>
            </a:r>
            <a:endParaRPr lang="en-US"/>
          </a:p>
        </p:txBody>
      </p:sp>
      <p:sp>
        <p:nvSpPr>
          <p:cNvPr id="9" name="Slide Number Placeholder 8"/>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230049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214A75-910C-495A-8FBC-4FC31120321D}" type="datetime1">
              <a:rPr lang="en-US" smtClean="0"/>
              <a:t>3/28/2020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EA1111-5A77-4C5B-86B5-3A57E92B1A73}" type="slidenum">
              <a:rPr lang="en-US" smtClean="0"/>
              <a:t>‹#›</a:t>
            </a:fld>
            <a:endParaRPr lang="en-US"/>
          </a:p>
        </p:txBody>
      </p:sp>
    </p:spTree>
    <p:extLst>
      <p:ext uri="{BB962C8B-B14F-4D97-AF65-F5344CB8AC3E}">
        <p14:creationId xmlns:p14="http://schemas.microsoft.com/office/powerpoint/2010/main" val="116165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F798EA-0C76-4D39-8B88-4C12D94044C0}" type="datetime1">
              <a:rPr lang="en-US" smtClean="0"/>
              <a:t>3/28/2020</a:t>
            </a:fld>
            <a:endParaRPr lang="en-US"/>
          </a:p>
        </p:txBody>
      </p:sp>
      <p:sp>
        <p:nvSpPr>
          <p:cNvPr id="6" name="Footer Placeholder 5"/>
          <p:cNvSpPr>
            <a:spLocks noGrp="1"/>
          </p:cNvSpPr>
          <p:nvPr>
            <p:ph type="ftr" sz="quarter" idx="11"/>
          </p:nvPr>
        </p:nvSpPr>
        <p:spPr/>
        <p:txBody>
          <a:body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31565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2D9DD17-7ED2-4B11-A8C7-E94993D607AE}" type="datetime1">
              <a:rPr lang="en-US" smtClean="0"/>
              <a:t>3/28/2020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Pearson Education Limited 2016</a:t>
            </a: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9EA1111-5A77-4C5B-86B5-3A57E92B1A73}"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380028"/>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b="1" dirty="0"/>
              <a:t>Management</a:t>
            </a:r>
            <a:r>
              <a:rPr lang="en-US" sz="8800" dirty="0"/>
              <a:t/>
            </a:r>
            <a:br>
              <a:rPr lang="en-US" sz="8800" dirty="0"/>
            </a:br>
            <a:r>
              <a:rPr lang="en-US" sz="4400" b="1" dirty="0"/>
              <a:t>Stephen P. Robbins | Mary </a:t>
            </a:r>
            <a:r>
              <a:rPr lang="en-US" sz="4400" b="1" dirty="0" smtClean="0"/>
              <a:t>Coulter</a:t>
            </a:r>
            <a:br>
              <a:rPr lang="en-US" sz="4400" b="1" dirty="0" smtClean="0"/>
            </a:br>
            <a:r>
              <a:rPr lang="en-US" sz="3600" b="1" dirty="0" smtClean="0"/>
              <a:t>Thirteenth Edition</a:t>
            </a:r>
            <a:endParaRPr lang="en-US" sz="3600" dirty="0"/>
          </a:p>
        </p:txBody>
      </p:sp>
      <p:sp>
        <p:nvSpPr>
          <p:cNvPr id="3" name="Subtitle 2"/>
          <p:cNvSpPr>
            <a:spLocks noGrp="1"/>
          </p:cNvSpPr>
          <p:nvPr>
            <p:ph type="subTitle" idx="1"/>
          </p:nvPr>
        </p:nvSpPr>
        <p:spPr/>
        <p:txBody>
          <a:bodyPr>
            <a:noAutofit/>
          </a:bodyPr>
          <a:lstStyle/>
          <a:p>
            <a:pPr>
              <a:lnSpc>
                <a:spcPct val="100000"/>
              </a:lnSpc>
            </a:pPr>
            <a:r>
              <a:rPr lang="en-US" sz="4000" b="1" cap="none" spc="0" dirty="0">
                <a:latin typeface="+mn-lt"/>
              </a:rPr>
              <a:t>Chapter </a:t>
            </a:r>
            <a:r>
              <a:rPr lang="en-US" sz="4000" b="1" cap="none" spc="0" dirty="0" smtClean="0">
                <a:latin typeface="+mn-lt"/>
              </a:rPr>
              <a:t>09</a:t>
            </a:r>
            <a:r>
              <a:rPr lang="en-US" sz="4000" b="1" cap="none" spc="0" dirty="0">
                <a:latin typeface="+mn-lt"/>
              </a:rPr>
              <a:t/>
            </a:r>
            <a:br>
              <a:rPr lang="en-US" sz="4000" b="1" cap="none" spc="0" dirty="0">
                <a:latin typeface="+mn-lt"/>
              </a:rPr>
            </a:br>
            <a:r>
              <a:rPr lang="en-US" sz="4000" b="1" cap="none" spc="0" dirty="0" smtClean="0">
                <a:latin typeface="+mn-lt"/>
              </a:rPr>
              <a:t>Managing Strategy</a:t>
            </a:r>
            <a:endParaRPr lang="en-US" sz="4000" b="1" cap="none" spc="0" dirty="0">
              <a:latin typeface="+mn-lt"/>
            </a:endParaRPr>
          </a:p>
        </p:txBody>
      </p:sp>
    </p:spTree>
    <p:extLst>
      <p:ext uri="{BB962C8B-B14F-4D97-AF65-F5344CB8AC3E}">
        <p14:creationId xmlns:p14="http://schemas.microsoft.com/office/powerpoint/2010/main" val="310458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Exhibit 9-2</a:t>
            </a:r>
            <a:br>
              <a:rPr lang="en-US" sz="4000" b="1" dirty="0"/>
            </a:br>
            <a:r>
              <a:rPr lang="en-US" sz="4000" b="1" dirty="0"/>
              <a:t>Components of a </a:t>
            </a:r>
            <a:r>
              <a:rPr lang="en-US" sz="4000" b="1" dirty="0" smtClean="0"/>
              <a:t>Mission Statement</a:t>
            </a:r>
            <a:endParaRPr lang="en-US" sz="4000" dirty="0"/>
          </a:p>
        </p:txBody>
      </p:sp>
      <p:sp>
        <p:nvSpPr>
          <p:cNvPr id="3" name="Content Placeholder 2"/>
          <p:cNvSpPr>
            <a:spLocks noGrp="1"/>
          </p:cNvSpPr>
          <p:nvPr>
            <p:ph idx="1"/>
          </p:nvPr>
        </p:nvSpPr>
        <p:spPr/>
        <p:txBody>
          <a:bodyPr anchor="ctr">
            <a:noAutofit/>
          </a:bodyPr>
          <a:lstStyle/>
          <a:p>
            <a:pPr marL="0" indent="0">
              <a:lnSpc>
                <a:spcPct val="100000"/>
              </a:lnSpc>
              <a:buNone/>
            </a:pPr>
            <a:endParaRPr lang="en-US" sz="2000" i="1" dirty="0">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10</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Picture 6" descr="A diagram illustrates some common components of a mission statement, as well as guiding questions: customers, who are the firm’s customers?; markets, where does the firm compete geographically?; concern for survival, growth, and profitability, is the firm committed to growth and financial stability?; philosophy, what are the firm’s basic beliefs, values, and ethical priorities?; concern for public image, how responsive is the firm to societal and environmental concerns?; products or services, what are the firm’s major products or services?; technology, is the firm technologically current?; self-concept, what are the firm’s major competitive advantage and core competencies?; and concern for employees, are employees a valuable asset of the fir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365" y="1787988"/>
            <a:ext cx="7720988" cy="4486642"/>
          </a:xfrm>
          <a:prstGeom prst="rect">
            <a:avLst/>
          </a:prstGeom>
        </p:spPr>
      </p:pic>
    </p:spTree>
    <p:extLst>
      <p:ext uri="{BB962C8B-B14F-4D97-AF65-F5344CB8AC3E}">
        <p14:creationId xmlns:p14="http://schemas.microsoft.com/office/powerpoint/2010/main" val="4049291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Strategic Management Process</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i="1" dirty="0">
                <a:solidFill>
                  <a:schemeClr val="tx1"/>
                </a:solidFill>
                <a:cs typeface="Arial" pitchFamily="34" charset="0"/>
              </a:rPr>
              <a:t>Step </a:t>
            </a:r>
            <a:r>
              <a:rPr lang="en-US" sz="2400" b="1" i="1" dirty="0" smtClean="0">
                <a:solidFill>
                  <a:schemeClr val="tx1"/>
                </a:solidFill>
                <a:cs typeface="Arial" pitchFamily="34" charset="0"/>
              </a:rPr>
              <a:t>2: </a:t>
            </a:r>
            <a:r>
              <a:rPr lang="en-US" sz="2400" b="1" i="1" dirty="0">
                <a:solidFill>
                  <a:schemeClr val="tx1"/>
                </a:solidFill>
                <a:cs typeface="Arial" pitchFamily="34" charset="0"/>
              </a:rPr>
              <a:t>Doing an </a:t>
            </a:r>
            <a:r>
              <a:rPr lang="en-US" sz="2400" b="1" i="1" dirty="0" smtClean="0">
                <a:solidFill>
                  <a:schemeClr val="tx1"/>
                </a:solidFill>
                <a:cs typeface="Arial" pitchFamily="34" charset="0"/>
              </a:rPr>
              <a:t>External Analysis</a:t>
            </a:r>
          </a:p>
          <a:p>
            <a:pPr marL="0" indent="0">
              <a:lnSpc>
                <a:spcPct val="100000"/>
              </a:lnSpc>
              <a:buNone/>
            </a:pPr>
            <a:r>
              <a:rPr lang="en-US" sz="2400" dirty="0">
                <a:solidFill>
                  <a:schemeClr val="tx1"/>
                </a:solidFill>
                <a:cs typeface="Arial" pitchFamily="34" charset="0"/>
              </a:rPr>
              <a:t>In an external analysis</a:t>
            </a:r>
            <a:r>
              <a:rPr lang="en-US" sz="2400" dirty="0" smtClean="0">
                <a:solidFill>
                  <a:schemeClr val="tx1"/>
                </a:solidFill>
                <a:cs typeface="Arial" pitchFamily="34" charset="0"/>
              </a:rPr>
              <a:t>, managers </a:t>
            </a:r>
            <a:r>
              <a:rPr lang="en-US" sz="2400" dirty="0">
                <a:solidFill>
                  <a:schemeClr val="tx1"/>
                </a:solidFill>
                <a:cs typeface="Arial" pitchFamily="34" charset="0"/>
              </a:rPr>
              <a:t>should examine the economic, demographic, political/legal, sociocultural</a:t>
            </a:r>
            <a:r>
              <a:rPr lang="en-US" sz="2400" dirty="0" smtClean="0">
                <a:solidFill>
                  <a:schemeClr val="tx1"/>
                </a:solidFill>
                <a:cs typeface="Arial" pitchFamily="34" charset="0"/>
              </a:rPr>
              <a:t>, technological</a:t>
            </a:r>
            <a:r>
              <a:rPr lang="en-US" sz="2400" dirty="0">
                <a:solidFill>
                  <a:schemeClr val="tx1"/>
                </a:solidFill>
                <a:cs typeface="Arial" pitchFamily="34" charset="0"/>
              </a:rPr>
              <a:t>, and global components to see the trends and changes</a:t>
            </a:r>
            <a:r>
              <a:rPr lang="en-US" sz="2400" dirty="0" smtClean="0">
                <a:solidFill>
                  <a:schemeClr val="tx1"/>
                </a:solidFill>
                <a:cs typeface="Arial" pitchFamily="34" charset="0"/>
              </a:rPr>
              <a:t>.</a:t>
            </a:r>
            <a:endParaRPr lang="en-US" sz="2400" dirty="0">
              <a:solidFill>
                <a:schemeClr val="tx1"/>
              </a:solidFill>
              <a:cs typeface="Arial" pitchFamily="34" charset="0"/>
            </a:endParaRPr>
          </a:p>
          <a:p>
            <a:pPr marL="0" indent="0">
              <a:lnSpc>
                <a:spcPct val="100000"/>
              </a:lnSpc>
              <a:buNone/>
            </a:pPr>
            <a:r>
              <a:rPr lang="en-US" dirty="0" smtClean="0">
                <a:solidFill>
                  <a:schemeClr val="tx1"/>
                </a:solidFill>
                <a:cs typeface="Arial" pitchFamily="34" charset="0"/>
              </a:rPr>
              <a:t>Managers </a:t>
            </a:r>
            <a:r>
              <a:rPr lang="en-US" dirty="0">
                <a:solidFill>
                  <a:schemeClr val="tx1"/>
                </a:solidFill>
                <a:cs typeface="Arial" pitchFamily="34" charset="0"/>
              </a:rPr>
              <a:t>need to </a:t>
            </a:r>
            <a:r>
              <a:rPr lang="en-US" dirty="0" smtClean="0">
                <a:solidFill>
                  <a:schemeClr val="tx1"/>
                </a:solidFill>
                <a:cs typeface="Arial" pitchFamily="34" charset="0"/>
              </a:rPr>
              <a:t>pinpoint:</a:t>
            </a:r>
          </a:p>
          <a:p>
            <a:pPr lvl="1">
              <a:lnSpc>
                <a:spcPct val="100000"/>
              </a:lnSpc>
              <a:buFont typeface="Arial" panose="020B0604020202020204" pitchFamily="34" charset="0"/>
              <a:buChar char="•"/>
            </a:pPr>
            <a:r>
              <a:rPr lang="en-US" sz="2400" b="1" dirty="0" smtClean="0">
                <a:solidFill>
                  <a:schemeClr val="tx1"/>
                </a:solidFill>
                <a:cs typeface="Arial" pitchFamily="34" charset="0"/>
              </a:rPr>
              <a:t>Opportunities – </a:t>
            </a:r>
            <a:r>
              <a:rPr lang="en-US" sz="2400" dirty="0" smtClean="0">
                <a:solidFill>
                  <a:schemeClr val="tx1"/>
                </a:solidFill>
                <a:cs typeface="Arial" pitchFamily="34" charset="0"/>
              </a:rPr>
              <a:t>positive trends in the external environment that </a:t>
            </a:r>
            <a:r>
              <a:rPr lang="en-US" sz="2400" dirty="0">
                <a:solidFill>
                  <a:schemeClr val="tx1"/>
                </a:solidFill>
                <a:cs typeface="Arial" pitchFamily="34" charset="0"/>
              </a:rPr>
              <a:t>the organization can </a:t>
            </a:r>
            <a:r>
              <a:rPr lang="en-US" sz="2400" dirty="0" smtClean="0">
                <a:solidFill>
                  <a:schemeClr val="tx1"/>
                </a:solidFill>
                <a:cs typeface="Arial" pitchFamily="34" charset="0"/>
              </a:rPr>
              <a:t>exploit</a:t>
            </a:r>
          </a:p>
          <a:p>
            <a:pPr lvl="1">
              <a:lnSpc>
                <a:spcPct val="100000"/>
              </a:lnSpc>
              <a:buFont typeface="Arial" panose="020B0604020202020204" pitchFamily="34" charset="0"/>
              <a:buChar char="•"/>
            </a:pPr>
            <a:r>
              <a:rPr lang="en-US" sz="2400" b="1" dirty="0" smtClean="0">
                <a:solidFill>
                  <a:schemeClr val="tx1"/>
                </a:solidFill>
                <a:cs typeface="Arial" pitchFamily="34" charset="0"/>
              </a:rPr>
              <a:t>Threats - </a:t>
            </a:r>
            <a:r>
              <a:rPr lang="en-US" sz="2400" dirty="0" smtClean="0">
                <a:solidFill>
                  <a:schemeClr val="tx1"/>
                </a:solidFill>
                <a:cs typeface="Arial" pitchFamily="34" charset="0"/>
              </a:rPr>
              <a:t> negative trends in the external environment that the organization must </a:t>
            </a:r>
            <a:r>
              <a:rPr lang="en-US" sz="2400" dirty="0">
                <a:solidFill>
                  <a:schemeClr val="tx1"/>
                </a:solidFill>
                <a:cs typeface="Arial" pitchFamily="34" charset="0"/>
              </a:rPr>
              <a:t>counteract or </a:t>
            </a:r>
            <a:r>
              <a:rPr lang="en-US" sz="2400" dirty="0" smtClean="0">
                <a:solidFill>
                  <a:schemeClr val="tx1"/>
                </a:solidFill>
                <a:cs typeface="Arial" pitchFamily="34" charset="0"/>
              </a:rPr>
              <a:t>buffer against.</a:t>
            </a:r>
            <a:endParaRPr lang="en-US" sz="2400" dirty="0">
              <a:solidFill>
                <a:schemeClr val="tx1"/>
              </a:solidFill>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11</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820809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The Strategic Management Process</a:t>
            </a:r>
            <a:endParaRPr lang="en-US" dirty="0">
              <a:solidFill>
                <a:schemeClr val="tx1"/>
              </a:solidFill>
            </a:endParaRPr>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i="1" dirty="0">
                <a:solidFill>
                  <a:schemeClr val="tx1"/>
                </a:solidFill>
                <a:cs typeface="Arial" pitchFamily="34" charset="0"/>
              </a:rPr>
              <a:t>Step 3: Doing an Internal </a:t>
            </a:r>
            <a:r>
              <a:rPr lang="en-US" sz="2400" b="1" i="1" dirty="0" smtClean="0">
                <a:solidFill>
                  <a:schemeClr val="tx1"/>
                </a:solidFill>
                <a:cs typeface="Arial" pitchFamily="34" charset="0"/>
              </a:rPr>
              <a:t>Analysis</a:t>
            </a:r>
          </a:p>
          <a:p>
            <a:pPr marL="0" indent="0">
              <a:lnSpc>
                <a:spcPct val="100000"/>
              </a:lnSpc>
              <a:buNone/>
            </a:pPr>
            <a:r>
              <a:rPr lang="en-US" sz="2400" dirty="0" smtClean="0">
                <a:solidFill>
                  <a:schemeClr val="tx1"/>
                </a:solidFill>
                <a:cs typeface="Arial" pitchFamily="34" charset="0"/>
              </a:rPr>
              <a:t>It </a:t>
            </a:r>
            <a:r>
              <a:rPr lang="en-US" sz="2400" dirty="0">
                <a:solidFill>
                  <a:schemeClr val="tx1"/>
                </a:solidFill>
                <a:cs typeface="Arial" pitchFamily="34" charset="0"/>
              </a:rPr>
              <a:t>provides important information about </a:t>
            </a:r>
            <a:r>
              <a:rPr lang="en-US" sz="2400" dirty="0" smtClean="0">
                <a:solidFill>
                  <a:schemeClr val="tx1"/>
                </a:solidFill>
                <a:cs typeface="Arial" pitchFamily="34" charset="0"/>
              </a:rPr>
              <a:t>an organization’s </a:t>
            </a:r>
            <a:r>
              <a:rPr lang="en-US" sz="2400" dirty="0">
                <a:solidFill>
                  <a:schemeClr val="tx1"/>
                </a:solidFill>
                <a:cs typeface="Arial" pitchFamily="34" charset="0"/>
              </a:rPr>
              <a:t>specific resources and capabilities</a:t>
            </a:r>
            <a:r>
              <a:rPr lang="en-US" sz="2400" dirty="0" smtClean="0">
                <a:solidFill>
                  <a:schemeClr val="tx1"/>
                </a:solidFill>
                <a:cs typeface="Arial" pitchFamily="34" charset="0"/>
              </a:rPr>
              <a:t>.</a:t>
            </a:r>
          </a:p>
          <a:p>
            <a:pPr marL="0" indent="0">
              <a:lnSpc>
                <a:spcPct val="100000"/>
              </a:lnSpc>
              <a:buNone/>
            </a:pPr>
            <a:r>
              <a:rPr lang="en-US" sz="2400" b="1" dirty="0" smtClean="0">
                <a:solidFill>
                  <a:schemeClr val="tx1"/>
                </a:solidFill>
                <a:cs typeface="Arial" pitchFamily="34" charset="0"/>
              </a:rPr>
              <a:t>Resources </a:t>
            </a:r>
            <a:r>
              <a:rPr lang="en-US" sz="2400" dirty="0">
                <a:solidFill>
                  <a:schemeClr val="tx1"/>
                </a:solidFill>
                <a:cs typeface="Arial" pitchFamily="34" charset="0"/>
              </a:rPr>
              <a:t>are </a:t>
            </a:r>
            <a:r>
              <a:rPr lang="en-US" sz="2400" dirty="0" smtClean="0">
                <a:solidFill>
                  <a:schemeClr val="tx1"/>
                </a:solidFill>
                <a:cs typeface="Arial" pitchFamily="34" charset="0"/>
              </a:rPr>
              <a:t>organization’s assets – financial, </a:t>
            </a:r>
            <a:r>
              <a:rPr lang="en-US" sz="2400" dirty="0">
                <a:solidFill>
                  <a:schemeClr val="tx1"/>
                </a:solidFill>
                <a:cs typeface="Arial" pitchFamily="34" charset="0"/>
              </a:rPr>
              <a:t>physical, human, and intangible—that it uses to develop, </a:t>
            </a:r>
            <a:r>
              <a:rPr lang="en-US" sz="2400" dirty="0" smtClean="0">
                <a:solidFill>
                  <a:schemeClr val="tx1"/>
                </a:solidFill>
                <a:cs typeface="Arial" pitchFamily="34" charset="0"/>
              </a:rPr>
              <a:t>manufacture, and </a:t>
            </a:r>
            <a:r>
              <a:rPr lang="en-US" sz="2400" dirty="0">
                <a:solidFill>
                  <a:schemeClr val="tx1"/>
                </a:solidFill>
                <a:cs typeface="Arial" pitchFamily="34" charset="0"/>
              </a:rPr>
              <a:t>deliver products to its customers. They’re “what” the organization has. </a:t>
            </a:r>
            <a:endParaRPr lang="en-US" sz="2400" dirty="0" smtClean="0">
              <a:solidFill>
                <a:schemeClr val="tx1"/>
              </a:solidFill>
              <a:cs typeface="Arial" pitchFamily="34" charset="0"/>
            </a:endParaRPr>
          </a:p>
          <a:p>
            <a:pPr marL="0" indent="0">
              <a:lnSpc>
                <a:spcPct val="100000"/>
              </a:lnSpc>
              <a:buNone/>
            </a:pPr>
            <a:r>
              <a:rPr lang="en-US" sz="2400" b="1" dirty="0" smtClean="0">
                <a:solidFill>
                  <a:schemeClr val="tx1"/>
                </a:solidFill>
                <a:cs typeface="Arial" pitchFamily="34" charset="0"/>
              </a:rPr>
              <a:t>Capabilities</a:t>
            </a:r>
            <a:r>
              <a:rPr lang="en-US" sz="2400" dirty="0" smtClean="0">
                <a:solidFill>
                  <a:schemeClr val="tx1"/>
                </a:solidFill>
                <a:cs typeface="Arial" pitchFamily="34" charset="0"/>
              </a:rPr>
              <a:t> </a:t>
            </a:r>
            <a:r>
              <a:rPr lang="en-US" sz="2400" dirty="0">
                <a:solidFill>
                  <a:schemeClr val="tx1"/>
                </a:solidFill>
                <a:cs typeface="Arial" pitchFamily="34" charset="0"/>
              </a:rPr>
              <a:t>are </a:t>
            </a:r>
            <a:r>
              <a:rPr lang="en-US" sz="2400" dirty="0" smtClean="0">
                <a:solidFill>
                  <a:schemeClr val="tx1"/>
                </a:solidFill>
                <a:cs typeface="Arial" pitchFamily="34" charset="0"/>
              </a:rPr>
              <a:t>organization’s skills </a:t>
            </a:r>
            <a:r>
              <a:rPr lang="en-US" sz="2400" dirty="0">
                <a:solidFill>
                  <a:schemeClr val="tx1"/>
                </a:solidFill>
                <a:cs typeface="Arial" pitchFamily="34" charset="0"/>
              </a:rPr>
              <a:t>and abilities in doing the work </a:t>
            </a:r>
            <a:r>
              <a:rPr lang="en-US" sz="2400" dirty="0" smtClean="0">
                <a:solidFill>
                  <a:schemeClr val="tx1"/>
                </a:solidFill>
                <a:cs typeface="Arial" pitchFamily="34" charset="0"/>
              </a:rPr>
              <a:t>activities needed </a:t>
            </a:r>
            <a:r>
              <a:rPr lang="en-US" sz="2400" dirty="0">
                <a:solidFill>
                  <a:schemeClr val="tx1"/>
                </a:solidFill>
                <a:cs typeface="Arial" pitchFamily="34" charset="0"/>
              </a:rPr>
              <a:t>in its business—“how” it does its work.</a:t>
            </a:r>
          </a:p>
        </p:txBody>
      </p:sp>
      <p:sp>
        <p:nvSpPr>
          <p:cNvPr id="6" name="Slide Number Placeholder 5"/>
          <p:cNvSpPr>
            <a:spLocks noGrp="1"/>
          </p:cNvSpPr>
          <p:nvPr>
            <p:ph type="sldNum" sz="quarter" idx="12"/>
          </p:nvPr>
        </p:nvSpPr>
        <p:spPr/>
        <p:txBody>
          <a:bodyPr/>
          <a:lstStyle/>
          <a:p>
            <a:fld id="{E9EA1111-5A77-4C5B-86B5-3A57E92B1A73}" type="slidenum">
              <a:rPr lang="en-US" smtClean="0"/>
              <a:t>12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325615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Strategic Management Process</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smtClean="0">
                <a:solidFill>
                  <a:schemeClr val="tx1"/>
                </a:solidFill>
                <a:cs typeface="Arial" pitchFamily="34" charset="0"/>
              </a:rPr>
              <a:t>Core Competencies – </a:t>
            </a:r>
            <a:r>
              <a:rPr lang="en-US" sz="2400" dirty="0" smtClean="0">
                <a:solidFill>
                  <a:schemeClr val="tx1"/>
                </a:solidFill>
                <a:cs typeface="Arial" pitchFamily="34" charset="0"/>
              </a:rPr>
              <a:t>The organization’s </a:t>
            </a:r>
            <a:r>
              <a:rPr lang="en-US" sz="2400" dirty="0">
                <a:solidFill>
                  <a:schemeClr val="tx1"/>
                </a:solidFill>
                <a:cs typeface="Arial" pitchFamily="34" charset="0"/>
              </a:rPr>
              <a:t>major </a:t>
            </a:r>
            <a:r>
              <a:rPr lang="en-US" sz="2400" dirty="0" smtClean="0">
                <a:solidFill>
                  <a:schemeClr val="tx1"/>
                </a:solidFill>
                <a:cs typeface="Arial" pitchFamily="34" charset="0"/>
              </a:rPr>
              <a:t>value-creating capabilities </a:t>
            </a:r>
            <a:r>
              <a:rPr lang="en-US" sz="2400" dirty="0">
                <a:solidFill>
                  <a:schemeClr val="tx1"/>
                </a:solidFill>
                <a:cs typeface="Arial" pitchFamily="34" charset="0"/>
              </a:rPr>
              <a:t>that determine </a:t>
            </a:r>
            <a:r>
              <a:rPr lang="en-US" sz="2400" dirty="0" smtClean="0">
                <a:solidFill>
                  <a:schemeClr val="tx1"/>
                </a:solidFill>
                <a:cs typeface="Arial" pitchFamily="34" charset="0"/>
              </a:rPr>
              <a:t>its competitive weapons.</a:t>
            </a:r>
          </a:p>
          <a:p>
            <a:pPr marL="0" indent="0">
              <a:lnSpc>
                <a:spcPct val="100000"/>
              </a:lnSpc>
              <a:buNone/>
            </a:pPr>
            <a:r>
              <a:rPr lang="en-US" sz="2400" dirty="0" smtClean="0">
                <a:solidFill>
                  <a:schemeClr val="tx1"/>
                </a:solidFill>
                <a:cs typeface="Arial" pitchFamily="34" charset="0"/>
              </a:rPr>
              <a:t>After doing internal analysis, managers </a:t>
            </a:r>
            <a:r>
              <a:rPr lang="en-US" sz="2400" dirty="0">
                <a:solidFill>
                  <a:schemeClr val="tx1"/>
                </a:solidFill>
                <a:cs typeface="Arial" pitchFamily="34" charset="0"/>
              </a:rPr>
              <a:t>should be able to </a:t>
            </a:r>
            <a:r>
              <a:rPr lang="en-US" sz="2400" dirty="0" smtClean="0">
                <a:solidFill>
                  <a:schemeClr val="tx1"/>
                </a:solidFill>
                <a:cs typeface="Arial" pitchFamily="34" charset="0"/>
              </a:rPr>
              <a:t>identify organizational strengths </a:t>
            </a:r>
            <a:r>
              <a:rPr lang="en-US" sz="2400" dirty="0">
                <a:solidFill>
                  <a:schemeClr val="tx1"/>
                </a:solidFill>
                <a:cs typeface="Arial" pitchFamily="34" charset="0"/>
              </a:rPr>
              <a:t>and weaknesses. </a:t>
            </a:r>
            <a:endParaRPr lang="en-US" sz="2400" dirty="0" smtClean="0">
              <a:solidFill>
                <a:schemeClr val="tx1"/>
              </a:solidFill>
              <a:cs typeface="Arial" pitchFamily="34" charset="0"/>
            </a:endParaRPr>
          </a:p>
          <a:p>
            <a:pPr marL="0" indent="0">
              <a:lnSpc>
                <a:spcPct val="100000"/>
              </a:lnSpc>
              <a:buNone/>
            </a:pPr>
            <a:r>
              <a:rPr lang="en-US" sz="2400" b="1" dirty="0" smtClean="0">
                <a:solidFill>
                  <a:schemeClr val="tx1"/>
                </a:solidFill>
                <a:cs typeface="Arial" pitchFamily="34" charset="0"/>
              </a:rPr>
              <a:t>Strengths - </a:t>
            </a:r>
            <a:r>
              <a:rPr lang="en-US" sz="2400" dirty="0" smtClean="0">
                <a:solidFill>
                  <a:schemeClr val="tx1"/>
                </a:solidFill>
                <a:cs typeface="Arial" pitchFamily="34" charset="0"/>
              </a:rPr>
              <a:t>Any </a:t>
            </a:r>
            <a:r>
              <a:rPr lang="en-US" sz="2400" dirty="0">
                <a:solidFill>
                  <a:schemeClr val="tx1"/>
                </a:solidFill>
                <a:cs typeface="Arial" pitchFamily="34" charset="0"/>
              </a:rPr>
              <a:t>activities the organization does well </a:t>
            </a:r>
            <a:r>
              <a:rPr lang="en-US" sz="2400" dirty="0" smtClean="0">
                <a:solidFill>
                  <a:schemeClr val="tx1"/>
                </a:solidFill>
                <a:cs typeface="Arial" pitchFamily="34" charset="0"/>
              </a:rPr>
              <a:t>or any </a:t>
            </a:r>
            <a:r>
              <a:rPr lang="en-US" sz="2400" dirty="0">
                <a:solidFill>
                  <a:schemeClr val="tx1"/>
                </a:solidFill>
                <a:cs typeface="Arial" pitchFamily="34" charset="0"/>
              </a:rPr>
              <a:t>unique resources that it </a:t>
            </a:r>
            <a:r>
              <a:rPr lang="en-US" sz="2400" dirty="0" smtClean="0">
                <a:solidFill>
                  <a:schemeClr val="tx1"/>
                </a:solidFill>
                <a:cs typeface="Arial" pitchFamily="34" charset="0"/>
              </a:rPr>
              <a:t>has.</a:t>
            </a:r>
          </a:p>
          <a:p>
            <a:pPr marL="0" indent="0">
              <a:lnSpc>
                <a:spcPct val="100000"/>
              </a:lnSpc>
              <a:buNone/>
            </a:pPr>
            <a:r>
              <a:rPr lang="en-US" sz="2400" b="1" dirty="0" smtClean="0">
                <a:solidFill>
                  <a:schemeClr val="tx1"/>
                </a:solidFill>
                <a:cs typeface="Arial" pitchFamily="34" charset="0"/>
              </a:rPr>
              <a:t>Weaknesses</a:t>
            </a:r>
            <a:r>
              <a:rPr lang="en-US" sz="2400" dirty="0" smtClean="0">
                <a:solidFill>
                  <a:schemeClr val="tx1"/>
                </a:solidFill>
                <a:cs typeface="Arial" pitchFamily="34" charset="0"/>
              </a:rPr>
              <a:t> </a:t>
            </a:r>
            <a:r>
              <a:rPr lang="en-US" sz="2400" dirty="0">
                <a:solidFill>
                  <a:schemeClr val="tx1"/>
                </a:solidFill>
                <a:cs typeface="Arial" pitchFamily="34" charset="0"/>
              </a:rPr>
              <a:t>are activities </a:t>
            </a:r>
            <a:r>
              <a:rPr lang="en-US" sz="2400" dirty="0" smtClean="0">
                <a:solidFill>
                  <a:schemeClr val="tx1"/>
                </a:solidFill>
                <a:cs typeface="Arial" pitchFamily="34" charset="0"/>
              </a:rPr>
              <a:t>the organization </a:t>
            </a:r>
            <a:r>
              <a:rPr lang="en-US" sz="2400" dirty="0">
                <a:solidFill>
                  <a:schemeClr val="tx1"/>
                </a:solidFill>
                <a:cs typeface="Arial" pitchFamily="34" charset="0"/>
              </a:rPr>
              <a:t>doesn’t do well or resources it needs but doesn’t possess.</a:t>
            </a:r>
          </a:p>
        </p:txBody>
      </p:sp>
      <p:sp>
        <p:nvSpPr>
          <p:cNvPr id="6" name="Slide Number Placeholder 5"/>
          <p:cNvSpPr>
            <a:spLocks noGrp="1"/>
          </p:cNvSpPr>
          <p:nvPr>
            <p:ph type="sldNum" sz="quarter" idx="12"/>
          </p:nvPr>
        </p:nvSpPr>
        <p:spPr/>
        <p:txBody>
          <a:bodyPr/>
          <a:lstStyle/>
          <a:p>
            <a:fld id="{E9EA1111-5A77-4C5B-86B5-3A57E92B1A73}" type="slidenum">
              <a:rPr lang="en-US" smtClean="0"/>
              <a:t>13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671957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Strategic Management Process</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dirty="0" smtClean="0">
                <a:solidFill>
                  <a:schemeClr val="tx1"/>
                </a:solidFill>
                <a:cs typeface="Arial" pitchFamily="34" charset="0"/>
              </a:rPr>
              <a:t>The combined external and internal analyses are called the </a:t>
            </a:r>
            <a:r>
              <a:rPr lang="en-US" sz="2400" b="1" dirty="0" smtClean="0">
                <a:solidFill>
                  <a:schemeClr val="tx1"/>
                </a:solidFill>
                <a:cs typeface="Arial" pitchFamily="34" charset="0"/>
              </a:rPr>
              <a:t>SWOT Analysis</a:t>
            </a:r>
            <a:r>
              <a:rPr lang="en-US" sz="2400" dirty="0" smtClean="0">
                <a:solidFill>
                  <a:schemeClr val="tx1"/>
                </a:solidFill>
                <a:cs typeface="Arial" pitchFamily="34" charset="0"/>
              </a:rPr>
              <a:t>, an analysis of the organization’s strengths, weaknesses, opportunities, and threats.</a:t>
            </a:r>
          </a:p>
          <a:p>
            <a:pPr marL="0" indent="0">
              <a:lnSpc>
                <a:spcPct val="100000"/>
              </a:lnSpc>
              <a:buNone/>
            </a:pPr>
            <a:r>
              <a:rPr lang="en-US" sz="2400" dirty="0" smtClean="0">
                <a:solidFill>
                  <a:schemeClr val="tx1"/>
                </a:solidFill>
                <a:cs typeface="Arial" pitchFamily="34" charset="0"/>
              </a:rPr>
              <a:t>After </a:t>
            </a:r>
            <a:r>
              <a:rPr lang="en-US" sz="2400" dirty="0">
                <a:solidFill>
                  <a:schemeClr val="tx1"/>
                </a:solidFill>
                <a:cs typeface="Arial" pitchFamily="34" charset="0"/>
              </a:rPr>
              <a:t>completing the SWOT analysis, managers are ready to formulate </a:t>
            </a:r>
            <a:r>
              <a:rPr lang="en-US" sz="2400" dirty="0" smtClean="0">
                <a:solidFill>
                  <a:schemeClr val="tx1"/>
                </a:solidFill>
                <a:cs typeface="Arial" pitchFamily="34" charset="0"/>
              </a:rPr>
              <a:t>appropriate strategies—that </a:t>
            </a:r>
            <a:r>
              <a:rPr lang="en-US" sz="2400" dirty="0">
                <a:solidFill>
                  <a:schemeClr val="tx1"/>
                </a:solidFill>
                <a:cs typeface="Arial" pitchFamily="34" charset="0"/>
              </a:rPr>
              <a:t>is, strategies that (1) exploit an organization’s strengths and </a:t>
            </a:r>
            <a:r>
              <a:rPr lang="en-US" sz="2400" dirty="0" smtClean="0">
                <a:solidFill>
                  <a:schemeClr val="tx1"/>
                </a:solidFill>
                <a:cs typeface="Arial" pitchFamily="34" charset="0"/>
              </a:rPr>
              <a:t>external opportunities</a:t>
            </a:r>
            <a:r>
              <a:rPr lang="en-US" sz="2400" dirty="0">
                <a:solidFill>
                  <a:schemeClr val="tx1"/>
                </a:solidFill>
                <a:cs typeface="Arial" pitchFamily="34" charset="0"/>
              </a:rPr>
              <a:t>, (2) buffer or protect the organization from external threats, </a:t>
            </a:r>
            <a:r>
              <a:rPr lang="en-US" sz="2400" dirty="0" smtClean="0">
                <a:solidFill>
                  <a:schemeClr val="tx1"/>
                </a:solidFill>
                <a:cs typeface="Arial" pitchFamily="34" charset="0"/>
              </a:rPr>
              <a:t>or (</a:t>
            </a:r>
            <a:r>
              <a:rPr lang="en-US" sz="2400" dirty="0">
                <a:solidFill>
                  <a:schemeClr val="tx1"/>
                </a:solidFill>
                <a:cs typeface="Arial" pitchFamily="34" charset="0"/>
              </a:rPr>
              <a:t>3) correct critical weaknesses.</a:t>
            </a:r>
          </a:p>
        </p:txBody>
      </p:sp>
      <p:sp>
        <p:nvSpPr>
          <p:cNvPr id="6" name="Slide Number Placeholder 5"/>
          <p:cNvSpPr>
            <a:spLocks noGrp="1"/>
          </p:cNvSpPr>
          <p:nvPr>
            <p:ph type="sldNum" sz="quarter" idx="12"/>
          </p:nvPr>
        </p:nvSpPr>
        <p:spPr/>
        <p:txBody>
          <a:bodyPr/>
          <a:lstStyle/>
          <a:p>
            <a:fld id="{E9EA1111-5A77-4C5B-86B5-3A57E92B1A73}" type="slidenum">
              <a:rPr lang="en-US" smtClean="0"/>
              <a:t>14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908430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Strategic Management Process</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i="1" dirty="0">
                <a:solidFill>
                  <a:schemeClr val="tx1"/>
                </a:solidFill>
                <a:cs typeface="Arial" pitchFamily="34" charset="0"/>
              </a:rPr>
              <a:t>Step 4: Formulating Strategies</a:t>
            </a:r>
          </a:p>
          <a:p>
            <a:pPr lvl="1">
              <a:lnSpc>
                <a:spcPct val="100000"/>
              </a:lnSpc>
              <a:buFont typeface="Arial" panose="020B0604020202020204" pitchFamily="34" charset="0"/>
              <a:buChar char="•"/>
            </a:pPr>
            <a:r>
              <a:rPr lang="en-US" sz="2400" dirty="0">
                <a:solidFill>
                  <a:schemeClr val="tx1"/>
                </a:solidFill>
                <a:cs typeface="Arial" pitchFamily="34" charset="0"/>
              </a:rPr>
              <a:t>Develop and evaluate strategic alternatives.</a:t>
            </a:r>
          </a:p>
          <a:p>
            <a:pPr lvl="1">
              <a:lnSpc>
                <a:spcPct val="100000"/>
              </a:lnSpc>
              <a:buFont typeface="Arial" panose="020B0604020202020204" pitchFamily="34" charset="0"/>
              <a:buChar char="•"/>
            </a:pPr>
            <a:r>
              <a:rPr lang="en-US" sz="2400" dirty="0">
                <a:solidFill>
                  <a:schemeClr val="tx1"/>
                </a:solidFill>
                <a:cs typeface="Arial" pitchFamily="34" charset="0"/>
              </a:rPr>
              <a:t>Select appropriate strategies for all levels in the organization that provide relative advantage over competitors.</a:t>
            </a:r>
          </a:p>
          <a:p>
            <a:pPr lvl="1">
              <a:lnSpc>
                <a:spcPct val="100000"/>
              </a:lnSpc>
              <a:buFont typeface="Arial" panose="020B0604020202020204" pitchFamily="34" charset="0"/>
              <a:buChar char="•"/>
            </a:pPr>
            <a:r>
              <a:rPr lang="en-US" sz="2400" dirty="0">
                <a:solidFill>
                  <a:schemeClr val="tx1"/>
                </a:solidFill>
                <a:cs typeface="Arial" pitchFamily="34" charset="0"/>
              </a:rPr>
              <a:t>Match organizational strengths to environmental opportunities.</a:t>
            </a:r>
          </a:p>
          <a:p>
            <a:pPr lvl="1">
              <a:lnSpc>
                <a:spcPct val="100000"/>
              </a:lnSpc>
              <a:buFont typeface="Arial" panose="020B0604020202020204" pitchFamily="34" charset="0"/>
              <a:buChar char="•"/>
            </a:pPr>
            <a:r>
              <a:rPr lang="en-US" sz="2400" dirty="0">
                <a:solidFill>
                  <a:schemeClr val="tx1"/>
                </a:solidFill>
                <a:cs typeface="Arial" pitchFamily="34" charset="0"/>
              </a:rPr>
              <a:t>Correct weaknesses and guard against threats.</a:t>
            </a:r>
          </a:p>
        </p:txBody>
      </p:sp>
      <p:sp>
        <p:nvSpPr>
          <p:cNvPr id="6" name="Slide Number Placeholder 5"/>
          <p:cNvSpPr>
            <a:spLocks noGrp="1"/>
          </p:cNvSpPr>
          <p:nvPr>
            <p:ph type="sldNum" sz="quarter" idx="12"/>
          </p:nvPr>
        </p:nvSpPr>
        <p:spPr/>
        <p:txBody>
          <a:bodyPr/>
          <a:lstStyle/>
          <a:p>
            <a:fld id="{E9EA1111-5A77-4C5B-86B5-3A57E92B1A73}" type="slidenum">
              <a:rPr lang="en-US" smtClean="0"/>
              <a:t>15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66992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Strategic Management Process</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i="1" dirty="0">
                <a:solidFill>
                  <a:schemeClr val="tx1"/>
                </a:solidFill>
                <a:cs typeface="Arial" pitchFamily="34" charset="0"/>
              </a:rPr>
              <a:t>Step 5: Implementing strategies</a:t>
            </a:r>
          </a:p>
          <a:p>
            <a:pPr marL="0" indent="0">
              <a:lnSpc>
                <a:spcPct val="100000"/>
              </a:lnSpc>
              <a:buNone/>
            </a:pPr>
            <a:r>
              <a:rPr lang="en-US" sz="2400" dirty="0">
                <a:solidFill>
                  <a:schemeClr val="tx1"/>
                </a:solidFill>
                <a:cs typeface="Arial" pitchFamily="34" charset="0"/>
              </a:rPr>
              <a:t>Once strategies are formulated, they must be implemented. No matter how </a:t>
            </a:r>
            <a:r>
              <a:rPr lang="en-US" sz="2400" dirty="0" smtClean="0">
                <a:solidFill>
                  <a:schemeClr val="tx1"/>
                </a:solidFill>
                <a:cs typeface="Arial" pitchFamily="34" charset="0"/>
              </a:rPr>
              <a:t>effectively an </a:t>
            </a:r>
            <a:r>
              <a:rPr lang="en-US" sz="2400" dirty="0">
                <a:solidFill>
                  <a:schemeClr val="tx1"/>
                </a:solidFill>
                <a:cs typeface="Arial" pitchFamily="34" charset="0"/>
              </a:rPr>
              <a:t>organization has planned its strategies, performance will suffer if the </a:t>
            </a:r>
            <a:r>
              <a:rPr lang="en-US" sz="2400" dirty="0" smtClean="0">
                <a:solidFill>
                  <a:schemeClr val="tx1"/>
                </a:solidFill>
                <a:cs typeface="Arial" pitchFamily="34" charset="0"/>
              </a:rPr>
              <a:t>strategies aren’t </a:t>
            </a:r>
            <a:r>
              <a:rPr lang="en-US" sz="2400" dirty="0">
                <a:solidFill>
                  <a:schemeClr val="tx1"/>
                </a:solidFill>
                <a:cs typeface="Arial" pitchFamily="34" charset="0"/>
              </a:rPr>
              <a:t>implemented properly.</a:t>
            </a:r>
          </a:p>
          <a:p>
            <a:pPr marL="0" indent="0">
              <a:lnSpc>
                <a:spcPct val="100000"/>
              </a:lnSpc>
              <a:buNone/>
            </a:pPr>
            <a:r>
              <a:rPr lang="en-US" sz="2400" dirty="0" smtClean="0">
                <a:solidFill>
                  <a:schemeClr val="tx1"/>
                </a:solidFill>
                <a:cs typeface="Arial" pitchFamily="34" charset="0"/>
              </a:rPr>
              <a:t>Implementation </a:t>
            </a:r>
            <a:r>
              <a:rPr lang="en-US" sz="2400" dirty="0">
                <a:solidFill>
                  <a:schemeClr val="tx1"/>
                </a:solidFill>
                <a:cs typeface="Arial" pitchFamily="34" charset="0"/>
              </a:rPr>
              <a:t>– Effectively fitting organizational structure and activities to the environment</a:t>
            </a:r>
            <a:r>
              <a:rPr lang="en-US" sz="2400" dirty="0" smtClean="0">
                <a:solidFill>
                  <a:schemeClr val="tx1"/>
                </a:solidFill>
                <a:cs typeface="Arial" pitchFamily="34" charset="0"/>
              </a:rPr>
              <a:t>.</a:t>
            </a:r>
            <a:endParaRPr lang="en-US" sz="2400" dirty="0">
              <a:solidFill>
                <a:schemeClr val="tx1"/>
              </a:solidFill>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16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589688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Strategic Management Process</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i="1" dirty="0">
                <a:solidFill>
                  <a:schemeClr val="tx1"/>
                </a:solidFill>
                <a:cs typeface="Arial" pitchFamily="34" charset="0"/>
              </a:rPr>
              <a:t>Step 6: Evaluating Results</a:t>
            </a:r>
          </a:p>
          <a:p>
            <a:pPr marL="0" indent="0">
              <a:lnSpc>
                <a:spcPct val="100000"/>
              </a:lnSpc>
              <a:buNone/>
            </a:pPr>
            <a:r>
              <a:rPr lang="en-US" sz="2400" dirty="0">
                <a:solidFill>
                  <a:schemeClr val="tx1"/>
                </a:solidFill>
                <a:cs typeface="Arial" pitchFamily="34" charset="0"/>
              </a:rPr>
              <a:t>The final step in the strategic management process is evaluating results. </a:t>
            </a:r>
            <a:endParaRPr lang="en-US" sz="2400" dirty="0" smtClean="0">
              <a:solidFill>
                <a:schemeClr val="tx1"/>
              </a:solidFill>
              <a:cs typeface="Arial" pitchFamily="34" charset="0"/>
            </a:endParaRPr>
          </a:p>
          <a:p>
            <a:pPr lvl="1">
              <a:lnSpc>
                <a:spcPct val="100000"/>
              </a:lnSpc>
              <a:buFont typeface="Arial" panose="020B0604020202020204" pitchFamily="34" charset="0"/>
              <a:buChar char="•"/>
            </a:pPr>
            <a:r>
              <a:rPr lang="en-US" sz="2400" dirty="0" smtClean="0">
                <a:solidFill>
                  <a:schemeClr val="tx1"/>
                </a:solidFill>
                <a:cs typeface="Arial" pitchFamily="34" charset="0"/>
              </a:rPr>
              <a:t>How effective have </a:t>
            </a:r>
            <a:r>
              <a:rPr lang="en-US" sz="2400" dirty="0">
                <a:solidFill>
                  <a:schemeClr val="tx1"/>
                </a:solidFill>
                <a:cs typeface="Arial" pitchFamily="34" charset="0"/>
              </a:rPr>
              <a:t>the strategies been at helping the organization reach its goals? </a:t>
            </a:r>
            <a:endParaRPr lang="en-US" sz="2400" dirty="0" smtClean="0">
              <a:solidFill>
                <a:schemeClr val="tx1"/>
              </a:solidFill>
              <a:cs typeface="Arial" pitchFamily="34" charset="0"/>
            </a:endParaRPr>
          </a:p>
          <a:p>
            <a:pPr lvl="1">
              <a:lnSpc>
                <a:spcPct val="100000"/>
              </a:lnSpc>
              <a:buFont typeface="Arial" panose="020B0604020202020204" pitchFamily="34" charset="0"/>
              <a:buChar char="•"/>
            </a:pPr>
            <a:r>
              <a:rPr lang="en-US" sz="2400" dirty="0" smtClean="0">
                <a:solidFill>
                  <a:schemeClr val="tx1"/>
                </a:solidFill>
                <a:cs typeface="Arial" pitchFamily="34" charset="0"/>
              </a:rPr>
              <a:t>What adjustments are </a:t>
            </a:r>
            <a:r>
              <a:rPr lang="en-US" sz="2400" dirty="0">
                <a:solidFill>
                  <a:schemeClr val="tx1"/>
                </a:solidFill>
                <a:cs typeface="Arial" pitchFamily="34" charset="0"/>
              </a:rPr>
              <a:t>necessary? </a:t>
            </a:r>
          </a:p>
        </p:txBody>
      </p:sp>
      <p:sp>
        <p:nvSpPr>
          <p:cNvPr id="6" name="Slide Number Placeholder 5"/>
          <p:cNvSpPr>
            <a:spLocks noGrp="1"/>
          </p:cNvSpPr>
          <p:nvPr>
            <p:ph type="sldNum" sz="quarter" idx="12"/>
          </p:nvPr>
        </p:nvSpPr>
        <p:spPr/>
        <p:txBody>
          <a:bodyPr/>
          <a:lstStyle/>
          <a:p>
            <a:fld id="{E9EA1111-5A77-4C5B-86B5-3A57E92B1A73}" type="slidenum">
              <a:rPr lang="en-US" smtClean="0"/>
              <a:t>17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806570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Strategies</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dirty="0" smtClean="0">
                <a:solidFill>
                  <a:schemeClr val="tx1"/>
                </a:solidFill>
                <a:cs typeface="Arial" pitchFamily="34" charset="0"/>
              </a:rPr>
              <a:t>Organizations use three types of strategies: Corporate, Competitive</a:t>
            </a:r>
            <a:r>
              <a:rPr lang="en-US" sz="2400" dirty="0">
                <a:solidFill>
                  <a:schemeClr val="tx1"/>
                </a:solidFill>
                <a:cs typeface="Arial" pitchFamily="34" charset="0"/>
              </a:rPr>
              <a:t>, and </a:t>
            </a:r>
            <a:r>
              <a:rPr lang="en-US" sz="2400" dirty="0" smtClean="0">
                <a:solidFill>
                  <a:schemeClr val="tx1"/>
                </a:solidFill>
                <a:cs typeface="Arial" pitchFamily="34" charset="0"/>
              </a:rPr>
              <a:t>Functional</a:t>
            </a:r>
            <a:r>
              <a:rPr lang="en-US" sz="2400" dirty="0">
                <a:solidFill>
                  <a:schemeClr val="tx1"/>
                </a:solidFill>
                <a:cs typeface="Arial" pitchFamily="34" charset="0"/>
              </a:rPr>
              <a:t>. (See Exhibit 9-3.) </a:t>
            </a:r>
            <a:endParaRPr lang="en-US" sz="2400" dirty="0" smtClean="0">
              <a:solidFill>
                <a:schemeClr val="tx1"/>
              </a:solidFill>
              <a:cs typeface="Arial" pitchFamily="34" charset="0"/>
            </a:endParaRPr>
          </a:p>
          <a:p>
            <a:pPr lvl="1">
              <a:lnSpc>
                <a:spcPct val="100000"/>
              </a:lnSpc>
              <a:buFont typeface="Arial" panose="020B0604020202020204" pitchFamily="34" charset="0"/>
              <a:buChar char="•"/>
            </a:pPr>
            <a:r>
              <a:rPr lang="en-US" sz="2400" dirty="0" smtClean="0">
                <a:solidFill>
                  <a:schemeClr val="tx1"/>
                </a:solidFill>
                <a:cs typeface="Arial" pitchFamily="34" charset="0"/>
              </a:rPr>
              <a:t>Top-level </a:t>
            </a:r>
            <a:r>
              <a:rPr lang="en-US" sz="2400" dirty="0">
                <a:solidFill>
                  <a:schemeClr val="tx1"/>
                </a:solidFill>
                <a:cs typeface="Arial" pitchFamily="34" charset="0"/>
              </a:rPr>
              <a:t>managers </a:t>
            </a:r>
            <a:r>
              <a:rPr lang="en-US" sz="2400" dirty="0" smtClean="0">
                <a:solidFill>
                  <a:schemeClr val="tx1"/>
                </a:solidFill>
                <a:cs typeface="Arial" pitchFamily="34" charset="0"/>
              </a:rPr>
              <a:t>typically are </a:t>
            </a:r>
            <a:r>
              <a:rPr lang="en-US" sz="2400" dirty="0">
                <a:solidFill>
                  <a:schemeClr val="tx1"/>
                </a:solidFill>
                <a:cs typeface="Arial" pitchFamily="34" charset="0"/>
              </a:rPr>
              <a:t>responsible for corporate </a:t>
            </a:r>
            <a:r>
              <a:rPr lang="en-US" sz="2400" dirty="0" smtClean="0">
                <a:solidFill>
                  <a:schemeClr val="tx1"/>
                </a:solidFill>
                <a:cs typeface="Arial" pitchFamily="34" charset="0"/>
              </a:rPr>
              <a:t>strategies.</a:t>
            </a:r>
          </a:p>
          <a:p>
            <a:pPr lvl="1">
              <a:lnSpc>
                <a:spcPct val="100000"/>
              </a:lnSpc>
              <a:buFont typeface="Arial" panose="020B0604020202020204" pitchFamily="34" charset="0"/>
              <a:buChar char="•"/>
            </a:pPr>
            <a:r>
              <a:rPr lang="en-US" sz="2400" dirty="0" smtClean="0">
                <a:solidFill>
                  <a:schemeClr val="tx1"/>
                </a:solidFill>
                <a:cs typeface="Arial" pitchFamily="34" charset="0"/>
              </a:rPr>
              <a:t>Middle-level </a:t>
            </a:r>
            <a:r>
              <a:rPr lang="en-US" sz="2400" dirty="0">
                <a:solidFill>
                  <a:schemeClr val="tx1"/>
                </a:solidFill>
                <a:cs typeface="Arial" pitchFamily="34" charset="0"/>
              </a:rPr>
              <a:t>managers for </a:t>
            </a:r>
            <a:r>
              <a:rPr lang="en-US" sz="2400" dirty="0" smtClean="0">
                <a:solidFill>
                  <a:schemeClr val="tx1"/>
                </a:solidFill>
                <a:cs typeface="Arial" pitchFamily="34" charset="0"/>
              </a:rPr>
              <a:t>competitive strategies.</a:t>
            </a:r>
          </a:p>
          <a:p>
            <a:pPr lvl="1">
              <a:lnSpc>
                <a:spcPct val="100000"/>
              </a:lnSpc>
              <a:buFont typeface="Arial" panose="020B0604020202020204" pitchFamily="34" charset="0"/>
              <a:buChar char="•"/>
            </a:pPr>
            <a:r>
              <a:rPr lang="en-US" sz="2400" dirty="0" smtClean="0">
                <a:solidFill>
                  <a:schemeClr val="tx1"/>
                </a:solidFill>
                <a:cs typeface="Arial" pitchFamily="34" charset="0"/>
              </a:rPr>
              <a:t>Lower-level </a:t>
            </a:r>
            <a:r>
              <a:rPr lang="en-US" sz="2400" dirty="0">
                <a:solidFill>
                  <a:schemeClr val="tx1"/>
                </a:solidFill>
                <a:cs typeface="Arial" pitchFamily="34" charset="0"/>
              </a:rPr>
              <a:t>managers for the functional strategies. In this </a:t>
            </a:r>
            <a:r>
              <a:rPr lang="en-US" sz="2400" dirty="0" smtClean="0">
                <a:solidFill>
                  <a:schemeClr val="tx1"/>
                </a:solidFill>
                <a:cs typeface="Arial" pitchFamily="34" charset="0"/>
              </a:rPr>
              <a:t>section.</a:t>
            </a:r>
            <a:endParaRPr lang="en-US" sz="2400" dirty="0">
              <a:solidFill>
                <a:schemeClr val="tx1"/>
              </a:solidFill>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18</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834553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Exhibit 9-3 Types of Organizational Strategies</a:t>
            </a:r>
            <a:endParaRPr lang="en-US" dirty="0"/>
          </a:p>
        </p:txBody>
      </p:sp>
      <p:sp>
        <p:nvSpPr>
          <p:cNvPr id="6" name="Slide Number Placeholder 5"/>
          <p:cNvSpPr>
            <a:spLocks noGrp="1"/>
          </p:cNvSpPr>
          <p:nvPr>
            <p:ph type="sldNum" sz="quarter" idx="12"/>
          </p:nvPr>
        </p:nvSpPr>
        <p:spPr/>
        <p:txBody>
          <a:bodyPr/>
          <a:lstStyle/>
          <a:p>
            <a:fld id="{E9EA1111-5A77-4C5B-86B5-3A57E92B1A73}" type="slidenum">
              <a:rPr lang="en-US" smtClean="0"/>
              <a:t>19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Picture 6" descr="A three-level tree hierarchy for types of organizational strategies shows a multi-business corporation at the top, corporate level; strategic business units one, two, and three at the middle, competitive level; and research and development, manufacturing, marketing, human resources, and finance departments at the bottom, functional leve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 y="2525890"/>
            <a:ext cx="8991600" cy="2895600"/>
          </a:xfrm>
          <a:prstGeom prst="rect">
            <a:avLst/>
          </a:prstGeom>
        </p:spPr>
      </p:pic>
    </p:spTree>
    <p:extLst>
      <p:ext uri="{BB962C8B-B14F-4D97-AF65-F5344CB8AC3E}">
        <p14:creationId xmlns:p14="http://schemas.microsoft.com/office/powerpoint/2010/main" val="114338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endParaRPr lang="en-US" dirty="0"/>
          </a:p>
        </p:txBody>
      </p:sp>
      <p:sp>
        <p:nvSpPr>
          <p:cNvPr id="3" name="Content Placeholder 2"/>
          <p:cNvSpPr>
            <a:spLocks noGrp="1"/>
          </p:cNvSpPr>
          <p:nvPr>
            <p:ph idx="1"/>
          </p:nvPr>
        </p:nvSpPr>
        <p:spPr/>
        <p:txBody>
          <a:bodyPr anchor="ctr">
            <a:noAutofit/>
          </a:bodyPr>
          <a:lstStyle/>
          <a:p>
            <a:pPr marL="457200" indent="-457200">
              <a:lnSpc>
                <a:spcPct val="100000"/>
              </a:lnSpc>
              <a:buFont typeface="+mj-lt"/>
              <a:buAutoNum type="arabicPeriod"/>
            </a:pPr>
            <a:r>
              <a:rPr lang="en-US" sz="2200" b="1" dirty="0" smtClean="0">
                <a:solidFill>
                  <a:schemeClr val="tx1"/>
                </a:solidFill>
              </a:rPr>
              <a:t>Define </a:t>
            </a:r>
            <a:r>
              <a:rPr lang="en-US" sz="2200" dirty="0">
                <a:solidFill>
                  <a:schemeClr val="tx1"/>
                </a:solidFill>
              </a:rPr>
              <a:t>strategic management and explain why it’s important.</a:t>
            </a:r>
          </a:p>
          <a:p>
            <a:pPr marL="457200" indent="-457200">
              <a:lnSpc>
                <a:spcPct val="100000"/>
              </a:lnSpc>
              <a:buFont typeface="+mj-lt"/>
              <a:buAutoNum type="arabicPeriod"/>
            </a:pPr>
            <a:r>
              <a:rPr lang="en-US" sz="2200" b="1" dirty="0" smtClean="0">
                <a:solidFill>
                  <a:schemeClr val="tx1"/>
                </a:solidFill>
              </a:rPr>
              <a:t>Explain</a:t>
            </a:r>
            <a:r>
              <a:rPr lang="en-US" sz="2200" dirty="0" smtClean="0">
                <a:solidFill>
                  <a:schemeClr val="tx1"/>
                </a:solidFill>
              </a:rPr>
              <a:t> </a:t>
            </a:r>
            <a:r>
              <a:rPr lang="en-US" sz="2200" dirty="0">
                <a:solidFill>
                  <a:schemeClr val="tx1"/>
                </a:solidFill>
              </a:rPr>
              <a:t>what managers do during the six steps of the strategic management process</a:t>
            </a:r>
            <a:r>
              <a:rPr lang="en-US" sz="2200" dirty="0" smtClean="0">
                <a:solidFill>
                  <a:schemeClr val="tx1"/>
                </a:solidFill>
              </a:rPr>
              <a:t>.</a:t>
            </a:r>
          </a:p>
          <a:p>
            <a:pPr lvl="2">
              <a:lnSpc>
                <a:spcPct val="100000"/>
              </a:lnSpc>
              <a:buFont typeface="Courier New" panose="02070309020205020404" pitchFamily="49" charset="0"/>
              <a:buChar char="o"/>
            </a:pPr>
            <a:r>
              <a:rPr lang="en-US" sz="2000" b="1" dirty="0" smtClean="0">
                <a:solidFill>
                  <a:schemeClr val="tx1"/>
                </a:solidFill>
              </a:rPr>
              <a:t>Know </a:t>
            </a:r>
            <a:r>
              <a:rPr lang="en-US" sz="2000" b="1" dirty="0">
                <a:solidFill>
                  <a:schemeClr val="tx1"/>
                </a:solidFill>
              </a:rPr>
              <a:t>how to </a:t>
            </a:r>
            <a:r>
              <a:rPr lang="en-US" sz="2000" dirty="0">
                <a:solidFill>
                  <a:schemeClr val="tx1"/>
                </a:solidFill>
              </a:rPr>
              <a:t>identify your own personal strengths and weaknesses and deal with them.</a:t>
            </a:r>
          </a:p>
          <a:p>
            <a:pPr lvl="2">
              <a:lnSpc>
                <a:spcPct val="100000"/>
              </a:lnSpc>
              <a:buFont typeface="Courier New" panose="02070309020205020404" pitchFamily="49" charset="0"/>
              <a:buChar char="o"/>
            </a:pPr>
            <a:r>
              <a:rPr lang="en-US" sz="2000" b="1" dirty="0" smtClean="0">
                <a:solidFill>
                  <a:schemeClr val="tx1"/>
                </a:solidFill>
              </a:rPr>
              <a:t>Develop</a:t>
            </a:r>
            <a:r>
              <a:rPr lang="en-US" sz="2000" dirty="0" smtClean="0">
                <a:solidFill>
                  <a:schemeClr val="tx1"/>
                </a:solidFill>
              </a:rPr>
              <a:t> </a:t>
            </a:r>
            <a:r>
              <a:rPr lang="en-US" sz="2000" dirty="0">
                <a:solidFill>
                  <a:schemeClr val="tx1"/>
                </a:solidFill>
              </a:rPr>
              <a:t>your skill at strategic planning.</a:t>
            </a:r>
          </a:p>
          <a:p>
            <a:pPr marL="457200" indent="-457200">
              <a:lnSpc>
                <a:spcPct val="100000"/>
              </a:lnSpc>
              <a:buFont typeface="+mj-lt"/>
              <a:buAutoNum type="arabicPeriod"/>
            </a:pPr>
            <a:r>
              <a:rPr lang="en-US" sz="2200" b="1" dirty="0" smtClean="0">
                <a:solidFill>
                  <a:schemeClr val="tx1"/>
                </a:solidFill>
              </a:rPr>
              <a:t>Describe</a:t>
            </a:r>
            <a:r>
              <a:rPr lang="en-US" sz="2200" dirty="0" smtClean="0">
                <a:solidFill>
                  <a:schemeClr val="tx1"/>
                </a:solidFill>
              </a:rPr>
              <a:t> </a:t>
            </a:r>
            <a:r>
              <a:rPr lang="en-US" sz="2200" dirty="0">
                <a:solidFill>
                  <a:schemeClr val="tx1"/>
                </a:solidFill>
              </a:rPr>
              <a:t>the three types of corporate strategies.</a:t>
            </a:r>
          </a:p>
          <a:p>
            <a:pPr marL="457200" indent="-457200">
              <a:lnSpc>
                <a:spcPct val="100000"/>
              </a:lnSpc>
              <a:buFont typeface="+mj-lt"/>
              <a:buAutoNum type="arabicPeriod"/>
            </a:pPr>
            <a:r>
              <a:rPr lang="en-US" sz="2200" b="1" dirty="0" smtClean="0">
                <a:solidFill>
                  <a:schemeClr val="tx1"/>
                </a:solidFill>
              </a:rPr>
              <a:t>Describe</a:t>
            </a:r>
            <a:r>
              <a:rPr lang="en-US" sz="2200" dirty="0" smtClean="0">
                <a:solidFill>
                  <a:schemeClr val="tx1"/>
                </a:solidFill>
              </a:rPr>
              <a:t> </a:t>
            </a:r>
            <a:r>
              <a:rPr lang="en-US" sz="2200" dirty="0">
                <a:solidFill>
                  <a:schemeClr val="tx1"/>
                </a:solidFill>
              </a:rPr>
              <a:t>competitive advantage and the competitive strategies </a:t>
            </a:r>
            <a:r>
              <a:rPr lang="en-US" sz="2200" dirty="0" smtClean="0">
                <a:solidFill>
                  <a:schemeClr val="tx1"/>
                </a:solidFill>
              </a:rPr>
              <a:t>organizations use </a:t>
            </a:r>
            <a:r>
              <a:rPr lang="en-US" sz="2200" dirty="0">
                <a:solidFill>
                  <a:schemeClr val="tx1"/>
                </a:solidFill>
              </a:rPr>
              <a:t>to get it.</a:t>
            </a:r>
          </a:p>
          <a:p>
            <a:pPr marL="457200" indent="-457200">
              <a:lnSpc>
                <a:spcPct val="100000"/>
              </a:lnSpc>
              <a:buFont typeface="+mj-lt"/>
              <a:buAutoNum type="arabicPeriod"/>
            </a:pPr>
            <a:r>
              <a:rPr lang="en-US" sz="2200" b="1" dirty="0" smtClean="0">
                <a:solidFill>
                  <a:schemeClr val="tx1"/>
                </a:solidFill>
              </a:rPr>
              <a:t>Discuss</a:t>
            </a:r>
            <a:r>
              <a:rPr lang="en-US" sz="2200" dirty="0" smtClean="0">
                <a:solidFill>
                  <a:schemeClr val="tx1"/>
                </a:solidFill>
              </a:rPr>
              <a:t> </a:t>
            </a:r>
            <a:r>
              <a:rPr lang="en-US" sz="2200" dirty="0">
                <a:solidFill>
                  <a:schemeClr val="tx1"/>
                </a:solidFill>
              </a:rPr>
              <a:t>current strategic management issues.</a:t>
            </a:r>
          </a:p>
        </p:txBody>
      </p:sp>
      <p:sp>
        <p:nvSpPr>
          <p:cNvPr id="6" name="Slide Number Placeholder 5"/>
          <p:cNvSpPr>
            <a:spLocks noGrp="1"/>
          </p:cNvSpPr>
          <p:nvPr>
            <p:ph type="sldNum" sz="quarter" idx="12"/>
          </p:nvPr>
        </p:nvSpPr>
        <p:spPr/>
        <p:txBody>
          <a:bodyPr/>
          <a:lstStyle/>
          <a:p>
            <a:fld id="{E9EA1111-5A77-4C5B-86B5-3A57E92B1A73}" type="slidenum">
              <a:rPr lang="en-US" smtClean="0"/>
              <a:t>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599649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Corporate Strategy?</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C</a:t>
            </a:r>
            <a:r>
              <a:rPr lang="en-US" sz="2400" b="1" dirty="0" smtClean="0">
                <a:cs typeface="Arial" pitchFamily="34" charset="0"/>
              </a:rPr>
              <a:t>orporate </a:t>
            </a:r>
            <a:r>
              <a:rPr lang="en-US" sz="2400" b="1" dirty="0">
                <a:cs typeface="Arial" pitchFamily="34" charset="0"/>
              </a:rPr>
              <a:t>S</a:t>
            </a:r>
            <a:r>
              <a:rPr lang="en-US" sz="2400" b="1" dirty="0" smtClean="0">
                <a:cs typeface="Arial" pitchFamily="34" charset="0"/>
              </a:rPr>
              <a:t>trategy </a:t>
            </a:r>
            <a:r>
              <a:rPr lang="en-US" sz="2400" dirty="0" smtClean="0">
                <a:cs typeface="Arial" pitchFamily="34" charset="0"/>
              </a:rPr>
              <a:t>– An </a:t>
            </a:r>
            <a:r>
              <a:rPr lang="en-US" sz="2400" dirty="0">
                <a:cs typeface="Arial" pitchFamily="34" charset="0"/>
              </a:rPr>
              <a:t>organizational strategy </a:t>
            </a:r>
            <a:r>
              <a:rPr lang="en-US" sz="2400" dirty="0" smtClean="0">
                <a:cs typeface="Arial" pitchFamily="34" charset="0"/>
              </a:rPr>
              <a:t>that determines </a:t>
            </a:r>
            <a:r>
              <a:rPr lang="en-US" sz="2400" dirty="0">
                <a:cs typeface="Arial" pitchFamily="34" charset="0"/>
              </a:rPr>
              <a:t>what businesses a </a:t>
            </a:r>
            <a:r>
              <a:rPr lang="en-US" sz="2400" dirty="0" smtClean="0">
                <a:cs typeface="Arial" pitchFamily="34" charset="0"/>
              </a:rPr>
              <a:t>company is </a:t>
            </a:r>
            <a:r>
              <a:rPr lang="en-US" sz="2400" dirty="0">
                <a:cs typeface="Arial" pitchFamily="34" charset="0"/>
              </a:rPr>
              <a:t>in or wants to be in, and what it </a:t>
            </a:r>
            <a:r>
              <a:rPr lang="en-US" sz="2400" dirty="0" smtClean="0">
                <a:cs typeface="Arial" pitchFamily="34" charset="0"/>
              </a:rPr>
              <a:t>wants to </a:t>
            </a:r>
            <a:r>
              <a:rPr lang="en-US" sz="2400" dirty="0">
                <a:cs typeface="Arial" pitchFamily="34" charset="0"/>
              </a:rPr>
              <a:t>do with those </a:t>
            </a:r>
            <a:r>
              <a:rPr lang="en-US" sz="2400" dirty="0" smtClean="0">
                <a:cs typeface="Arial" pitchFamily="34" charset="0"/>
              </a:rPr>
              <a:t>businesses.</a:t>
            </a:r>
          </a:p>
          <a:p>
            <a:pPr marL="0" indent="0">
              <a:lnSpc>
                <a:spcPct val="100000"/>
              </a:lnSpc>
              <a:buNone/>
            </a:pPr>
            <a:endParaRPr lang="en-US" sz="2400" dirty="0">
              <a:cs typeface="Arial" pitchFamily="34" charset="0"/>
            </a:endParaRPr>
          </a:p>
          <a:p>
            <a:pPr marL="0" indent="0">
              <a:lnSpc>
                <a:spcPct val="100000"/>
              </a:lnSpc>
              <a:buNone/>
            </a:pPr>
            <a:r>
              <a:rPr lang="en-US" sz="2400" b="1" dirty="0">
                <a:cs typeface="Arial" pitchFamily="34" charset="0"/>
              </a:rPr>
              <a:t>Strategic Business Unit (SBU) – </a:t>
            </a:r>
            <a:r>
              <a:rPr lang="en-US" sz="2400" dirty="0">
                <a:cs typeface="Arial" pitchFamily="34" charset="0"/>
              </a:rPr>
              <a:t>The single independent businesses of an organization that formulate their own competitive strategies</a:t>
            </a:r>
            <a:r>
              <a:rPr lang="en-US" sz="2400" dirty="0" smtClean="0">
                <a:cs typeface="Arial" pitchFamily="34" charset="0"/>
              </a:rPr>
              <a:t>.</a:t>
            </a:r>
            <a:endParaRPr lang="en-US" sz="2400" dirty="0">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20</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833575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Corporate Strategy?</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dirty="0">
                <a:cs typeface="Arial" pitchFamily="34" charset="0"/>
              </a:rPr>
              <a:t>The three main types of corporate strategies are growth, stability, and </a:t>
            </a:r>
            <a:r>
              <a:rPr lang="en-US" sz="2400" dirty="0" smtClean="0">
                <a:cs typeface="Arial" pitchFamily="34" charset="0"/>
              </a:rPr>
              <a:t>renewal.</a:t>
            </a:r>
          </a:p>
          <a:p>
            <a:pPr marL="0" indent="0">
              <a:lnSpc>
                <a:spcPct val="100000"/>
              </a:lnSpc>
              <a:buNone/>
            </a:pPr>
            <a:endParaRPr lang="en-US" sz="2400" dirty="0" smtClean="0">
              <a:cs typeface="Arial" pitchFamily="34" charset="0"/>
            </a:endParaRPr>
          </a:p>
          <a:p>
            <a:pPr lvl="1">
              <a:buFont typeface="Arial" panose="020B0604020202020204" pitchFamily="34" charset="0"/>
              <a:buChar char="•"/>
            </a:pPr>
            <a:r>
              <a:rPr lang="en-US" sz="2400" b="1" dirty="0" smtClean="0">
                <a:cs typeface="Arial" pitchFamily="34" charset="0"/>
              </a:rPr>
              <a:t>Growth</a:t>
            </a:r>
            <a:r>
              <a:rPr lang="en-US" sz="2400" dirty="0" smtClean="0"/>
              <a:t> </a:t>
            </a:r>
            <a:r>
              <a:rPr lang="en-US" sz="2400" dirty="0"/>
              <a:t>– Expansion into new products and markets</a:t>
            </a:r>
            <a:r>
              <a:rPr lang="en-US" sz="2400" dirty="0" smtClean="0"/>
              <a:t>.</a:t>
            </a:r>
          </a:p>
          <a:p>
            <a:pPr lvl="1">
              <a:buFont typeface="Arial" panose="020B0604020202020204" pitchFamily="34" charset="0"/>
              <a:buChar char="•"/>
            </a:pPr>
            <a:endParaRPr lang="en-US" sz="2400" dirty="0"/>
          </a:p>
          <a:p>
            <a:pPr lvl="1">
              <a:buFont typeface="Arial" panose="020B0604020202020204" pitchFamily="34" charset="0"/>
              <a:buChar char="•"/>
            </a:pPr>
            <a:r>
              <a:rPr lang="en-US" sz="2400" b="1" dirty="0"/>
              <a:t>Stability</a:t>
            </a:r>
            <a:r>
              <a:rPr lang="en-US" sz="2400" dirty="0"/>
              <a:t> – Maintenance of the status quo</a:t>
            </a:r>
            <a:r>
              <a:rPr lang="en-US" sz="2400" dirty="0" smtClean="0"/>
              <a:t>.</a:t>
            </a:r>
          </a:p>
          <a:p>
            <a:pPr lvl="1">
              <a:buFont typeface="Arial" panose="020B0604020202020204" pitchFamily="34" charset="0"/>
              <a:buChar char="•"/>
            </a:pPr>
            <a:endParaRPr lang="en-US" sz="2400" dirty="0"/>
          </a:p>
          <a:p>
            <a:pPr lvl="1">
              <a:buFont typeface="Arial" panose="020B0604020202020204" pitchFamily="34" charset="0"/>
              <a:buChar char="•"/>
            </a:pPr>
            <a:r>
              <a:rPr lang="en-US" sz="2400" b="1" dirty="0"/>
              <a:t>Renewal</a:t>
            </a:r>
            <a:r>
              <a:rPr lang="en-US" sz="2400" dirty="0"/>
              <a:t> – Examination of organizational weaknesses that are leading to performance declines</a:t>
            </a:r>
            <a:r>
              <a:rPr lang="en-US" sz="2400" dirty="0" smtClean="0"/>
              <a:t>.</a:t>
            </a:r>
            <a:endParaRPr lang="en-US" sz="2400" dirty="0">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21</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337045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b="1" dirty="0" smtClean="0">
                <a:cs typeface="Arial" pitchFamily="34" charset="0"/>
              </a:rPr>
              <a:t>Growth Strategy</a:t>
            </a:r>
            <a:endParaRPr lang="en-US" b="1" dirty="0">
              <a:cs typeface="Arial" pitchFamily="34" charset="0"/>
            </a:endParaRPr>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smtClean="0">
                <a:cs typeface="Arial" pitchFamily="34" charset="0"/>
              </a:rPr>
              <a:t>Growth Strategy – </a:t>
            </a:r>
            <a:r>
              <a:rPr lang="en-US" sz="2400" dirty="0" smtClean="0">
                <a:cs typeface="Arial" pitchFamily="34" charset="0"/>
              </a:rPr>
              <a:t>A corporate </a:t>
            </a:r>
            <a:r>
              <a:rPr lang="en-US" sz="2400" dirty="0">
                <a:cs typeface="Arial" pitchFamily="34" charset="0"/>
              </a:rPr>
              <a:t>strategy that’s used </a:t>
            </a:r>
            <a:r>
              <a:rPr lang="en-US" sz="2400" dirty="0" smtClean="0">
                <a:cs typeface="Arial" pitchFamily="34" charset="0"/>
              </a:rPr>
              <a:t>when an </a:t>
            </a:r>
            <a:r>
              <a:rPr lang="en-US" sz="2400" dirty="0">
                <a:cs typeface="Arial" pitchFamily="34" charset="0"/>
              </a:rPr>
              <a:t>organization wants to expand </a:t>
            </a:r>
            <a:r>
              <a:rPr lang="en-US" sz="2400" dirty="0" smtClean="0">
                <a:cs typeface="Arial" pitchFamily="34" charset="0"/>
              </a:rPr>
              <a:t>the number </a:t>
            </a:r>
            <a:r>
              <a:rPr lang="en-US" sz="2400" dirty="0">
                <a:cs typeface="Arial" pitchFamily="34" charset="0"/>
              </a:rPr>
              <a:t>of markets served or </a:t>
            </a:r>
            <a:r>
              <a:rPr lang="en-US" sz="2400" dirty="0" smtClean="0">
                <a:cs typeface="Arial" pitchFamily="34" charset="0"/>
              </a:rPr>
              <a:t>products offered</a:t>
            </a:r>
            <a:r>
              <a:rPr lang="en-US" sz="2400" dirty="0">
                <a:cs typeface="Arial" pitchFamily="34" charset="0"/>
              </a:rPr>
              <a:t>, either through its </a:t>
            </a:r>
            <a:r>
              <a:rPr lang="en-US" sz="2400" dirty="0" smtClean="0">
                <a:cs typeface="Arial" pitchFamily="34" charset="0"/>
              </a:rPr>
              <a:t>current business(</a:t>
            </a:r>
            <a:r>
              <a:rPr lang="en-US" sz="2400" dirty="0" err="1" smtClean="0">
                <a:cs typeface="Arial" pitchFamily="34" charset="0"/>
              </a:rPr>
              <a:t>es</a:t>
            </a:r>
            <a:r>
              <a:rPr lang="en-US" sz="2400" dirty="0">
                <a:cs typeface="Arial" pitchFamily="34" charset="0"/>
              </a:rPr>
              <a:t>) or through new business(</a:t>
            </a:r>
            <a:r>
              <a:rPr lang="en-US" sz="2400" dirty="0" err="1">
                <a:cs typeface="Arial" pitchFamily="34" charset="0"/>
              </a:rPr>
              <a:t>es</a:t>
            </a:r>
            <a:r>
              <a:rPr lang="en-US" sz="2400" dirty="0" smtClean="0">
                <a:cs typeface="Arial" pitchFamily="34" charset="0"/>
              </a:rPr>
              <a:t>).</a:t>
            </a:r>
          </a:p>
          <a:p>
            <a:pPr marL="0" indent="0">
              <a:lnSpc>
                <a:spcPct val="100000"/>
              </a:lnSpc>
              <a:buNone/>
            </a:pPr>
            <a:endParaRPr lang="en-US" sz="2400" dirty="0">
              <a:cs typeface="Arial" pitchFamily="34" charset="0"/>
            </a:endParaRPr>
          </a:p>
          <a:p>
            <a:pPr marL="0" indent="0">
              <a:lnSpc>
                <a:spcPct val="100000"/>
              </a:lnSpc>
              <a:buNone/>
            </a:pPr>
            <a:endParaRPr lang="en-US" sz="2400" dirty="0">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22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4" name="Picture 3"/>
          <p:cNvPicPr>
            <a:picLocks noChangeAspect="1"/>
          </p:cNvPicPr>
          <p:nvPr/>
        </p:nvPicPr>
        <p:blipFill>
          <a:blip r:embed="rId2"/>
          <a:stretch>
            <a:fillRect/>
          </a:stretch>
        </p:blipFill>
        <p:spPr>
          <a:xfrm>
            <a:off x="4864591" y="3771688"/>
            <a:ext cx="3052762" cy="2286625"/>
          </a:xfrm>
          <a:prstGeom prst="rect">
            <a:avLst/>
          </a:prstGeom>
        </p:spPr>
      </p:pic>
    </p:spTree>
    <p:extLst>
      <p:ext uri="{BB962C8B-B14F-4D97-AF65-F5344CB8AC3E}">
        <p14:creationId xmlns:p14="http://schemas.microsoft.com/office/powerpoint/2010/main" val="4169871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b="1" dirty="0" smtClean="0">
                <a:cs typeface="Arial" pitchFamily="34" charset="0"/>
              </a:rPr>
              <a:t>Types of Growth Strategy</a:t>
            </a:r>
            <a:endParaRPr lang="en-US" b="1" dirty="0">
              <a:cs typeface="Arial" pitchFamily="34" charset="0"/>
            </a:endParaRPr>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smtClean="0">
                <a:cs typeface="Arial" pitchFamily="34" charset="0"/>
              </a:rPr>
              <a:t>1. Concentration</a:t>
            </a:r>
            <a:r>
              <a:rPr lang="en-US" sz="2400" dirty="0" smtClean="0">
                <a:cs typeface="Arial" pitchFamily="34" charset="0"/>
              </a:rPr>
              <a:t> </a:t>
            </a:r>
            <a:r>
              <a:rPr lang="en-US" sz="2400" dirty="0">
                <a:cs typeface="Arial" pitchFamily="34" charset="0"/>
              </a:rPr>
              <a:t>focuses on its primary line of </a:t>
            </a:r>
            <a:r>
              <a:rPr lang="en-US" sz="2400" dirty="0" smtClean="0">
                <a:cs typeface="Arial" pitchFamily="34" charset="0"/>
              </a:rPr>
              <a:t>business and increases </a:t>
            </a:r>
            <a:r>
              <a:rPr lang="en-US" sz="2400" dirty="0">
                <a:cs typeface="Arial" pitchFamily="34" charset="0"/>
              </a:rPr>
              <a:t>the number of products offered or markets served in this </a:t>
            </a:r>
            <a:r>
              <a:rPr lang="en-US" sz="2400" dirty="0" smtClean="0">
                <a:cs typeface="Arial" pitchFamily="34" charset="0"/>
              </a:rPr>
              <a:t>primary business.</a:t>
            </a:r>
          </a:p>
          <a:p>
            <a:pPr marL="0" indent="0">
              <a:lnSpc>
                <a:spcPct val="100000"/>
              </a:lnSpc>
              <a:buNone/>
            </a:pPr>
            <a:r>
              <a:rPr lang="en-US" dirty="0">
                <a:cs typeface="Arial" pitchFamily="34" charset="0"/>
              </a:rPr>
              <a:t>Using these three strategies organizations try to compete successfully only within a single industry.</a:t>
            </a:r>
          </a:p>
          <a:p>
            <a:pPr lvl="1">
              <a:lnSpc>
                <a:spcPct val="100000"/>
              </a:lnSpc>
              <a:buFont typeface="Arial" panose="020B0604020202020204" pitchFamily="34" charset="0"/>
              <a:buChar char="•"/>
            </a:pPr>
            <a:r>
              <a:rPr lang="en-US" sz="2000" b="1" dirty="0">
                <a:cs typeface="Arial" pitchFamily="34" charset="0"/>
              </a:rPr>
              <a:t>Market Penetration – </a:t>
            </a:r>
            <a:r>
              <a:rPr lang="en-US" sz="2000" dirty="0">
                <a:cs typeface="Arial" pitchFamily="34" charset="0"/>
              </a:rPr>
              <a:t>increasing sales of current products to current market segments without changing the original product</a:t>
            </a:r>
          </a:p>
          <a:p>
            <a:pPr lvl="1">
              <a:lnSpc>
                <a:spcPct val="100000"/>
              </a:lnSpc>
              <a:buFont typeface="Arial" panose="020B0604020202020204" pitchFamily="34" charset="0"/>
              <a:buChar char="•"/>
            </a:pPr>
            <a:r>
              <a:rPr lang="en-US" sz="2000" b="1" dirty="0">
                <a:cs typeface="Arial" pitchFamily="34" charset="0"/>
              </a:rPr>
              <a:t>Product Development – </a:t>
            </a:r>
            <a:r>
              <a:rPr lang="en-US" sz="2000" dirty="0">
                <a:cs typeface="Arial" pitchFamily="34" charset="0"/>
              </a:rPr>
              <a:t>offering modified or new products to current market segments</a:t>
            </a:r>
            <a:endParaRPr lang="en-US" sz="2000" b="1" dirty="0">
              <a:cs typeface="Arial" pitchFamily="34" charset="0"/>
            </a:endParaRPr>
          </a:p>
          <a:p>
            <a:pPr lvl="1">
              <a:lnSpc>
                <a:spcPct val="100000"/>
              </a:lnSpc>
              <a:buFont typeface="Arial" panose="020B0604020202020204" pitchFamily="34" charset="0"/>
              <a:buChar char="•"/>
            </a:pPr>
            <a:r>
              <a:rPr lang="en-US" sz="2000" b="1" dirty="0">
                <a:cs typeface="Arial" pitchFamily="34" charset="0"/>
              </a:rPr>
              <a:t>Market Development – </a:t>
            </a:r>
            <a:r>
              <a:rPr lang="en-US" sz="2000" dirty="0">
                <a:cs typeface="Arial" pitchFamily="34" charset="0"/>
              </a:rPr>
              <a:t>identifying and developing new market segments for current company </a:t>
            </a:r>
            <a:r>
              <a:rPr lang="en-US" sz="2000" dirty="0" smtClean="0">
                <a:cs typeface="Arial" pitchFamily="34" charset="0"/>
              </a:rPr>
              <a:t>products</a:t>
            </a:r>
            <a:endParaRPr lang="en-US" sz="2400" dirty="0" smtClean="0">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23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533287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b="1" dirty="0" smtClean="0">
                <a:cs typeface="Arial" pitchFamily="34" charset="0"/>
              </a:rPr>
              <a:t>Types of Growth Strategy</a:t>
            </a:r>
            <a:endParaRPr lang="en-US" b="1" dirty="0">
              <a:cs typeface="Arial" pitchFamily="34" charset="0"/>
            </a:endParaRPr>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solidFill>
                  <a:schemeClr val="tx1"/>
                </a:solidFill>
                <a:cs typeface="Arial" pitchFamily="34" charset="0"/>
              </a:rPr>
              <a:t>2.</a:t>
            </a:r>
            <a:r>
              <a:rPr lang="en-US" sz="2400" dirty="0">
                <a:solidFill>
                  <a:schemeClr val="tx1"/>
                </a:solidFill>
                <a:cs typeface="Arial" pitchFamily="34" charset="0"/>
              </a:rPr>
              <a:t> </a:t>
            </a:r>
            <a:r>
              <a:rPr lang="en-US" sz="2400" b="1" dirty="0" smtClean="0">
                <a:solidFill>
                  <a:schemeClr val="tx1"/>
                </a:solidFill>
                <a:cs typeface="Arial" pitchFamily="34" charset="0"/>
              </a:rPr>
              <a:t>Vertical Integration</a:t>
            </a:r>
            <a:endParaRPr lang="en-US" sz="2400" dirty="0">
              <a:solidFill>
                <a:schemeClr val="tx1"/>
              </a:solidFill>
              <a:cs typeface="Arial" pitchFamily="34" charset="0"/>
            </a:endParaRPr>
          </a:p>
          <a:p>
            <a:pPr marL="0" indent="0">
              <a:lnSpc>
                <a:spcPct val="100000"/>
              </a:lnSpc>
              <a:buNone/>
            </a:pPr>
            <a:r>
              <a:rPr lang="en-US" sz="2400" b="1" dirty="0" smtClean="0">
                <a:solidFill>
                  <a:schemeClr val="tx1"/>
                </a:solidFill>
                <a:cs typeface="Arial" pitchFamily="34" charset="0"/>
              </a:rPr>
              <a:t>Backward Vertical Integration</a:t>
            </a:r>
            <a:r>
              <a:rPr lang="en-US" sz="2400" dirty="0">
                <a:solidFill>
                  <a:schemeClr val="tx1"/>
                </a:solidFill>
                <a:cs typeface="Arial" pitchFamily="34" charset="0"/>
              </a:rPr>
              <a:t> </a:t>
            </a:r>
            <a:r>
              <a:rPr lang="en-US" sz="2400" dirty="0" smtClean="0">
                <a:solidFill>
                  <a:schemeClr val="tx1"/>
                </a:solidFill>
                <a:cs typeface="Arial" pitchFamily="34" charset="0"/>
              </a:rPr>
              <a:t>– the </a:t>
            </a:r>
            <a:r>
              <a:rPr lang="en-US" sz="2400" dirty="0">
                <a:solidFill>
                  <a:schemeClr val="tx1"/>
                </a:solidFill>
                <a:cs typeface="Arial" pitchFamily="34" charset="0"/>
              </a:rPr>
              <a:t>organization becomes its </a:t>
            </a:r>
            <a:r>
              <a:rPr lang="en-US" sz="2400" dirty="0" smtClean="0">
                <a:solidFill>
                  <a:schemeClr val="tx1"/>
                </a:solidFill>
                <a:cs typeface="Arial" pitchFamily="34" charset="0"/>
              </a:rPr>
              <a:t>own supplier </a:t>
            </a:r>
            <a:r>
              <a:rPr lang="en-US" sz="2400" dirty="0">
                <a:solidFill>
                  <a:schemeClr val="tx1"/>
                </a:solidFill>
                <a:cs typeface="Arial" pitchFamily="34" charset="0"/>
              </a:rPr>
              <a:t>so it can control its </a:t>
            </a:r>
            <a:r>
              <a:rPr lang="en-US" sz="2400" dirty="0" smtClean="0">
                <a:solidFill>
                  <a:schemeClr val="tx1"/>
                </a:solidFill>
                <a:cs typeface="Arial" pitchFamily="34" charset="0"/>
              </a:rPr>
              <a:t>inputs.</a:t>
            </a:r>
            <a:br>
              <a:rPr lang="en-US" sz="2400" dirty="0" smtClean="0">
                <a:solidFill>
                  <a:schemeClr val="tx1"/>
                </a:solidFill>
                <a:cs typeface="Arial" pitchFamily="34" charset="0"/>
              </a:rPr>
            </a:br>
            <a:r>
              <a:rPr lang="en-US" dirty="0" smtClean="0">
                <a:solidFill>
                  <a:schemeClr val="tx1"/>
                </a:solidFill>
                <a:cs typeface="Arial" pitchFamily="34" charset="0"/>
              </a:rPr>
              <a:t>For instance</a:t>
            </a:r>
            <a:r>
              <a:rPr lang="en-US" dirty="0">
                <a:solidFill>
                  <a:schemeClr val="tx1"/>
                </a:solidFill>
                <a:cs typeface="Arial" pitchFamily="34" charset="0"/>
              </a:rPr>
              <a:t>, eBay owns PayPal, an online </a:t>
            </a:r>
            <a:r>
              <a:rPr lang="en-US" dirty="0" smtClean="0">
                <a:solidFill>
                  <a:schemeClr val="tx1"/>
                </a:solidFill>
                <a:cs typeface="Arial" pitchFamily="34" charset="0"/>
              </a:rPr>
              <a:t>payment business </a:t>
            </a:r>
            <a:r>
              <a:rPr lang="en-US" dirty="0">
                <a:solidFill>
                  <a:schemeClr val="tx1"/>
                </a:solidFill>
                <a:cs typeface="Arial" pitchFamily="34" charset="0"/>
              </a:rPr>
              <a:t>that helps it provide </a:t>
            </a:r>
            <a:r>
              <a:rPr lang="en-US" dirty="0" smtClean="0">
                <a:solidFill>
                  <a:schemeClr val="tx1"/>
                </a:solidFill>
                <a:cs typeface="Arial" pitchFamily="34" charset="0"/>
              </a:rPr>
              <a:t>more secure </a:t>
            </a:r>
            <a:r>
              <a:rPr lang="en-US" dirty="0">
                <a:solidFill>
                  <a:schemeClr val="tx1"/>
                </a:solidFill>
                <a:cs typeface="Arial" pitchFamily="34" charset="0"/>
              </a:rPr>
              <a:t>transactions and control one of </a:t>
            </a:r>
            <a:r>
              <a:rPr lang="en-US" dirty="0" smtClean="0">
                <a:solidFill>
                  <a:schemeClr val="tx1"/>
                </a:solidFill>
                <a:cs typeface="Arial" pitchFamily="34" charset="0"/>
              </a:rPr>
              <a:t>its most </a:t>
            </a:r>
            <a:r>
              <a:rPr lang="en-US" dirty="0">
                <a:solidFill>
                  <a:schemeClr val="tx1"/>
                </a:solidFill>
                <a:cs typeface="Arial" pitchFamily="34" charset="0"/>
              </a:rPr>
              <a:t>critical processes. </a:t>
            </a:r>
          </a:p>
          <a:p>
            <a:pPr marL="0" indent="0">
              <a:lnSpc>
                <a:spcPct val="100000"/>
              </a:lnSpc>
              <a:buNone/>
            </a:pPr>
            <a:r>
              <a:rPr lang="en-US" sz="2400" b="1" dirty="0" smtClean="0">
                <a:solidFill>
                  <a:schemeClr val="tx1"/>
                </a:solidFill>
                <a:cs typeface="Arial" pitchFamily="34" charset="0"/>
              </a:rPr>
              <a:t>Forward Vertical Integration – </a:t>
            </a:r>
            <a:r>
              <a:rPr lang="en-US" sz="2400" dirty="0" smtClean="0">
                <a:solidFill>
                  <a:schemeClr val="tx1"/>
                </a:solidFill>
                <a:cs typeface="Arial" pitchFamily="34" charset="0"/>
              </a:rPr>
              <a:t>the </a:t>
            </a:r>
            <a:r>
              <a:rPr lang="en-US" sz="2400" dirty="0">
                <a:solidFill>
                  <a:schemeClr val="tx1"/>
                </a:solidFill>
                <a:cs typeface="Arial" pitchFamily="34" charset="0"/>
              </a:rPr>
              <a:t>organization becomes </a:t>
            </a:r>
            <a:r>
              <a:rPr lang="en-US" sz="2400" dirty="0" smtClean="0">
                <a:solidFill>
                  <a:schemeClr val="tx1"/>
                </a:solidFill>
                <a:cs typeface="Arial" pitchFamily="34" charset="0"/>
              </a:rPr>
              <a:t>its own </a:t>
            </a:r>
            <a:r>
              <a:rPr lang="en-US" sz="2400" dirty="0">
                <a:solidFill>
                  <a:schemeClr val="tx1"/>
                </a:solidFill>
                <a:cs typeface="Arial" pitchFamily="34" charset="0"/>
              </a:rPr>
              <a:t>distributor and is able to control </a:t>
            </a:r>
            <a:r>
              <a:rPr lang="en-US" sz="2400" dirty="0" smtClean="0">
                <a:solidFill>
                  <a:schemeClr val="tx1"/>
                </a:solidFill>
                <a:cs typeface="Arial" pitchFamily="34" charset="0"/>
              </a:rPr>
              <a:t>its outputs.</a:t>
            </a:r>
            <a:br>
              <a:rPr lang="en-US" sz="2400" dirty="0" smtClean="0">
                <a:solidFill>
                  <a:schemeClr val="tx1"/>
                </a:solidFill>
                <a:cs typeface="Arial" pitchFamily="34" charset="0"/>
              </a:rPr>
            </a:br>
            <a:r>
              <a:rPr lang="en-US" dirty="0" smtClean="0">
                <a:solidFill>
                  <a:schemeClr val="tx1"/>
                </a:solidFill>
                <a:cs typeface="Arial" pitchFamily="34" charset="0"/>
              </a:rPr>
              <a:t>For </a:t>
            </a:r>
            <a:r>
              <a:rPr lang="en-US" dirty="0">
                <a:solidFill>
                  <a:schemeClr val="tx1"/>
                </a:solidFill>
                <a:cs typeface="Arial" pitchFamily="34" charset="0"/>
              </a:rPr>
              <a:t>example, Apple has more </a:t>
            </a:r>
            <a:r>
              <a:rPr lang="en-US" dirty="0" smtClean="0">
                <a:solidFill>
                  <a:schemeClr val="tx1"/>
                </a:solidFill>
                <a:cs typeface="Arial" pitchFamily="34" charset="0"/>
              </a:rPr>
              <a:t>than 400 </a:t>
            </a:r>
            <a:r>
              <a:rPr lang="en-US" dirty="0">
                <a:solidFill>
                  <a:schemeClr val="tx1"/>
                </a:solidFill>
                <a:cs typeface="Arial" pitchFamily="34" charset="0"/>
              </a:rPr>
              <a:t>retail stores worldwide to distribute </a:t>
            </a:r>
            <a:r>
              <a:rPr lang="en-US" dirty="0" smtClean="0">
                <a:solidFill>
                  <a:schemeClr val="tx1"/>
                </a:solidFill>
                <a:cs typeface="Arial" pitchFamily="34" charset="0"/>
              </a:rPr>
              <a:t>its product</a:t>
            </a:r>
            <a:r>
              <a:rPr lang="en-US" dirty="0">
                <a:solidFill>
                  <a:schemeClr val="tx1"/>
                </a:solidFill>
                <a:cs typeface="Arial" pitchFamily="34" charset="0"/>
              </a:rPr>
              <a:t>.  </a:t>
            </a:r>
            <a:r>
              <a:rPr lang="en-US" dirty="0" smtClean="0">
                <a:solidFill>
                  <a:schemeClr val="tx1"/>
                </a:solidFill>
                <a:cs typeface="Arial" pitchFamily="34" charset="0"/>
              </a:rPr>
              <a:t> </a:t>
            </a:r>
            <a:endParaRPr lang="en-US" b="1" dirty="0" smtClean="0">
              <a:solidFill>
                <a:schemeClr val="tx1"/>
              </a:solidFill>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24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014660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b="1" dirty="0" smtClean="0">
                <a:cs typeface="Arial" pitchFamily="34" charset="0"/>
              </a:rPr>
              <a:t>Types of Growth Strategy</a:t>
            </a:r>
            <a:endParaRPr lang="en-US" b="1" dirty="0">
              <a:cs typeface="Arial" pitchFamily="34" charset="0"/>
            </a:endParaRPr>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smtClean="0">
                <a:solidFill>
                  <a:schemeClr val="tx1"/>
                </a:solidFill>
                <a:cs typeface="Arial" pitchFamily="34" charset="0"/>
              </a:rPr>
              <a:t>3. Horizontal Integration</a:t>
            </a:r>
            <a:r>
              <a:rPr lang="en-US" sz="2400" dirty="0">
                <a:solidFill>
                  <a:schemeClr val="tx1"/>
                </a:solidFill>
                <a:cs typeface="Arial" pitchFamily="34" charset="0"/>
              </a:rPr>
              <a:t> </a:t>
            </a:r>
            <a:r>
              <a:rPr lang="en-US" sz="2400" dirty="0" smtClean="0">
                <a:solidFill>
                  <a:schemeClr val="tx1"/>
                </a:solidFill>
                <a:cs typeface="Arial" pitchFamily="34" charset="0"/>
              </a:rPr>
              <a:t>– a </a:t>
            </a:r>
            <a:r>
              <a:rPr lang="en-US" sz="2400" dirty="0">
                <a:solidFill>
                  <a:schemeClr val="tx1"/>
                </a:solidFill>
                <a:cs typeface="Arial" pitchFamily="34" charset="0"/>
              </a:rPr>
              <a:t>company </a:t>
            </a:r>
            <a:r>
              <a:rPr lang="en-US" sz="2400" dirty="0" smtClean="0">
                <a:solidFill>
                  <a:schemeClr val="tx1"/>
                </a:solidFill>
                <a:cs typeface="Arial" pitchFamily="34" charset="0"/>
              </a:rPr>
              <a:t>grows by </a:t>
            </a:r>
            <a:r>
              <a:rPr lang="en-US" sz="2400" dirty="0">
                <a:solidFill>
                  <a:schemeClr val="tx1"/>
                </a:solidFill>
                <a:cs typeface="Arial" pitchFamily="34" charset="0"/>
              </a:rPr>
              <a:t>combining with competitors. </a:t>
            </a:r>
            <a:endParaRPr lang="en-US" sz="2400" dirty="0" smtClean="0">
              <a:solidFill>
                <a:schemeClr val="tx1"/>
              </a:solidFill>
              <a:cs typeface="Arial" pitchFamily="34" charset="0"/>
            </a:endParaRPr>
          </a:p>
          <a:p>
            <a:pPr marL="0" indent="0">
              <a:lnSpc>
                <a:spcPct val="100000"/>
              </a:lnSpc>
              <a:buNone/>
            </a:pPr>
            <a:r>
              <a:rPr lang="en-US" dirty="0" smtClean="0">
                <a:solidFill>
                  <a:schemeClr val="tx1"/>
                </a:solidFill>
                <a:cs typeface="Arial" pitchFamily="34" charset="0"/>
              </a:rPr>
              <a:t>For instance, French </a:t>
            </a:r>
            <a:r>
              <a:rPr lang="en-US" dirty="0">
                <a:solidFill>
                  <a:schemeClr val="tx1"/>
                </a:solidFill>
                <a:cs typeface="Arial" pitchFamily="34" charset="0"/>
              </a:rPr>
              <a:t>cosmetics giant </a:t>
            </a:r>
            <a:r>
              <a:rPr lang="en-US" dirty="0" err="1">
                <a:solidFill>
                  <a:schemeClr val="tx1"/>
                </a:solidFill>
                <a:cs typeface="Arial" pitchFamily="34" charset="0"/>
              </a:rPr>
              <a:t>L’Oreal</a:t>
            </a:r>
            <a:r>
              <a:rPr lang="en-US" dirty="0">
                <a:solidFill>
                  <a:schemeClr val="tx1"/>
                </a:solidFill>
                <a:cs typeface="Arial" pitchFamily="34" charset="0"/>
              </a:rPr>
              <a:t> acquired </a:t>
            </a:r>
            <a:r>
              <a:rPr lang="en-US" dirty="0" smtClean="0">
                <a:solidFill>
                  <a:schemeClr val="tx1"/>
                </a:solidFill>
                <a:cs typeface="Arial" pitchFamily="34" charset="0"/>
              </a:rPr>
              <a:t>The Body Shop in 2006 till 2017</a:t>
            </a:r>
            <a:r>
              <a:rPr lang="en-US" dirty="0">
                <a:solidFill>
                  <a:schemeClr val="tx1"/>
                </a:solidFill>
                <a:cs typeface="Arial" pitchFamily="34" charset="0"/>
              </a:rPr>
              <a:t>. In June 2017, L'Oréal agreed to sell the company to Natura for £880 million. The deal was approved in September 2017</a:t>
            </a:r>
            <a:r>
              <a:rPr lang="en-US" dirty="0" smtClean="0">
                <a:solidFill>
                  <a:schemeClr val="tx1"/>
                </a:solidFill>
                <a:cs typeface="Arial" pitchFamily="34" charset="0"/>
              </a:rPr>
              <a:t>.</a:t>
            </a:r>
          </a:p>
          <a:p>
            <a:pPr marL="0" indent="0">
              <a:lnSpc>
                <a:spcPct val="100000"/>
              </a:lnSpc>
              <a:buNone/>
            </a:pPr>
            <a:r>
              <a:rPr lang="en-US" sz="2400" dirty="0" smtClean="0">
                <a:solidFill>
                  <a:schemeClr val="tx1"/>
                </a:solidFill>
                <a:cs typeface="Arial" pitchFamily="34" charset="0"/>
              </a:rPr>
              <a:t>Horizontal integration has </a:t>
            </a:r>
            <a:r>
              <a:rPr lang="en-US" sz="2400" dirty="0">
                <a:solidFill>
                  <a:schemeClr val="tx1"/>
                </a:solidFill>
                <a:cs typeface="Arial" pitchFamily="34" charset="0"/>
              </a:rPr>
              <a:t>been used in a number of </a:t>
            </a:r>
            <a:r>
              <a:rPr lang="en-US" sz="2400" dirty="0" smtClean="0">
                <a:solidFill>
                  <a:schemeClr val="tx1"/>
                </a:solidFill>
                <a:cs typeface="Arial" pitchFamily="34" charset="0"/>
              </a:rPr>
              <a:t>industries in </a:t>
            </a:r>
            <a:r>
              <a:rPr lang="en-US" sz="2400" dirty="0">
                <a:solidFill>
                  <a:schemeClr val="tx1"/>
                </a:solidFill>
                <a:cs typeface="Arial" pitchFamily="34" charset="0"/>
              </a:rPr>
              <a:t>the last few years—financial services, </a:t>
            </a:r>
            <a:r>
              <a:rPr lang="en-US" sz="2400" dirty="0" smtClean="0">
                <a:solidFill>
                  <a:schemeClr val="tx1"/>
                </a:solidFill>
                <a:cs typeface="Arial" pitchFamily="34" charset="0"/>
              </a:rPr>
              <a:t>consumer products</a:t>
            </a:r>
            <a:r>
              <a:rPr lang="en-US" sz="2400" dirty="0">
                <a:solidFill>
                  <a:schemeClr val="tx1"/>
                </a:solidFill>
                <a:cs typeface="Arial" pitchFamily="34" charset="0"/>
              </a:rPr>
              <a:t>, airlines, department stores</a:t>
            </a:r>
            <a:r>
              <a:rPr lang="en-US" sz="2400" dirty="0" smtClean="0">
                <a:solidFill>
                  <a:schemeClr val="tx1"/>
                </a:solidFill>
                <a:cs typeface="Arial" pitchFamily="34" charset="0"/>
              </a:rPr>
              <a:t>, and </a:t>
            </a:r>
            <a:r>
              <a:rPr lang="en-US" sz="2400" dirty="0">
                <a:solidFill>
                  <a:schemeClr val="tx1"/>
                </a:solidFill>
                <a:cs typeface="Arial" pitchFamily="34" charset="0"/>
              </a:rPr>
              <a:t>software, among others.</a:t>
            </a:r>
            <a:endParaRPr lang="en-US" sz="2400" dirty="0" smtClean="0">
              <a:solidFill>
                <a:schemeClr val="tx1"/>
              </a:solidFill>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25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739242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b="1" dirty="0" smtClean="0">
                <a:cs typeface="Arial" pitchFamily="34" charset="0"/>
              </a:rPr>
              <a:t>Types of Growth Strategy</a:t>
            </a:r>
            <a:endParaRPr lang="en-US" b="1" dirty="0">
              <a:cs typeface="Arial" pitchFamily="34" charset="0"/>
            </a:endParaRPr>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smtClean="0">
                <a:solidFill>
                  <a:schemeClr val="tx1"/>
                </a:solidFill>
                <a:cs typeface="Arial" pitchFamily="34" charset="0"/>
              </a:rPr>
              <a:t>4. Diversification – </a:t>
            </a:r>
            <a:r>
              <a:rPr lang="en-US" sz="2400" dirty="0" smtClean="0">
                <a:solidFill>
                  <a:schemeClr val="tx1"/>
                </a:solidFill>
                <a:cs typeface="Arial" pitchFamily="34" charset="0"/>
              </a:rPr>
              <a:t>starting up or acquiring businesses outside the company’s current products and markets.</a:t>
            </a:r>
            <a:endParaRPr lang="en-US" sz="2400" b="1" dirty="0">
              <a:solidFill>
                <a:schemeClr val="tx1"/>
              </a:solidFill>
              <a:cs typeface="Arial" pitchFamily="34" charset="0"/>
            </a:endParaRPr>
          </a:p>
          <a:p>
            <a:pPr marL="0" indent="0">
              <a:lnSpc>
                <a:spcPct val="100000"/>
              </a:lnSpc>
              <a:buNone/>
            </a:pPr>
            <a:r>
              <a:rPr lang="en-US" sz="2400" b="1" dirty="0">
                <a:solidFill>
                  <a:schemeClr val="tx1"/>
                </a:solidFill>
                <a:cs typeface="Arial" pitchFamily="34" charset="0"/>
              </a:rPr>
              <a:t>Related diversification – </a:t>
            </a:r>
            <a:r>
              <a:rPr lang="en-US" sz="2400" dirty="0">
                <a:solidFill>
                  <a:schemeClr val="tx1"/>
                </a:solidFill>
                <a:cs typeface="Arial" pitchFamily="34" charset="0"/>
              </a:rPr>
              <a:t>When a company combines with other companies in different, but related </a:t>
            </a:r>
            <a:r>
              <a:rPr lang="en-US" sz="2400" dirty="0" smtClean="0">
                <a:solidFill>
                  <a:schemeClr val="tx1"/>
                </a:solidFill>
                <a:cs typeface="Arial" pitchFamily="34" charset="0"/>
              </a:rPr>
              <a:t>industries.</a:t>
            </a:r>
            <a:br>
              <a:rPr lang="en-US" sz="2400" dirty="0" smtClean="0">
                <a:solidFill>
                  <a:schemeClr val="tx1"/>
                </a:solidFill>
                <a:cs typeface="Arial" pitchFamily="34" charset="0"/>
              </a:rPr>
            </a:br>
            <a:r>
              <a:rPr lang="en-US" dirty="0" smtClean="0">
                <a:solidFill>
                  <a:schemeClr val="tx1"/>
                </a:solidFill>
                <a:cs typeface="Arial" pitchFamily="34" charset="0"/>
              </a:rPr>
              <a:t>For </a:t>
            </a:r>
            <a:r>
              <a:rPr lang="en-US" dirty="0">
                <a:solidFill>
                  <a:schemeClr val="tx1"/>
                </a:solidFill>
                <a:cs typeface="Arial" pitchFamily="34" charset="0"/>
              </a:rPr>
              <a:t>example, Google has acquired a </a:t>
            </a:r>
            <a:r>
              <a:rPr lang="en-US" dirty="0" smtClean="0">
                <a:solidFill>
                  <a:schemeClr val="tx1"/>
                </a:solidFill>
                <a:cs typeface="Arial" pitchFamily="34" charset="0"/>
              </a:rPr>
              <a:t>number of </a:t>
            </a:r>
            <a:r>
              <a:rPr lang="en-US" dirty="0">
                <a:solidFill>
                  <a:schemeClr val="tx1"/>
                </a:solidFill>
                <a:cs typeface="Arial" pitchFamily="34" charset="0"/>
              </a:rPr>
              <a:t>businesses (some 150 total), including YouTube, DoubleClick, Nest, and </a:t>
            </a:r>
            <a:r>
              <a:rPr lang="en-US" dirty="0" smtClean="0">
                <a:solidFill>
                  <a:schemeClr val="tx1"/>
                </a:solidFill>
                <a:cs typeface="Arial" pitchFamily="34" charset="0"/>
              </a:rPr>
              <a:t>Motorola Mobility</a:t>
            </a:r>
            <a:r>
              <a:rPr lang="en-US" dirty="0">
                <a:solidFill>
                  <a:schemeClr val="tx1"/>
                </a:solidFill>
                <a:cs typeface="Arial" pitchFamily="34" charset="0"/>
              </a:rPr>
              <a:t>.</a:t>
            </a:r>
          </a:p>
          <a:p>
            <a:pPr marL="0" indent="0">
              <a:lnSpc>
                <a:spcPct val="100000"/>
              </a:lnSpc>
              <a:buNone/>
            </a:pPr>
            <a:r>
              <a:rPr lang="en-US" sz="2400" b="1" dirty="0" smtClean="0">
                <a:solidFill>
                  <a:schemeClr val="tx1"/>
                </a:solidFill>
                <a:cs typeface="Arial" pitchFamily="34" charset="0"/>
              </a:rPr>
              <a:t>Unrelated </a:t>
            </a:r>
            <a:r>
              <a:rPr lang="en-US" sz="2400" b="1" dirty="0">
                <a:solidFill>
                  <a:schemeClr val="tx1"/>
                </a:solidFill>
                <a:cs typeface="Arial" pitchFamily="34" charset="0"/>
              </a:rPr>
              <a:t>diversification – </a:t>
            </a:r>
            <a:r>
              <a:rPr lang="en-US" sz="2400" dirty="0">
                <a:solidFill>
                  <a:schemeClr val="tx1"/>
                </a:solidFill>
                <a:cs typeface="Arial" pitchFamily="34" charset="0"/>
              </a:rPr>
              <a:t>When a company combines with firms in different and unrelated </a:t>
            </a:r>
            <a:r>
              <a:rPr lang="en-US" sz="2400" dirty="0" smtClean="0">
                <a:solidFill>
                  <a:schemeClr val="tx1"/>
                </a:solidFill>
                <a:cs typeface="Arial" pitchFamily="34" charset="0"/>
              </a:rPr>
              <a:t>industries.</a:t>
            </a:r>
            <a:br>
              <a:rPr lang="en-US" sz="2400" dirty="0" smtClean="0">
                <a:solidFill>
                  <a:schemeClr val="tx1"/>
                </a:solidFill>
                <a:cs typeface="Arial" pitchFamily="34" charset="0"/>
              </a:rPr>
            </a:br>
            <a:r>
              <a:rPr lang="en-US" dirty="0" smtClean="0">
                <a:solidFill>
                  <a:schemeClr val="tx1"/>
                </a:solidFill>
                <a:cs typeface="Arial" pitchFamily="34" charset="0"/>
              </a:rPr>
              <a:t>For instance, the </a:t>
            </a:r>
            <a:r>
              <a:rPr lang="en-US" dirty="0">
                <a:solidFill>
                  <a:schemeClr val="tx1"/>
                </a:solidFill>
                <a:cs typeface="Arial" pitchFamily="34" charset="0"/>
              </a:rPr>
              <a:t>Tata Group of India has businesses in chemicals, communications </a:t>
            </a:r>
            <a:r>
              <a:rPr lang="en-US" dirty="0" smtClean="0">
                <a:solidFill>
                  <a:schemeClr val="tx1"/>
                </a:solidFill>
                <a:cs typeface="Arial" pitchFamily="34" charset="0"/>
              </a:rPr>
              <a:t>and IT</a:t>
            </a:r>
            <a:r>
              <a:rPr lang="en-US" dirty="0">
                <a:solidFill>
                  <a:schemeClr val="tx1"/>
                </a:solidFill>
                <a:cs typeface="Arial" pitchFamily="34" charset="0"/>
              </a:rPr>
              <a:t>, consumer products, energy, engineering, materials, and services.</a:t>
            </a:r>
          </a:p>
        </p:txBody>
      </p:sp>
      <p:sp>
        <p:nvSpPr>
          <p:cNvPr id="6" name="Slide Number Placeholder 5"/>
          <p:cNvSpPr>
            <a:spLocks noGrp="1"/>
          </p:cNvSpPr>
          <p:nvPr>
            <p:ph type="sldNum" sz="quarter" idx="12"/>
          </p:nvPr>
        </p:nvSpPr>
        <p:spPr/>
        <p:txBody>
          <a:bodyPr/>
          <a:lstStyle/>
          <a:p>
            <a:fld id="{E9EA1111-5A77-4C5B-86B5-3A57E92B1A73}" type="slidenum">
              <a:rPr lang="en-US" smtClean="0"/>
              <a:t>26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090988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en-US" b="1" dirty="0" smtClean="0">
                <a:cs typeface="Arial" pitchFamily="34" charset="0"/>
              </a:rPr>
              <a:t>Stability Strategy</a:t>
            </a:r>
            <a:endParaRPr lang="en-US" b="1" dirty="0">
              <a:solidFill>
                <a:schemeClr val="tx1"/>
              </a:solidFill>
              <a:cs typeface="Arial" pitchFamily="34" charset="0"/>
            </a:endParaRPr>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dirty="0">
                <a:solidFill>
                  <a:schemeClr val="tx1"/>
                </a:solidFill>
                <a:cs typeface="Arial" pitchFamily="34" charset="0"/>
              </a:rPr>
              <a:t>A </a:t>
            </a:r>
            <a:r>
              <a:rPr lang="en-US" sz="2400" b="1" dirty="0">
                <a:solidFill>
                  <a:schemeClr val="tx1"/>
                </a:solidFill>
                <a:cs typeface="Arial" pitchFamily="34" charset="0"/>
              </a:rPr>
              <a:t>stability strategy </a:t>
            </a:r>
            <a:r>
              <a:rPr lang="en-US" sz="2400" dirty="0">
                <a:solidFill>
                  <a:schemeClr val="tx1"/>
                </a:solidFill>
                <a:cs typeface="Arial" pitchFamily="34" charset="0"/>
              </a:rPr>
              <a:t>is a </a:t>
            </a:r>
            <a:r>
              <a:rPr lang="en-US" sz="2400" dirty="0" smtClean="0">
                <a:solidFill>
                  <a:schemeClr val="tx1"/>
                </a:solidFill>
                <a:cs typeface="Arial" pitchFamily="34" charset="0"/>
              </a:rPr>
              <a:t>corporate strategy </a:t>
            </a:r>
            <a:r>
              <a:rPr lang="en-US" sz="2400" dirty="0">
                <a:solidFill>
                  <a:schemeClr val="tx1"/>
                </a:solidFill>
                <a:cs typeface="Arial" pitchFamily="34" charset="0"/>
              </a:rPr>
              <a:t>in which an organization continues to do what it is currently doing. </a:t>
            </a:r>
            <a:endParaRPr lang="en-US" sz="2400" dirty="0" smtClean="0">
              <a:solidFill>
                <a:schemeClr val="tx1"/>
              </a:solidFill>
              <a:cs typeface="Arial" pitchFamily="34" charset="0"/>
            </a:endParaRPr>
          </a:p>
          <a:p>
            <a:pPr marL="0" indent="0">
              <a:lnSpc>
                <a:spcPct val="100000"/>
              </a:lnSpc>
              <a:buNone/>
            </a:pPr>
            <a:r>
              <a:rPr lang="en-US" sz="2400" dirty="0" smtClean="0">
                <a:solidFill>
                  <a:schemeClr val="tx1"/>
                </a:solidFill>
                <a:cs typeface="Arial" pitchFamily="34" charset="0"/>
              </a:rPr>
              <a:t>Examples: </a:t>
            </a:r>
          </a:p>
          <a:p>
            <a:pPr lvl="1">
              <a:lnSpc>
                <a:spcPct val="100000"/>
              </a:lnSpc>
              <a:buFont typeface="Arial" panose="020B0604020202020204" pitchFamily="34" charset="0"/>
              <a:buChar char="•"/>
            </a:pPr>
            <a:r>
              <a:rPr lang="en-US" sz="2400" dirty="0" smtClean="0">
                <a:solidFill>
                  <a:schemeClr val="tx1"/>
                </a:solidFill>
                <a:cs typeface="Arial" pitchFamily="34" charset="0"/>
              </a:rPr>
              <a:t>Continuing to serve the same clients by offering the same product or service</a:t>
            </a:r>
          </a:p>
          <a:p>
            <a:pPr lvl="1">
              <a:lnSpc>
                <a:spcPct val="100000"/>
              </a:lnSpc>
              <a:buFont typeface="Arial" panose="020B0604020202020204" pitchFamily="34" charset="0"/>
              <a:buChar char="•"/>
            </a:pPr>
            <a:r>
              <a:rPr lang="en-US" sz="2400" dirty="0" smtClean="0">
                <a:solidFill>
                  <a:schemeClr val="tx1"/>
                </a:solidFill>
                <a:cs typeface="Arial" pitchFamily="34" charset="0"/>
              </a:rPr>
              <a:t>Maintaining market share</a:t>
            </a:r>
          </a:p>
          <a:p>
            <a:pPr lvl="1">
              <a:lnSpc>
                <a:spcPct val="100000"/>
              </a:lnSpc>
              <a:buFont typeface="Arial" panose="020B0604020202020204" pitchFamily="34" charset="0"/>
              <a:buChar char="•"/>
            </a:pPr>
            <a:r>
              <a:rPr lang="en-US" sz="2400" dirty="0" smtClean="0">
                <a:solidFill>
                  <a:schemeClr val="tx1"/>
                </a:solidFill>
                <a:cs typeface="Arial" pitchFamily="34" charset="0"/>
              </a:rPr>
              <a:t>Sustaining the organization’s current business operations</a:t>
            </a:r>
            <a:endParaRPr lang="en-US" sz="2000" dirty="0">
              <a:solidFill>
                <a:schemeClr val="tx1"/>
              </a:solidFill>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27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400849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en-US" b="1" dirty="0" smtClean="0">
                <a:cs typeface="Arial" pitchFamily="34" charset="0"/>
              </a:rPr>
              <a:t>Renewal </a:t>
            </a:r>
            <a:r>
              <a:rPr lang="en-US" b="1" dirty="0">
                <a:cs typeface="Arial" pitchFamily="34" charset="0"/>
              </a:rPr>
              <a:t>Strategy</a:t>
            </a:r>
            <a:endParaRPr lang="en-US" b="1" dirty="0">
              <a:solidFill>
                <a:schemeClr val="tx1"/>
              </a:solidFill>
              <a:cs typeface="Arial" pitchFamily="34" charset="0"/>
            </a:endParaRPr>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smtClean="0">
                <a:solidFill>
                  <a:schemeClr val="tx1"/>
                </a:solidFill>
                <a:cs typeface="Arial" pitchFamily="34" charset="0"/>
              </a:rPr>
              <a:t>Renewal Strategies – </a:t>
            </a:r>
            <a:r>
              <a:rPr lang="en-US" sz="2400" dirty="0" smtClean="0">
                <a:solidFill>
                  <a:schemeClr val="tx1"/>
                </a:solidFill>
                <a:cs typeface="Arial" pitchFamily="34" charset="0"/>
              </a:rPr>
              <a:t>When </a:t>
            </a:r>
            <a:r>
              <a:rPr lang="en-US" sz="2400" dirty="0">
                <a:solidFill>
                  <a:schemeClr val="tx1"/>
                </a:solidFill>
                <a:cs typeface="Arial" pitchFamily="34" charset="0"/>
              </a:rPr>
              <a:t>an organization is in trouble, </a:t>
            </a:r>
            <a:r>
              <a:rPr lang="en-US" sz="2400" dirty="0" smtClean="0">
                <a:solidFill>
                  <a:schemeClr val="tx1"/>
                </a:solidFill>
                <a:cs typeface="Arial" pitchFamily="34" charset="0"/>
              </a:rPr>
              <a:t>something needs </a:t>
            </a:r>
            <a:r>
              <a:rPr lang="en-US" sz="2400" dirty="0">
                <a:solidFill>
                  <a:schemeClr val="tx1"/>
                </a:solidFill>
                <a:cs typeface="Arial" pitchFamily="34" charset="0"/>
              </a:rPr>
              <a:t>to be done. Managers need to develop strategies</a:t>
            </a:r>
            <a:r>
              <a:rPr lang="en-US" sz="2400" dirty="0" smtClean="0">
                <a:solidFill>
                  <a:schemeClr val="tx1"/>
                </a:solidFill>
                <a:cs typeface="Arial" pitchFamily="34" charset="0"/>
              </a:rPr>
              <a:t>, </a:t>
            </a:r>
            <a:r>
              <a:rPr lang="en-US" sz="2400" dirty="0">
                <a:solidFill>
                  <a:schemeClr val="tx1"/>
                </a:solidFill>
                <a:cs typeface="Arial" pitchFamily="34" charset="0"/>
              </a:rPr>
              <a:t>that address declining performance</a:t>
            </a:r>
            <a:r>
              <a:rPr lang="en-US" sz="2400" dirty="0" smtClean="0">
                <a:solidFill>
                  <a:schemeClr val="tx1"/>
                </a:solidFill>
                <a:cs typeface="Arial" pitchFamily="34" charset="0"/>
              </a:rPr>
              <a:t>.</a:t>
            </a:r>
          </a:p>
          <a:p>
            <a:pPr marL="0" indent="0">
              <a:lnSpc>
                <a:spcPct val="100000"/>
              </a:lnSpc>
              <a:buNone/>
            </a:pPr>
            <a:r>
              <a:rPr lang="en-US" sz="2400" dirty="0" smtClean="0">
                <a:solidFill>
                  <a:schemeClr val="tx1"/>
                </a:solidFill>
                <a:cs typeface="Arial" pitchFamily="34" charset="0"/>
              </a:rPr>
              <a:t>The two </a:t>
            </a:r>
            <a:r>
              <a:rPr lang="en-US" sz="2400" dirty="0">
                <a:solidFill>
                  <a:schemeClr val="tx1"/>
                </a:solidFill>
                <a:cs typeface="Arial" pitchFamily="34" charset="0"/>
              </a:rPr>
              <a:t>main types of renewal strategies </a:t>
            </a:r>
            <a:r>
              <a:rPr lang="en-US" sz="2400" dirty="0" smtClean="0">
                <a:solidFill>
                  <a:schemeClr val="tx1"/>
                </a:solidFill>
                <a:cs typeface="Arial" pitchFamily="34" charset="0"/>
              </a:rPr>
              <a:t>are:</a:t>
            </a:r>
          </a:p>
          <a:p>
            <a:pPr marL="457200" indent="-457200">
              <a:lnSpc>
                <a:spcPct val="100000"/>
              </a:lnSpc>
              <a:buFont typeface="+mj-lt"/>
              <a:buAutoNum type="arabicPeriod"/>
            </a:pPr>
            <a:r>
              <a:rPr lang="en-US" sz="2400" b="1" dirty="0" smtClean="0">
                <a:solidFill>
                  <a:schemeClr val="tx1"/>
                </a:solidFill>
                <a:cs typeface="Arial" pitchFamily="34" charset="0"/>
              </a:rPr>
              <a:t>Retrenchment Strategy –</a:t>
            </a:r>
            <a:r>
              <a:rPr lang="en-US" sz="2400" dirty="0" smtClean="0">
                <a:solidFill>
                  <a:schemeClr val="tx1"/>
                </a:solidFill>
                <a:cs typeface="Arial" pitchFamily="34" charset="0"/>
              </a:rPr>
              <a:t> a </a:t>
            </a:r>
            <a:r>
              <a:rPr lang="en-US" sz="2400" dirty="0">
                <a:solidFill>
                  <a:schemeClr val="tx1"/>
                </a:solidFill>
                <a:cs typeface="Arial" pitchFamily="34" charset="0"/>
              </a:rPr>
              <a:t>short-run </a:t>
            </a:r>
            <a:r>
              <a:rPr lang="en-US" sz="2400" dirty="0" smtClean="0">
                <a:solidFill>
                  <a:schemeClr val="tx1"/>
                </a:solidFill>
                <a:cs typeface="Arial" pitchFamily="34" charset="0"/>
              </a:rPr>
              <a:t>renewal strategy </a:t>
            </a:r>
            <a:r>
              <a:rPr lang="en-US" sz="2400" dirty="0">
                <a:solidFill>
                  <a:schemeClr val="tx1"/>
                </a:solidFill>
                <a:cs typeface="Arial" pitchFamily="34" charset="0"/>
              </a:rPr>
              <a:t>used for minor performance </a:t>
            </a:r>
            <a:r>
              <a:rPr lang="en-US" sz="2400" dirty="0" smtClean="0">
                <a:solidFill>
                  <a:schemeClr val="tx1"/>
                </a:solidFill>
                <a:cs typeface="Arial" pitchFamily="34" charset="0"/>
              </a:rPr>
              <a:t>problems.</a:t>
            </a:r>
          </a:p>
          <a:p>
            <a:pPr marL="457200" indent="-457200">
              <a:lnSpc>
                <a:spcPct val="100000"/>
              </a:lnSpc>
              <a:buFont typeface="+mj-lt"/>
              <a:buAutoNum type="arabicPeriod"/>
            </a:pPr>
            <a:r>
              <a:rPr lang="en-US" sz="2400" b="1" dirty="0" smtClean="0">
                <a:solidFill>
                  <a:schemeClr val="tx1"/>
                </a:solidFill>
              </a:rPr>
              <a:t>Turnaround Strategy – </a:t>
            </a:r>
            <a:r>
              <a:rPr lang="en-US" sz="2400" dirty="0">
                <a:solidFill>
                  <a:schemeClr val="tx1"/>
                </a:solidFill>
              </a:rPr>
              <a:t>When an organization’s problems are more serious, more drastic action is </a:t>
            </a:r>
            <a:r>
              <a:rPr lang="en-US" sz="2400" dirty="0" smtClean="0">
                <a:solidFill>
                  <a:schemeClr val="tx1"/>
                </a:solidFill>
              </a:rPr>
              <a:t>needed.</a:t>
            </a:r>
            <a:endParaRPr lang="en-US" sz="2000" dirty="0">
              <a:solidFill>
                <a:schemeClr val="tx1"/>
              </a:solidFill>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28</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631172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00000"/>
              </a:lnSpc>
            </a:pPr>
            <a:r>
              <a:rPr lang="en-US" b="1" dirty="0">
                <a:cs typeface="Arial" pitchFamily="34" charset="0"/>
              </a:rPr>
              <a:t>How Are Corporate Strategies Managed?</a:t>
            </a:r>
            <a:endParaRPr lang="en-US" b="1" dirty="0">
              <a:solidFill>
                <a:schemeClr val="tx1"/>
              </a:solidFill>
              <a:cs typeface="Arial" pitchFamily="34" charset="0"/>
            </a:endParaRPr>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solidFill>
                  <a:schemeClr val="tx1"/>
                </a:solidFill>
                <a:cs typeface="Arial" pitchFamily="34" charset="0"/>
              </a:rPr>
              <a:t>BCG </a:t>
            </a:r>
            <a:r>
              <a:rPr lang="en-US" sz="2400" b="1" dirty="0" smtClean="0">
                <a:solidFill>
                  <a:schemeClr val="tx1"/>
                </a:solidFill>
                <a:cs typeface="Arial" pitchFamily="34" charset="0"/>
              </a:rPr>
              <a:t>matrix – </a:t>
            </a:r>
            <a:r>
              <a:rPr lang="en-US" sz="2400" dirty="0" smtClean="0">
                <a:solidFill>
                  <a:schemeClr val="tx1"/>
                </a:solidFill>
                <a:cs typeface="Arial" pitchFamily="34" charset="0"/>
              </a:rPr>
              <a:t>A </a:t>
            </a:r>
            <a:r>
              <a:rPr lang="en-US" sz="2400" dirty="0">
                <a:solidFill>
                  <a:schemeClr val="tx1"/>
                </a:solidFill>
                <a:cs typeface="Arial" pitchFamily="34" charset="0"/>
              </a:rPr>
              <a:t>strategy tool that guides </a:t>
            </a:r>
            <a:r>
              <a:rPr lang="en-US" sz="2400" dirty="0" smtClean="0">
                <a:solidFill>
                  <a:schemeClr val="tx1"/>
                </a:solidFill>
                <a:cs typeface="Arial" pitchFamily="34" charset="0"/>
              </a:rPr>
              <a:t>resource allocation </a:t>
            </a:r>
            <a:r>
              <a:rPr lang="en-US" sz="2400" dirty="0">
                <a:solidFill>
                  <a:schemeClr val="tx1"/>
                </a:solidFill>
                <a:cs typeface="Arial" pitchFamily="34" charset="0"/>
              </a:rPr>
              <a:t>decisions on the basis </a:t>
            </a:r>
            <a:r>
              <a:rPr lang="en-US" sz="2400" dirty="0" smtClean="0">
                <a:solidFill>
                  <a:schemeClr val="tx1"/>
                </a:solidFill>
                <a:cs typeface="Arial" pitchFamily="34" charset="0"/>
              </a:rPr>
              <a:t>of market </a:t>
            </a:r>
            <a:r>
              <a:rPr lang="en-US" sz="2400" dirty="0">
                <a:solidFill>
                  <a:schemeClr val="tx1"/>
                </a:solidFill>
                <a:cs typeface="Arial" pitchFamily="34" charset="0"/>
              </a:rPr>
              <a:t>share and growth rate of </a:t>
            </a:r>
            <a:r>
              <a:rPr lang="en-US" sz="2400" dirty="0" smtClean="0">
                <a:solidFill>
                  <a:schemeClr val="tx1"/>
                </a:solidFill>
                <a:cs typeface="Arial" pitchFamily="34" charset="0"/>
              </a:rPr>
              <a:t>SBUs.</a:t>
            </a:r>
          </a:p>
          <a:p>
            <a:pPr marL="0" indent="0">
              <a:lnSpc>
                <a:spcPct val="100000"/>
              </a:lnSpc>
              <a:buNone/>
            </a:pPr>
            <a:r>
              <a:rPr lang="en-US" sz="2400" dirty="0" smtClean="0">
                <a:solidFill>
                  <a:schemeClr val="tx1"/>
                </a:solidFill>
                <a:cs typeface="Arial" pitchFamily="34" charset="0"/>
              </a:rPr>
              <a:t>It was </a:t>
            </a:r>
            <a:r>
              <a:rPr lang="en-US" sz="2400" dirty="0">
                <a:solidFill>
                  <a:schemeClr val="tx1"/>
                </a:solidFill>
                <a:cs typeface="Arial" pitchFamily="34" charset="0"/>
              </a:rPr>
              <a:t>developed by the Boston Consulting </a:t>
            </a:r>
            <a:r>
              <a:rPr lang="en-US" sz="2400" dirty="0" smtClean="0">
                <a:solidFill>
                  <a:schemeClr val="tx1"/>
                </a:solidFill>
                <a:cs typeface="Arial" pitchFamily="34" charset="0"/>
              </a:rPr>
              <a:t>Group </a:t>
            </a:r>
            <a:endParaRPr lang="en-US" sz="2400" dirty="0" smtClean="0">
              <a:solidFill>
                <a:schemeClr val="tx1"/>
              </a:solidFill>
              <a:cs typeface="Arial" pitchFamily="34" charset="0"/>
            </a:endParaRPr>
          </a:p>
          <a:p>
            <a:pPr marL="0" indent="0">
              <a:lnSpc>
                <a:spcPct val="100000"/>
              </a:lnSpc>
              <a:buNone/>
            </a:pPr>
            <a:r>
              <a:rPr lang="en-US" sz="2400" dirty="0" smtClean="0">
                <a:solidFill>
                  <a:schemeClr val="tx1"/>
                </a:solidFill>
                <a:cs typeface="Arial" pitchFamily="34" charset="0"/>
              </a:rPr>
              <a:t>An </a:t>
            </a:r>
            <a:r>
              <a:rPr lang="en-US" sz="2400" dirty="0">
                <a:solidFill>
                  <a:schemeClr val="tx1"/>
                </a:solidFill>
                <a:cs typeface="Arial" pitchFamily="34" charset="0"/>
              </a:rPr>
              <a:t>organization’s various businesses could be </a:t>
            </a:r>
            <a:r>
              <a:rPr lang="en-US" sz="2400" dirty="0" smtClean="0">
                <a:solidFill>
                  <a:schemeClr val="tx1"/>
                </a:solidFill>
                <a:cs typeface="Arial" pitchFamily="34" charset="0"/>
              </a:rPr>
              <a:t>evaluated and </a:t>
            </a:r>
            <a:r>
              <a:rPr lang="en-US" sz="2400" dirty="0">
                <a:solidFill>
                  <a:schemeClr val="tx1"/>
                </a:solidFill>
                <a:cs typeface="Arial" pitchFamily="34" charset="0"/>
              </a:rPr>
              <a:t>plotted using a 2 × 2 matrix to identify which ones offered high potential </a:t>
            </a:r>
            <a:r>
              <a:rPr lang="en-US" sz="2400" dirty="0" smtClean="0">
                <a:solidFill>
                  <a:schemeClr val="tx1"/>
                </a:solidFill>
                <a:cs typeface="Arial" pitchFamily="34" charset="0"/>
              </a:rPr>
              <a:t>and which </a:t>
            </a:r>
            <a:r>
              <a:rPr lang="en-US" sz="2400" dirty="0">
                <a:solidFill>
                  <a:schemeClr val="tx1"/>
                </a:solidFill>
                <a:cs typeface="Arial" pitchFamily="34" charset="0"/>
              </a:rPr>
              <a:t>were a drain on organizational resources.</a:t>
            </a:r>
          </a:p>
        </p:txBody>
      </p:sp>
      <p:sp>
        <p:nvSpPr>
          <p:cNvPr id="6" name="Slide Number Placeholder 5"/>
          <p:cNvSpPr>
            <a:spLocks noGrp="1"/>
          </p:cNvSpPr>
          <p:nvPr>
            <p:ph type="sldNum" sz="quarter" idx="12"/>
          </p:nvPr>
        </p:nvSpPr>
        <p:spPr/>
        <p:txBody>
          <a:bodyPr/>
          <a:lstStyle/>
          <a:p>
            <a:fld id="{E9EA1111-5A77-4C5B-86B5-3A57E92B1A73}" type="slidenum">
              <a:rPr lang="en-US" smtClean="0"/>
              <a:t>29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35417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smtClean="0"/>
              <a:t>Strategic Management</a:t>
            </a:r>
            <a:r>
              <a:rPr lang="en-US" b="1" dirty="0"/>
              <a:t>?</a:t>
            </a:r>
            <a:endParaRPr lang="en-US" dirty="0"/>
          </a:p>
        </p:txBody>
      </p:sp>
      <p:sp>
        <p:nvSpPr>
          <p:cNvPr id="3" name="Content Placeholder 2"/>
          <p:cNvSpPr>
            <a:spLocks noGrp="1"/>
          </p:cNvSpPr>
          <p:nvPr>
            <p:ph idx="1"/>
          </p:nvPr>
        </p:nvSpPr>
        <p:spPr/>
        <p:txBody>
          <a:bodyPr anchor="ctr">
            <a:noAutofit/>
          </a:bodyPr>
          <a:lstStyle/>
          <a:p>
            <a:pPr marL="0" indent="0">
              <a:buNone/>
            </a:pPr>
            <a:r>
              <a:rPr lang="en-US" sz="2400" b="1" dirty="0">
                <a:solidFill>
                  <a:schemeClr val="tx1"/>
                </a:solidFill>
                <a:cs typeface="Arial" pitchFamily="34" charset="0"/>
              </a:rPr>
              <a:t>Strategic </a:t>
            </a:r>
            <a:r>
              <a:rPr lang="en-US" sz="2400" b="1" dirty="0">
                <a:solidFill>
                  <a:schemeClr val="tx1"/>
                </a:solidFill>
              </a:rPr>
              <a:t>Management </a:t>
            </a:r>
            <a:r>
              <a:rPr lang="en-US" sz="2400" dirty="0">
                <a:solidFill>
                  <a:schemeClr val="tx1"/>
                </a:solidFill>
              </a:rPr>
              <a:t>–</a:t>
            </a:r>
            <a:r>
              <a:rPr lang="en-US" sz="2400" b="1" dirty="0">
                <a:solidFill>
                  <a:schemeClr val="tx1"/>
                </a:solidFill>
              </a:rPr>
              <a:t> </a:t>
            </a:r>
            <a:r>
              <a:rPr lang="en-US" sz="2400" dirty="0">
                <a:solidFill>
                  <a:schemeClr val="tx1"/>
                </a:solidFill>
              </a:rPr>
              <a:t>What managers do to develop the organization’s </a:t>
            </a:r>
            <a:r>
              <a:rPr lang="en-US" sz="2400" dirty="0" smtClean="0">
                <a:solidFill>
                  <a:schemeClr val="tx1"/>
                </a:solidFill>
              </a:rPr>
              <a:t>strategies.</a:t>
            </a:r>
          </a:p>
          <a:p>
            <a:pPr marL="0" indent="0">
              <a:buNone/>
            </a:pPr>
            <a:r>
              <a:rPr lang="en-US" sz="2400" dirty="0">
                <a:solidFill>
                  <a:schemeClr val="tx1"/>
                </a:solidFill>
              </a:rPr>
              <a:t>It’s an important task involving all the basic management functions—planning</a:t>
            </a:r>
            <a:r>
              <a:rPr lang="en-US" sz="2400" dirty="0" smtClean="0">
                <a:solidFill>
                  <a:schemeClr val="tx1"/>
                </a:solidFill>
              </a:rPr>
              <a:t>, organizing</a:t>
            </a:r>
            <a:r>
              <a:rPr lang="en-US" sz="2400" dirty="0">
                <a:solidFill>
                  <a:schemeClr val="tx1"/>
                </a:solidFill>
              </a:rPr>
              <a:t>, leading, and controlling.</a:t>
            </a:r>
          </a:p>
          <a:p>
            <a:pPr marL="0" indent="0">
              <a:buNone/>
            </a:pPr>
            <a:r>
              <a:rPr lang="en-US" sz="2400" b="1" dirty="0" smtClean="0">
                <a:solidFill>
                  <a:schemeClr val="tx1"/>
                </a:solidFill>
              </a:rPr>
              <a:t>Strategies </a:t>
            </a:r>
            <a:r>
              <a:rPr lang="en-US" sz="2400" dirty="0">
                <a:solidFill>
                  <a:schemeClr val="tx1"/>
                </a:solidFill>
              </a:rPr>
              <a:t>–</a:t>
            </a:r>
            <a:r>
              <a:rPr lang="en-US" sz="2400" b="1" dirty="0">
                <a:solidFill>
                  <a:schemeClr val="tx1"/>
                </a:solidFill>
              </a:rPr>
              <a:t> </a:t>
            </a:r>
            <a:r>
              <a:rPr lang="en-US" sz="2400" dirty="0">
                <a:solidFill>
                  <a:schemeClr val="tx1"/>
                </a:solidFill>
              </a:rPr>
              <a:t>The plans for how the organization will do what it’s in business to do, how it will compete successfully, and how it will attract and satisfy its customers in order to achieve its goals</a:t>
            </a:r>
            <a:r>
              <a:rPr lang="en-US" sz="2400" dirty="0" smtClean="0">
                <a:solidFill>
                  <a:schemeClr val="tx1"/>
                </a:solidFill>
              </a:rPr>
              <a:t>.</a:t>
            </a:r>
            <a:endParaRPr lang="en-US" sz="2400" dirty="0">
              <a:solidFill>
                <a:schemeClr val="tx1"/>
              </a:solidFil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351827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00000"/>
              </a:lnSpc>
            </a:pPr>
            <a:r>
              <a:rPr lang="en-US" b="1" dirty="0">
                <a:cs typeface="Arial" pitchFamily="34" charset="0"/>
              </a:rPr>
              <a:t>How Are Corporate Strategies Managed?</a:t>
            </a:r>
            <a:endParaRPr lang="en-US" b="1" dirty="0">
              <a:solidFill>
                <a:schemeClr val="tx1"/>
              </a:solidFill>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30</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
        <p:nvSpPr>
          <p:cNvPr id="8" name="Content Placeholder 7"/>
          <p:cNvSpPr>
            <a:spLocks noGrp="1"/>
          </p:cNvSpPr>
          <p:nvPr>
            <p:ph idx="1"/>
          </p:nvPr>
        </p:nvSpPr>
        <p:spPr/>
        <p:txBody>
          <a:bodyPr>
            <a:normAutofit/>
          </a:bodyPr>
          <a:lstStyle/>
          <a:p>
            <a:pPr lvl="1">
              <a:buFont typeface="Arial" panose="020B0604020202020204" pitchFamily="34" charset="0"/>
              <a:buChar char="•"/>
            </a:pPr>
            <a:r>
              <a:rPr lang="en-US" sz="2000" b="1" dirty="0" smtClean="0"/>
              <a:t>Stars</a:t>
            </a:r>
            <a:r>
              <a:rPr lang="en-US" sz="2000" b="1" dirty="0"/>
              <a:t>: </a:t>
            </a:r>
            <a:r>
              <a:rPr lang="en-US" sz="2000" dirty="0"/>
              <a:t>High market share/High anticipated growth </a:t>
            </a:r>
            <a:r>
              <a:rPr lang="en-US" sz="2000" dirty="0" smtClean="0"/>
              <a:t>rate</a:t>
            </a:r>
          </a:p>
          <a:p>
            <a:pPr lvl="1">
              <a:buFont typeface="Arial" panose="020B0604020202020204" pitchFamily="34" charset="0"/>
              <a:buChar char="•"/>
            </a:pPr>
            <a:r>
              <a:rPr lang="en-US" sz="2000" b="1" dirty="0" smtClean="0"/>
              <a:t>Cash </a:t>
            </a:r>
            <a:r>
              <a:rPr lang="en-US" sz="2000" b="1" dirty="0"/>
              <a:t>Cows: </a:t>
            </a:r>
            <a:r>
              <a:rPr lang="en-US" sz="2000" dirty="0"/>
              <a:t>High market share/Low anticipated growth </a:t>
            </a:r>
            <a:r>
              <a:rPr lang="en-US" sz="2000" dirty="0" smtClean="0"/>
              <a:t>rate</a:t>
            </a:r>
          </a:p>
          <a:p>
            <a:pPr lvl="1">
              <a:buFont typeface="Arial" panose="020B0604020202020204" pitchFamily="34" charset="0"/>
              <a:buChar char="•"/>
            </a:pPr>
            <a:r>
              <a:rPr lang="en-US" sz="2000" b="1" dirty="0" smtClean="0"/>
              <a:t>Question </a:t>
            </a:r>
            <a:r>
              <a:rPr lang="en-US" sz="2000" b="1" dirty="0"/>
              <a:t>Marks: </a:t>
            </a:r>
            <a:r>
              <a:rPr lang="en-US" sz="2000" dirty="0" smtClean="0"/>
              <a:t>Low </a:t>
            </a:r>
            <a:r>
              <a:rPr lang="en-US" sz="2000" dirty="0"/>
              <a:t>market share/High </a:t>
            </a:r>
            <a:r>
              <a:rPr lang="en-US" sz="2000" dirty="0" smtClean="0"/>
              <a:t>anticipated </a:t>
            </a:r>
            <a:r>
              <a:rPr lang="en-US" sz="2000" dirty="0"/>
              <a:t>growth rate</a:t>
            </a:r>
          </a:p>
          <a:p>
            <a:pPr lvl="1">
              <a:buFont typeface="Arial" panose="020B0604020202020204" pitchFamily="34" charset="0"/>
              <a:buChar char="•"/>
            </a:pPr>
            <a:r>
              <a:rPr lang="en-US" sz="2000" b="1" dirty="0" smtClean="0"/>
              <a:t>Dogs</a:t>
            </a:r>
            <a:r>
              <a:rPr lang="en-US" sz="2000" b="1" dirty="0"/>
              <a:t>: </a:t>
            </a:r>
            <a:r>
              <a:rPr lang="en-US" sz="2000" dirty="0"/>
              <a:t>Low market share/Low anticipated growth </a:t>
            </a:r>
            <a:r>
              <a:rPr lang="en-US" sz="2000" dirty="0" smtClean="0"/>
              <a:t>rate</a:t>
            </a:r>
          </a:p>
          <a:p>
            <a:pPr lvl="1">
              <a:buFont typeface="Arial" panose="020B0604020202020204" pitchFamily="34" charset="0"/>
              <a:buChar char="•"/>
            </a:pPr>
            <a:endParaRPr lang="en-US" sz="2400" dirty="0"/>
          </a:p>
        </p:txBody>
      </p:sp>
      <p:pic>
        <p:nvPicPr>
          <p:cNvPr id="10" name="Picture 9"/>
          <p:cNvPicPr>
            <a:picLocks noChangeAspect="1"/>
          </p:cNvPicPr>
          <p:nvPr/>
        </p:nvPicPr>
        <p:blipFill>
          <a:blip r:embed="rId2"/>
          <a:stretch>
            <a:fillRect/>
          </a:stretch>
        </p:blipFill>
        <p:spPr>
          <a:xfrm>
            <a:off x="2715894" y="3365771"/>
            <a:ext cx="3757930" cy="2936605"/>
          </a:xfrm>
          <a:prstGeom prst="rect">
            <a:avLst/>
          </a:prstGeom>
        </p:spPr>
      </p:pic>
    </p:spTree>
    <p:extLst>
      <p:ext uri="{BB962C8B-B14F-4D97-AF65-F5344CB8AC3E}">
        <p14:creationId xmlns:p14="http://schemas.microsoft.com/office/powerpoint/2010/main" val="2126911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en-US" b="1" dirty="0" smtClean="0">
                <a:cs typeface="Arial" pitchFamily="34" charset="0"/>
              </a:rPr>
              <a:t>BCG Matrix - Example</a:t>
            </a:r>
            <a:endParaRPr lang="en-US" b="1" dirty="0">
              <a:solidFill>
                <a:schemeClr val="tx1"/>
              </a:solidFill>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31</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2912" y="1819072"/>
            <a:ext cx="5723896" cy="4402851"/>
          </a:xfrm>
        </p:spPr>
      </p:pic>
    </p:spTree>
    <p:extLst>
      <p:ext uri="{BB962C8B-B14F-4D97-AF65-F5344CB8AC3E}">
        <p14:creationId xmlns:p14="http://schemas.microsoft.com/office/powerpoint/2010/main" val="1498017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00000"/>
              </a:lnSpc>
            </a:pPr>
            <a:r>
              <a:rPr lang="en-US" b="1" dirty="0" smtClean="0">
                <a:cs typeface="Arial" pitchFamily="34" charset="0"/>
              </a:rPr>
              <a:t>Strategic Implications Of The BCG Matrix?</a:t>
            </a:r>
            <a:endParaRPr lang="en-US" b="1" dirty="0">
              <a:solidFill>
                <a:schemeClr val="tx1"/>
              </a:solidFill>
              <a:cs typeface="Arial" pitchFamily="34" charset="0"/>
            </a:endParaRPr>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000" dirty="0">
                <a:solidFill>
                  <a:schemeClr val="tx1"/>
                </a:solidFill>
                <a:cs typeface="Arial" pitchFamily="34" charset="0"/>
              </a:rPr>
              <a:t>The</a:t>
            </a:r>
            <a:r>
              <a:rPr lang="en-US" sz="2000" b="1" dirty="0">
                <a:solidFill>
                  <a:schemeClr val="tx1"/>
                </a:solidFill>
                <a:cs typeface="Arial" pitchFamily="34" charset="0"/>
              </a:rPr>
              <a:t> dogs </a:t>
            </a:r>
            <a:r>
              <a:rPr lang="en-US" sz="2000" dirty="0">
                <a:solidFill>
                  <a:schemeClr val="tx1"/>
                </a:solidFill>
                <a:cs typeface="Arial" pitchFamily="34" charset="0"/>
              </a:rPr>
              <a:t>should </a:t>
            </a:r>
            <a:r>
              <a:rPr lang="en-US" sz="2000" dirty="0" smtClean="0">
                <a:solidFill>
                  <a:schemeClr val="tx1"/>
                </a:solidFill>
                <a:cs typeface="Arial" pitchFamily="34" charset="0"/>
              </a:rPr>
              <a:t>be sold </a:t>
            </a:r>
            <a:r>
              <a:rPr lang="en-US" sz="2000" dirty="0">
                <a:solidFill>
                  <a:schemeClr val="tx1"/>
                </a:solidFill>
                <a:cs typeface="Arial" pitchFamily="34" charset="0"/>
              </a:rPr>
              <a:t>off or liquidated as they have low market share in markets with low </a:t>
            </a:r>
            <a:r>
              <a:rPr lang="en-US" sz="2000" dirty="0" smtClean="0">
                <a:solidFill>
                  <a:schemeClr val="tx1"/>
                </a:solidFill>
                <a:cs typeface="Arial" pitchFamily="34" charset="0"/>
              </a:rPr>
              <a:t>growth potential.</a:t>
            </a:r>
          </a:p>
          <a:p>
            <a:pPr lvl="1">
              <a:lnSpc>
                <a:spcPct val="100000"/>
              </a:lnSpc>
              <a:buFont typeface="Arial" panose="020B0604020202020204" pitchFamily="34" charset="0"/>
              <a:buChar char="•"/>
            </a:pPr>
            <a:r>
              <a:rPr lang="en-US" sz="2000" dirty="0">
                <a:solidFill>
                  <a:schemeClr val="tx1"/>
                </a:solidFill>
                <a:cs typeface="Arial" pitchFamily="34" charset="0"/>
              </a:rPr>
              <a:t>Managers should “milk” </a:t>
            </a:r>
            <a:r>
              <a:rPr lang="en-US" sz="2000" b="1" dirty="0">
                <a:solidFill>
                  <a:schemeClr val="tx1"/>
                </a:solidFill>
                <a:cs typeface="Arial" pitchFamily="34" charset="0"/>
              </a:rPr>
              <a:t>cash cows </a:t>
            </a:r>
            <a:r>
              <a:rPr lang="en-US" sz="2000" dirty="0">
                <a:solidFill>
                  <a:schemeClr val="tx1"/>
                </a:solidFill>
                <a:cs typeface="Arial" pitchFamily="34" charset="0"/>
              </a:rPr>
              <a:t>for as much as they can, limit any </a:t>
            </a:r>
            <a:r>
              <a:rPr lang="en-US" sz="2000" dirty="0" smtClean="0">
                <a:solidFill>
                  <a:schemeClr val="tx1"/>
                </a:solidFill>
                <a:cs typeface="Arial" pitchFamily="34" charset="0"/>
              </a:rPr>
              <a:t>new investment in </a:t>
            </a:r>
            <a:r>
              <a:rPr lang="en-US" sz="2000" dirty="0">
                <a:solidFill>
                  <a:schemeClr val="tx1"/>
                </a:solidFill>
                <a:cs typeface="Arial" pitchFamily="34" charset="0"/>
              </a:rPr>
              <a:t>them, and use the large amounts of cash generated to invest in </a:t>
            </a:r>
            <a:r>
              <a:rPr lang="en-US" sz="2000" dirty="0" smtClean="0">
                <a:solidFill>
                  <a:schemeClr val="tx1"/>
                </a:solidFill>
                <a:cs typeface="Arial" pitchFamily="34" charset="0"/>
              </a:rPr>
              <a:t>stars and </a:t>
            </a:r>
            <a:r>
              <a:rPr lang="en-US" sz="2000" dirty="0">
                <a:solidFill>
                  <a:schemeClr val="tx1"/>
                </a:solidFill>
                <a:cs typeface="Arial" pitchFamily="34" charset="0"/>
              </a:rPr>
              <a:t>question marks with strong potential to improve market share</a:t>
            </a:r>
            <a:r>
              <a:rPr lang="en-US" sz="2000" dirty="0" smtClean="0">
                <a:solidFill>
                  <a:schemeClr val="tx1"/>
                </a:solidFill>
                <a:cs typeface="Arial" pitchFamily="34" charset="0"/>
              </a:rPr>
              <a:t>.</a:t>
            </a:r>
          </a:p>
          <a:p>
            <a:pPr lvl="1">
              <a:lnSpc>
                <a:spcPct val="100000"/>
              </a:lnSpc>
              <a:buFont typeface="Arial" panose="020B0604020202020204" pitchFamily="34" charset="0"/>
              <a:buChar char="•"/>
            </a:pPr>
            <a:r>
              <a:rPr lang="en-US" sz="2000" dirty="0">
                <a:solidFill>
                  <a:schemeClr val="tx1"/>
                </a:solidFill>
                <a:cs typeface="Arial" pitchFamily="34" charset="0"/>
              </a:rPr>
              <a:t>Heavy </a:t>
            </a:r>
            <a:r>
              <a:rPr lang="en-US" sz="2000" dirty="0" smtClean="0">
                <a:solidFill>
                  <a:schemeClr val="tx1"/>
                </a:solidFill>
                <a:cs typeface="Arial" pitchFamily="34" charset="0"/>
              </a:rPr>
              <a:t>investment in</a:t>
            </a:r>
            <a:r>
              <a:rPr lang="en-US" sz="2000" b="1" dirty="0" smtClean="0">
                <a:solidFill>
                  <a:schemeClr val="tx1"/>
                </a:solidFill>
                <a:cs typeface="Arial" pitchFamily="34" charset="0"/>
              </a:rPr>
              <a:t> </a:t>
            </a:r>
            <a:r>
              <a:rPr lang="en-US" sz="2000" b="1" dirty="0">
                <a:solidFill>
                  <a:schemeClr val="tx1"/>
                </a:solidFill>
                <a:cs typeface="Arial" pitchFamily="34" charset="0"/>
              </a:rPr>
              <a:t>stars </a:t>
            </a:r>
            <a:r>
              <a:rPr lang="en-US" sz="2000" dirty="0">
                <a:solidFill>
                  <a:schemeClr val="tx1"/>
                </a:solidFill>
                <a:cs typeface="Arial" pitchFamily="34" charset="0"/>
              </a:rPr>
              <a:t>will help take advantage of the market’s growth and help maintain </a:t>
            </a:r>
            <a:r>
              <a:rPr lang="en-US" sz="2000" dirty="0" smtClean="0">
                <a:solidFill>
                  <a:schemeClr val="tx1"/>
                </a:solidFill>
                <a:cs typeface="Arial" pitchFamily="34" charset="0"/>
              </a:rPr>
              <a:t>high market </a:t>
            </a:r>
            <a:r>
              <a:rPr lang="en-US" sz="2000" dirty="0">
                <a:solidFill>
                  <a:schemeClr val="tx1"/>
                </a:solidFill>
                <a:cs typeface="Arial" pitchFamily="34" charset="0"/>
              </a:rPr>
              <a:t>share. The stars, of course, will eventually develop into cash cows as </a:t>
            </a:r>
            <a:r>
              <a:rPr lang="en-US" sz="2000" dirty="0" smtClean="0">
                <a:solidFill>
                  <a:schemeClr val="tx1"/>
                </a:solidFill>
                <a:cs typeface="Arial" pitchFamily="34" charset="0"/>
              </a:rPr>
              <a:t>their markets </a:t>
            </a:r>
            <a:r>
              <a:rPr lang="en-US" sz="2000" dirty="0">
                <a:solidFill>
                  <a:schemeClr val="tx1"/>
                </a:solidFill>
                <a:cs typeface="Arial" pitchFamily="34" charset="0"/>
              </a:rPr>
              <a:t>mature and sales growth slows. </a:t>
            </a:r>
            <a:endParaRPr lang="en-US" sz="2000" dirty="0" smtClean="0">
              <a:solidFill>
                <a:schemeClr val="tx1"/>
              </a:solidFill>
              <a:cs typeface="Arial" pitchFamily="34" charset="0"/>
            </a:endParaRPr>
          </a:p>
          <a:p>
            <a:pPr lvl="1">
              <a:lnSpc>
                <a:spcPct val="100000"/>
              </a:lnSpc>
              <a:buFont typeface="Arial" panose="020B0604020202020204" pitchFamily="34" charset="0"/>
              <a:buChar char="•"/>
            </a:pPr>
            <a:r>
              <a:rPr lang="en-US" sz="2000" dirty="0" smtClean="0">
                <a:solidFill>
                  <a:schemeClr val="tx1"/>
                </a:solidFill>
                <a:cs typeface="Arial" pitchFamily="34" charset="0"/>
              </a:rPr>
              <a:t>After </a:t>
            </a:r>
            <a:r>
              <a:rPr lang="en-US" sz="2000" dirty="0">
                <a:solidFill>
                  <a:schemeClr val="tx1"/>
                </a:solidFill>
                <a:cs typeface="Arial" pitchFamily="34" charset="0"/>
              </a:rPr>
              <a:t>careful analysis, some </a:t>
            </a:r>
            <a:r>
              <a:rPr lang="en-US" sz="2000" b="1" dirty="0" smtClean="0">
                <a:solidFill>
                  <a:schemeClr val="tx1"/>
                </a:solidFill>
                <a:cs typeface="Arial" pitchFamily="34" charset="0"/>
              </a:rPr>
              <a:t>question marks </a:t>
            </a:r>
            <a:r>
              <a:rPr lang="en-US" sz="2000" dirty="0" smtClean="0">
                <a:solidFill>
                  <a:schemeClr val="tx1"/>
                </a:solidFill>
                <a:cs typeface="Arial" pitchFamily="34" charset="0"/>
              </a:rPr>
              <a:t>will </a:t>
            </a:r>
            <a:r>
              <a:rPr lang="en-US" sz="2000" dirty="0">
                <a:solidFill>
                  <a:schemeClr val="tx1"/>
                </a:solidFill>
                <a:cs typeface="Arial" pitchFamily="34" charset="0"/>
              </a:rPr>
              <a:t>be sold off and others </a:t>
            </a:r>
            <a:r>
              <a:rPr lang="en-US" sz="2000" dirty="0" smtClean="0">
                <a:solidFill>
                  <a:schemeClr val="tx1"/>
                </a:solidFill>
                <a:cs typeface="Arial" pitchFamily="34" charset="0"/>
              </a:rPr>
              <a:t>strategically nurtured </a:t>
            </a:r>
            <a:r>
              <a:rPr lang="en-US" sz="2000" dirty="0">
                <a:solidFill>
                  <a:schemeClr val="tx1"/>
                </a:solidFill>
                <a:cs typeface="Arial" pitchFamily="34" charset="0"/>
              </a:rPr>
              <a:t>into stars</a:t>
            </a:r>
            <a:r>
              <a:rPr lang="en-US" sz="2000" dirty="0" smtClean="0">
                <a:solidFill>
                  <a:schemeClr val="tx1"/>
                </a:solidFill>
                <a:cs typeface="Arial" pitchFamily="34" charset="0"/>
              </a:rPr>
              <a:t>.</a:t>
            </a:r>
            <a:endParaRPr lang="en-US" sz="2000" dirty="0">
              <a:solidFill>
                <a:schemeClr val="tx1"/>
              </a:solidFill>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32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002804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en-US" b="1" dirty="0" smtClean="0">
                <a:cs typeface="Arial" pitchFamily="34" charset="0"/>
              </a:rPr>
              <a:t>Competitive Strategy</a:t>
            </a:r>
            <a:endParaRPr lang="en-US" b="1" dirty="0">
              <a:solidFill>
                <a:schemeClr val="tx1"/>
              </a:solidFill>
              <a:cs typeface="Arial" pitchFamily="34" charset="0"/>
            </a:endParaRPr>
          </a:p>
        </p:txBody>
      </p:sp>
      <p:sp>
        <p:nvSpPr>
          <p:cNvPr id="3" name="Content Placeholder 2"/>
          <p:cNvSpPr>
            <a:spLocks noGrp="1"/>
          </p:cNvSpPr>
          <p:nvPr>
            <p:ph idx="1"/>
          </p:nvPr>
        </p:nvSpPr>
        <p:spPr/>
        <p:txBody>
          <a:bodyPr anchor="ctr">
            <a:noAutofit/>
          </a:bodyPr>
          <a:lstStyle/>
          <a:p>
            <a:pPr marL="0">
              <a:lnSpc>
                <a:spcPct val="100000"/>
              </a:lnSpc>
              <a:buNone/>
            </a:pPr>
            <a:r>
              <a:rPr lang="en-US" sz="2400" b="1" dirty="0" smtClean="0">
                <a:solidFill>
                  <a:schemeClr val="tx1"/>
                </a:solidFill>
                <a:cs typeface="Arial" pitchFamily="34" charset="0"/>
              </a:rPr>
              <a:t>Competitive Strategy – </a:t>
            </a:r>
            <a:r>
              <a:rPr lang="en-US" sz="2400" dirty="0" smtClean="0">
                <a:solidFill>
                  <a:schemeClr val="tx1"/>
                </a:solidFill>
                <a:cs typeface="Arial" pitchFamily="34" charset="0"/>
              </a:rPr>
              <a:t>An </a:t>
            </a:r>
            <a:r>
              <a:rPr lang="en-US" sz="2400" dirty="0">
                <a:solidFill>
                  <a:schemeClr val="tx1"/>
                </a:solidFill>
                <a:cs typeface="Arial" pitchFamily="34" charset="0"/>
              </a:rPr>
              <a:t>organizational strategy for </a:t>
            </a:r>
            <a:r>
              <a:rPr lang="en-US" sz="2400" dirty="0" smtClean="0">
                <a:solidFill>
                  <a:schemeClr val="tx1"/>
                </a:solidFill>
                <a:cs typeface="Arial" pitchFamily="34" charset="0"/>
              </a:rPr>
              <a:t>how an </a:t>
            </a:r>
            <a:r>
              <a:rPr lang="en-US" sz="2400" dirty="0">
                <a:solidFill>
                  <a:schemeClr val="tx1"/>
                </a:solidFill>
                <a:cs typeface="Arial" pitchFamily="34" charset="0"/>
              </a:rPr>
              <a:t>organization will compete in </a:t>
            </a:r>
            <a:r>
              <a:rPr lang="en-US" sz="2400" dirty="0" smtClean="0">
                <a:solidFill>
                  <a:schemeClr val="tx1"/>
                </a:solidFill>
                <a:cs typeface="Arial" pitchFamily="34" charset="0"/>
              </a:rPr>
              <a:t>its business(</a:t>
            </a:r>
            <a:r>
              <a:rPr lang="en-US" sz="2400" dirty="0" err="1" smtClean="0">
                <a:solidFill>
                  <a:schemeClr val="tx1"/>
                </a:solidFill>
                <a:cs typeface="Arial" pitchFamily="34" charset="0"/>
              </a:rPr>
              <a:t>es</a:t>
            </a:r>
            <a:r>
              <a:rPr lang="en-US" sz="2400" dirty="0" smtClean="0">
                <a:solidFill>
                  <a:schemeClr val="tx1"/>
                </a:solidFill>
                <a:cs typeface="Arial" pitchFamily="34" charset="0"/>
              </a:rPr>
              <a:t>).</a:t>
            </a:r>
          </a:p>
          <a:p>
            <a:pPr marL="0">
              <a:lnSpc>
                <a:spcPct val="100000"/>
              </a:lnSpc>
              <a:buNone/>
            </a:pPr>
            <a:r>
              <a:rPr lang="en-US" dirty="0" smtClean="0">
                <a:solidFill>
                  <a:schemeClr val="tx1"/>
                </a:solidFill>
                <a:cs typeface="Arial" pitchFamily="34" charset="0"/>
              </a:rPr>
              <a:t>Example: LVMH-Moët </a:t>
            </a:r>
            <a:r>
              <a:rPr lang="en-US" dirty="0">
                <a:solidFill>
                  <a:schemeClr val="tx1"/>
                </a:solidFill>
                <a:cs typeface="Arial" pitchFamily="34" charset="0"/>
              </a:rPr>
              <a:t>Hennessy Louis Vuitton SA has different competitive strategies for its businesses, which include Donna Karan fashions, Louis Vuitton leather goods, </a:t>
            </a:r>
            <a:r>
              <a:rPr lang="en-US" dirty="0" err="1">
                <a:solidFill>
                  <a:schemeClr val="tx1"/>
                </a:solidFill>
                <a:cs typeface="Arial" pitchFamily="34" charset="0"/>
              </a:rPr>
              <a:t>Guerlain</a:t>
            </a:r>
            <a:r>
              <a:rPr lang="en-US" dirty="0">
                <a:solidFill>
                  <a:schemeClr val="tx1"/>
                </a:solidFill>
                <a:cs typeface="Arial" pitchFamily="34" charset="0"/>
              </a:rPr>
              <a:t> perfume, TAG </a:t>
            </a:r>
            <a:r>
              <a:rPr lang="en-US" dirty="0" err="1">
                <a:solidFill>
                  <a:schemeClr val="tx1"/>
                </a:solidFill>
                <a:cs typeface="Arial" pitchFamily="34" charset="0"/>
              </a:rPr>
              <a:t>Heuer</a:t>
            </a:r>
            <a:r>
              <a:rPr lang="en-US" dirty="0">
                <a:solidFill>
                  <a:schemeClr val="tx1"/>
                </a:solidFill>
                <a:cs typeface="Arial" pitchFamily="34" charset="0"/>
              </a:rPr>
              <a:t> watches, Dom </a:t>
            </a:r>
            <a:r>
              <a:rPr lang="en-US" dirty="0" err="1">
                <a:solidFill>
                  <a:schemeClr val="tx1"/>
                </a:solidFill>
                <a:cs typeface="Arial" pitchFamily="34" charset="0"/>
              </a:rPr>
              <a:t>Perignon</a:t>
            </a:r>
            <a:r>
              <a:rPr lang="en-US" dirty="0">
                <a:solidFill>
                  <a:schemeClr val="tx1"/>
                </a:solidFill>
                <a:cs typeface="Arial" pitchFamily="34" charset="0"/>
              </a:rPr>
              <a:t> champagne, </a:t>
            </a:r>
            <a:r>
              <a:rPr lang="en-US" dirty="0" smtClean="0">
                <a:solidFill>
                  <a:schemeClr val="tx1"/>
                </a:solidFill>
                <a:cs typeface="Arial" pitchFamily="34" charset="0"/>
              </a:rPr>
              <a:t>and other luxury </a:t>
            </a:r>
            <a:r>
              <a:rPr lang="en-US" dirty="0">
                <a:solidFill>
                  <a:schemeClr val="tx1"/>
                </a:solidFill>
                <a:cs typeface="Arial" pitchFamily="34" charset="0"/>
              </a:rPr>
              <a:t>products</a:t>
            </a:r>
            <a:r>
              <a:rPr lang="en-US" dirty="0" smtClean="0">
                <a:solidFill>
                  <a:schemeClr val="tx1"/>
                </a:solidFill>
                <a:cs typeface="Arial" pitchFamily="34" charset="0"/>
              </a:rPr>
              <a:t>.</a:t>
            </a:r>
          </a:p>
          <a:p>
            <a:pPr marL="0">
              <a:lnSpc>
                <a:spcPct val="100000"/>
              </a:lnSpc>
              <a:buNone/>
            </a:pPr>
            <a:r>
              <a:rPr lang="en-US" sz="2400" b="1" dirty="0" smtClean="0">
                <a:solidFill>
                  <a:schemeClr val="tx1"/>
                </a:solidFill>
                <a:cs typeface="Arial" pitchFamily="34" charset="0"/>
              </a:rPr>
              <a:t>Strategic Business Unit (SBU) – </a:t>
            </a:r>
            <a:r>
              <a:rPr lang="en-US" sz="2400" dirty="0" smtClean="0">
                <a:solidFill>
                  <a:schemeClr val="tx1"/>
                </a:solidFill>
                <a:cs typeface="Arial" pitchFamily="34" charset="0"/>
              </a:rPr>
              <a:t>The </a:t>
            </a:r>
            <a:r>
              <a:rPr lang="en-US" sz="2400" dirty="0">
                <a:solidFill>
                  <a:schemeClr val="tx1"/>
                </a:solidFill>
                <a:cs typeface="Arial" pitchFamily="34" charset="0"/>
              </a:rPr>
              <a:t>single independent businesses </a:t>
            </a:r>
            <a:r>
              <a:rPr lang="en-US" sz="2400" dirty="0" smtClean="0">
                <a:solidFill>
                  <a:schemeClr val="tx1"/>
                </a:solidFill>
                <a:cs typeface="Arial" pitchFamily="34" charset="0"/>
              </a:rPr>
              <a:t>of an </a:t>
            </a:r>
            <a:r>
              <a:rPr lang="en-US" sz="2400" dirty="0">
                <a:solidFill>
                  <a:schemeClr val="tx1"/>
                </a:solidFill>
                <a:cs typeface="Arial" pitchFamily="34" charset="0"/>
              </a:rPr>
              <a:t>organization that formulate their </a:t>
            </a:r>
            <a:r>
              <a:rPr lang="en-US" sz="2400" dirty="0" smtClean="0">
                <a:solidFill>
                  <a:schemeClr val="tx1"/>
                </a:solidFill>
                <a:cs typeface="Arial" pitchFamily="34" charset="0"/>
              </a:rPr>
              <a:t>own competitive strategies.</a:t>
            </a:r>
            <a:endParaRPr lang="en-US" sz="2400" dirty="0">
              <a:solidFill>
                <a:schemeClr val="tx1"/>
              </a:solidFill>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33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826443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47693"/>
            <a:ext cx="7543800" cy="1450757"/>
          </a:xfrm>
        </p:spPr>
        <p:txBody>
          <a:bodyPr>
            <a:normAutofit fontScale="90000"/>
          </a:bodyPr>
          <a:lstStyle/>
          <a:p>
            <a:pPr>
              <a:lnSpc>
                <a:spcPct val="100000"/>
              </a:lnSpc>
            </a:pPr>
            <a:r>
              <a:rPr lang="en-US" b="1" dirty="0">
                <a:cs typeface="Arial" pitchFamily="34" charset="0"/>
              </a:rPr>
              <a:t>The Role of Competitive Advantage</a:t>
            </a:r>
            <a:endParaRPr lang="en-US" b="1" dirty="0">
              <a:solidFill>
                <a:schemeClr val="tx1"/>
              </a:solidFill>
              <a:cs typeface="Arial" pitchFamily="34" charset="0"/>
            </a:endParaRPr>
          </a:p>
        </p:txBody>
      </p:sp>
      <p:sp>
        <p:nvSpPr>
          <p:cNvPr id="3" name="Content Placeholder 2"/>
          <p:cNvSpPr>
            <a:spLocks noGrp="1"/>
          </p:cNvSpPr>
          <p:nvPr>
            <p:ph idx="1"/>
          </p:nvPr>
        </p:nvSpPr>
        <p:spPr/>
        <p:txBody>
          <a:bodyPr anchor="ctr">
            <a:noAutofit/>
          </a:bodyPr>
          <a:lstStyle/>
          <a:p>
            <a:pPr marL="0">
              <a:lnSpc>
                <a:spcPct val="100000"/>
              </a:lnSpc>
              <a:buNone/>
            </a:pPr>
            <a:r>
              <a:rPr lang="en-US" sz="2400" b="1" dirty="0" smtClean="0">
                <a:solidFill>
                  <a:schemeClr val="tx1"/>
                </a:solidFill>
                <a:cs typeface="Arial" pitchFamily="34" charset="0"/>
              </a:rPr>
              <a:t>Competitive Advantage – </a:t>
            </a:r>
            <a:r>
              <a:rPr lang="en-US" sz="2400" dirty="0" smtClean="0">
                <a:solidFill>
                  <a:schemeClr val="tx1"/>
                </a:solidFill>
                <a:cs typeface="Arial" pitchFamily="34" charset="0"/>
              </a:rPr>
              <a:t>What </a:t>
            </a:r>
            <a:r>
              <a:rPr lang="en-US" sz="2400" dirty="0">
                <a:solidFill>
                  <a:schemeClr val="tx1"/>
                </a:solidFill>
                <a:cs typeface="Arial" pitchFamily="34" charset="0"/>
              </a:rPr>
              <a:t>sets an organization apart; </a:t>
            </a:r>
            <a:r>
              <a:rPr lang="en-US" sz="2400" dirty="0" smtClean="0">
                <a:solidFill>
                  <a:schemeClr val="tx1"/>
                </a:solidFill>
                <a:cs typeface="Arial" pitchFamily="34" charset="0"/>
              </a:rPr>
              <a:t>its distinctive edge.</a:t>
            </a:r>
            <a:br>
              <a:rPr lang="en-US" sz="2400" dirty="0" smtClean="0">
                <a:solidFill>
                  <a:schemeClr val="tx1"/>
                </a:solidFill>
                <a:cs typeface="Arial" pitchFamily="34" charset="0"/>
              </a:rPr>
            </a:br>
            <a:r>
              <a:rPr lang="en-US" sz="2400" dirty="0" smtClean="0">
                <a:solidFill>
                  <a:schemeClr val="tx1"/>
                </a:solidFill>
                <a:cs typeface="Arial" pitchFamily="34" charset="0"/>
              </a:rPr>
              <a:t>That </a:t>
            </a:r>
            <a:r>
              <a:rPr lang="en-US" sz="2400" dirty="0">
                <a:solidFill>
                  <a:schemeClr val="tx1"/>
                </a:solidFill>
                <a:cs typeface="Arial" pitchFamily="34" charset="0"/>
              </a:rPr>
              <a:t>distinctive edge can come from the organization’s core </a:t>
            </a:r>
            <a:r>
              <a:rPr lang="en-US" sz="2400" dirty="0" smtClean="0">
                <a:solidFill>
                  <a:schemeClr val="tx1"/>
                </a:solidFill>
                <a:cs typeface="Arial" pitchFamily="34" charset="0"/>
              </a:rPr>
              <a:t>competencies by </a:t>
            </a:r>
            <a:r>
              <a:rPr lang="en-US" sz="2400" dirty="0">
                <a:solidFill>
                  <a:schemeClr val="tx1"/>
                </a:solidFill>
                <a:cs typeface="Arial" pitchFamily="34" charset="0"/>
              </a:rPr>
              <a:t>doing something that others cannot do or doing it better than </a:t>
            </a:r>
            <a:r>
              <a:rPr lang="en-US" sz="2400" dirty="0" smtClean="0">
                <a:solidFill>
                  <a:schemeClr val="tx1"/>
                </a:solidFill>
                <a:cs typeface="Arial" pitchFamily="34" charset="0"/>
              </a:rPr>
              <a:t>others can </a:t>
            </a:r>
            <a:r>
              <a:rPr lang="en-US" sz="2400" dirty="0">
                <a:solidFill>
                  <a:schemeClr val="tx1"/>
                </a:solidFill>
                <a:cs typeface="Arial" pitchFamily="34" charset="0"/>
              </a:rPr>
              <a:t>do it</a:t>
            </a:r>
            <a:r>
              <a:rPr lang="en-US" sz="2400" dirty="0" smtClean="0">
                <a:solidFill>
                  <a:schemeClr val="tx1"/>
                </a:solidFill>
                <a:cs typeface="Arial" pitchFamily="34" charset="0"/>
              </a:rPr>
              <a:t>.</a:t>
            </a:r>
          </a:p>
          <a:p>
            <a:pPr lvl="2">
              <a:lnSpc>
                <a:spcPct val="100000"/>
              </a:lnSpc>
              <a:buFont typeface="Arial" panose="020B0604020202020204" pitchFamily="34" charset="0"/>
              <a:buChar char="•"/>
            </a:pPr>
            <a:r>
              <a:rPr lang="en-US" sz="2000" dirty="0" smtClean="0">
                <a:solidFill>
                  <a:schemeClr val="tx1"/>
                </a:solidFill>
                <a:cs typeface="Arial" pitchFamily="34" charset="0"/>
              </a:rPr>
              <a:t>Apple </a:t>
            </a:r>
            <a:r>
              <a:rPr lang="en-US" sz="2000" dirty="0">
                <a:solidFill>
                  <a:schemeClr val="tx1"/>
                </a:solidFill>
                <a:cs typeface="Arial" pitchFamily="34" charset="0"/>
              </a:rPr>
              <a:t>has created the world’s best and most powerful brand using </a:t>
            </a:r>
            <a:r>
              <a:rPr lang="en-US" sz="2000" dirty="0" smtClean="0">
                <a:solidFill>
                  <a:schemeClr val="tx1"/>
                </a:solidFill>
                <a:cs typeface="Arial" pitchFamily="34" charset="0"/>
              </a:rPr>
              <a:t>innovative design </a:t>
            </a:r>
            <a:r>
              <a:rPr lang="en-US" sz="2000" dirty="0">
                <a:solidFill>
                  <a:schemeClr val="tx1"/>
                </a:solidFill>
                <a:cs typeface="Arial" pitchFamily="34" charset="0"/>
              </a:rPr>
              <a:t>and merchandising </a:t>
            </a:r>
            <a:r>
              <a:rPr lang="en-US" sz="2000" dirty="0" smtClean="0">
                <a:solidFill>
                  <a:schemeClr val="tx1"/>
                </a:solidFill>
                <a:cs typeface="Arial" pitchFamily="34" charset="0"/>
              </a:rPr>
              <a:t>capabilities</a:t>
            </a:r>
          </a:p>
          <a:p>
            <a:pPr lvl="2">
              <a:lnSpc>
                <a:spcPct val="100000"/>
              </a:lnSpc>
              <a:buFont typeface="Arial" panose="020B0604020202020204" pitchFamily="34" charset="0"/>
              <a:buChar char="•"/>
            </a:pPr>
            <a:r>
              <a:rPr lang="en-US" sz="2000" dirty="0" smtClean="0">
                <a:solidFill>
                  <a:schemeClr val="tx1"/>
                </a:solidFill>
                <a:cs typeface="Arial" pitchFamily="34" charset="0"/>
              </a:rPr>
              <a:t>The </a:t>
            </a:r>
            <a:r>
              <a:rPr lang="en-US" sz="2000" dirty="0">
                <a:solidFill>
                  <a:schemeClr val="tx1"/>
                </a:solidFill>
                <a:cs typeface="Arial" pitchFamily="34" charset="0"/>
              </a:rPr>
              <a:t>Ritz Carlton hotels have a unique </a:t>
            </a:r>
            <a:r>
              <a:rPr lang="en-US" sz="2000" dirty="0" smtClean="0">
                <a:solidFill>
                  <a:schemeClr val="tx1"/>
                </a:solidFill>
                <a:cs typeface="Arial" pitchFamily="34" charset="0"/>
              </a:rPr>
              <a:t>ability to </a:t>
            </a:r>
            <a:r>
              <a:rPr lang="en-US" sz="2000" dirty="0">
                <a:solidFill>
                  <a:schemeClr val="tx1"/>
                </a:solidFill>
                <a:cs typeface="Arial" pitchFamily="34" charset="0"/>
              </a:rPr>
              <a:t>deliver personalized customer </a:t>
            </a:r>
            <a:r>
              <a:rPr lang="en-US" sz="2000" dirty="0" smtClean="0">
                <a:solidFill>
                  <a:schemeClr val="tx1"/>
                </a:solidFill>
                <a:cs typeface="Arial" pitchFamily="34" charset="0"/>
              </a:rPr>
              <a:t>service</a:t>
            </a:r>
          </a:p>
          <a:p>
            <a:pPr lvl="2">
              <a:lnSpc>
                <a:spcPct val="100000"/>
              </a:lnSpc>
              <a:buFont typeface="Arial" panose="020B0604020202020204" pitchFamily="34" charset="0"/>
              <a:buChar char="•"/>
            </a:pPr>
            <a:r>
              <a:rPr lang="en-US" sz="2000" dirty="0">
                <a:solidFill>
                  <a:schemeClr val="tx1"/>
                </a:solidFill>
                <a:cs typeface="Arial" pitchFamily="34" charset="0"/>
              </a:rPr>
              <a:t>Walmart’s state-of-the-art information system allows it to monitor and </a:t>
            </a:r>
            <a:r>
              <a:rPr lang="en-US" sz="2000" dirty="0" smtClean="0">
                <a:solidFill>
                  <a:schemeClr val="tx1"/>
                </a:solidFill>
                <a:cs typeface="Arial" pitchFamily="34" charset="0"/>
              </a:rPr>
              <a:t>control inventories </a:t>
            </a:r>
            <a:r>
              <a:rPr lang="en-US" sz="2000" dirty="0">
                <a:solidFill>
                  <a:schemeClr val="tx1"/>
                </a:solidFill>
                <a:cs typeface="Arial" pitchFamily="34" charset="0"/>
              </a:rPr>
              <a:t>and supplier relations more efficiently than its competitors</a:t>
            </a:r>
            <a:endParaRPr lang="en-US" sz="2000" dirty="0">
              <a:solidFill>
                <a:schemeClr val="tx1"/>
              </a:solidFill>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34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877469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47693"/>
            <a:ext cx="7543800" cy="1450757"/>
          </a:xfrm>
        </p:spPr>
        <p:txBody>
          <a:bodyPr>
            <a:normAutofit fontScale="90000"/>
          </a:bodyPr>
          <a:lstStyle/>
          <a:p>
            <a:pPr>
              <a:lnSpc>
                <a:spcPct val="100000"/>
              </a:lnSpc>
            </a:pPr>
            <a:r>
              <a:rPr lang="en-US" b="1" dirty="0">
                <a:cs typeface="Arial" pitchFamily="34" charset="0"/>
              </a:rPr>
              <a:t>The Role of Competitive Advantage</a:t>
            </a:r>
            <a:endParaRPr lang="en-US" b="1" dirty="0">
              <a:solidFill>
                <a:schemeClr val="tx1"/>
              </a:solidFill>
              <a:cs typeface="Arial" pitchFamily="34" charset="0"/>
            </a:endParaRPr>
          </a:p>
        </p:txBody>
      </p:sp>
      <p:sp>
        <p:nvSpPr>
          <p:cNvPr id="3" name="Content Placeholder 2"/>
          <p:cNvSpPr>
            <a:spLocks noGrp="1"/>
          </p:cNvSpPr>
          <p:nvPr>
            <p:ph idx="1"/>
          </p:nvPr>
        </p:nvSpPr>
        <p:spPr/>
        <p:txBody>
          <a:bodyPr anchor="ctr">
            <a:noAutofit/>
          </a:bodyPr>
          <a:lstStyle/>
          <a:p>
            <a:pPr marL="0">
              <a:lnSpc>
                <a:spcPct val="100000"/>
              </a:lnSpc>
              <a:buNone/>
            </a:pPr>
            <a:r>
              <a:rPr lang="en-US" sz="2200" b="1" dirty="0" smtClean="0">
                <a:solidFill>
                  <a:schemeClr val="tx1"/>
                </a:solidFill>
                <a:cs typeface="Arial" pitchFamily="34" charset="0"/>
              </a:rPr>
              <a:t>Quality as a Competitive Advantage – </a:t>
            </a:r>
            <a:r>
              <a:rPr lang="en-US" sz="2200" dirty="0" smtClean="0">
                <a:solidFill>
                  <a:schemeClr val="tx1"/>
                </a:solidFill>
                <a:cs typeface="Arial" pitchFamily="34" charset="0"/>
              </a:rPr>
              <a:t>If </a:t>
            </a:r>
            <a:r>
              <a:rPr lang="en-US" sz="2200" dirty="0">
                <a:solidFill>
                  <a:schemeClr val="tx1"/>
                </a:solidFill>
                <a:cs typeface="Arial" pitchFamily="34" charset="0"/>
              </a:rPr>
              <a:t>a business is able to continuously improve the </a:t>
            </a:r>
            <a:r>
              <a:rPr lang="en-US" sz="2200" dirty="0" smtClean="0">
                <a:solidFill>
                  <a:schemeClr val="tx1"/>
                </a:solidFill>
                <a:cs typeface="Arial" pitchFamily="34" charset="0"/>
              </a:rPr>
              <a:t>quality and </a:t>
            </a:r>
            <a:r>
              <a:rPr lang="en-US" sz="2200" dirty="0">
                <a:solidFill>
                  <a:schemeClr val="tx1"/>
                </a:solidFill>
                <a:cs typeface="Arial" pitchFamily="34" charset="0"/>
              </a:rPr>
              <a:t>reliability of its products, it may have a competitive </a:t>
            </a:r>
            <a:r>
              <a:rPr lang="en-US" sz="2200" dirty="0" smtClean="0">
                <a:solidFill>
                  <a:schemeClr val="tx1"/>
                </a:solidFill>
                <a:cs typeface="Arial" pitchFamily="34" charset="0"/>
              </a:rPr>
              <a:t>advantage that </a:t>
            </a:r>
            <a:r>
              <a:rPr lang="en-US" sz="2200" dirty="0">
                <a:solidFill>
                  <a:schemeClr val="tx1"/>
                </a:solidFill>
                <a:cs typeface="Arial" pitchFamily="34" charset="0"/>
              </a:rPr>
              <a:t>can’t be taken away</a:t>
            </a:r>
            <a:r>
              <a:rPr lang="en-US" sz="2200" dirty="0" smtClean="0">
                <a:solidFill>
                  <a:schemeClr val="tx1"/>
                </a:solidFill>
                <a:cs typeface="Arial" pitchFamily="34" charset="0"/>
              </a:rPr>
              <a:t>.</a:t>
            </a:r>
          </a:p>
          <a:p>
            <a:pPr marL="0">
              <a:lnSpc>
                <a:spcPct val="100000"/>
              </a:lnSpc>
              <a:buNone/>
            </a:pPr>
            <a:r>
              <a:rPr lang="en-US" sz="2200" b="1" dirty="0">
                <a:solidFill>
                  <a:schemeClr val="tx1"/>
                </a:solidFill>
                <a:cs typeface="Arial" pitchFamily="34" charset="0"/>
              </a:rPr>
              <a:t>Design Thinking as a Competitive Advantage </a:t>
            </a:r>
            <a:r>
              <a:rPr lang="en-US" sz="2200" b="1" dirty="0" smtClean="0">
                <a:solidFill>
                  <a:schemeClr val="tx1"/>
                </a:solidFill>
                <a:cs typeface="Arial" pitchFamily="34" charset="0"/>
              </a:rPr>
              <a:t>– </a:t>
            </a:r>
            <a:r>
              <a:rPr lang="en-US" sz="2200" dirty="0">
                <a:solidFill>
                  <a:schemeClr val="tx1"/>
                </a:solidFill>
                <a:cs typeface="Arial" pitchFamily="34" charset="0"/>
              </a:rPr>
              <a:t>A</a:t>
            </a:r>
            <a:r>
              <a:rPr lang="en-US" sz="2200" dirty="0" smtClean="0">
                <a:solidFill>
                  <a:schemeClr val="tx1"/>
                </a:solidFill>
                <a:cs typeface="Arial" pitchFamily="34" charset="0"/>
              </a:rPr>
              <a:t> </a:t>
            </a:r>
            <a:r>
              <a:rPr lang="en-US" sz="2200" dirty="0">
                <a:solidFill>
                  <a:schemeClr val="tx1"/>
                </a:solidFill>
                <a:cs typeface="Arial" pitchFamily="34" charset="0"/>
              </a:rPr>
              <a:t>company’s </a:t>
            </a:r>
            <a:r>
              <a:rPr lang="en-US" sz="2200" dirty="0" smtClean="0">
                <a:solidFill>
                  <a:schemeClr val="tx1"/>
                </a:solidFill>
                <a:cs typeface="Arial" pitchFamily="34" charset="0"/>
              </a:rPr>
              <a:t>ability to </a:t>
            </a:r>
            <a:r>
              <a:rPr lang="en-US" sz="2200" dirty="0">
                <a:solidFill>
                  <a:schemeClr val="tx1"/>
                </a:solidFill>
                <a:cs typeface="Arial" pitchFamily="34" charset="0"/>
              </a:rPr>
              <a:t>use design thinking in the way its employees and managers strategically </a:t>
            </a:r>
            <a:r>
              <a:rPr lang="en-US" sz="2200" dirty="0" smtClean="0">
                <a:solidFill>
                  <a:schemeClr val="tx1"/>
                </a:solidFill>
                <a:cs typeface="Arial" pitchFamily="34" charset="0"/>
              </a:rPr>
              <a:t>manage can </a:t>
            </a:r>
            <a:r>
              <a:rPr lang="en-US" sz="2200" dirty="0">
                <a:solidFill>
                  <a:schemeClr val="tx1"/>
                </a:solidFill>
                <a:cs typeface="Arial" pitchFamily="34" charset="0"/>
              </a:rPr>
              <a:t>be a powerful competitive tool</a:t>
            </a:r>
            <a:r>
              <a:rPr lang="en-US" sz="2200" dirty="0" smtClean="0">
                <a:solidFill>
                  <a:schemeClr val="tx1"/>
                </a:solidFill>
                <a:cs typeface="Arial" pitchFamily="34" charset="0"/>
              </a:rPr>
              <a:t>.</a:t>
            </a:r>
          </a:p>
          <a:p>
            <a:pPr marL="0">
              <a:lnSpc>
                <a:spcPct val="100000"/>
              </a:lnSpc>
              <a:buNone/>
            </a:pPr>
            <a:r>
              <a:rPr lang="en-US" sz="2200" b="1" dirty="0">
                <a:solidFill>
                  <a:schemeClr val="tx1"/>
                </a:solidFill>
                <a:cs typeface="Arial" pitchFamily="34" charset="0"/>
              </a:rPr>
              <a:t>Social Media as a Competitive Advantage </a:t>
            </a:r>
            <a:r>
              <a:rPr lang="en-US" sz="2200" b="1" dirty="0" smtClean="0">
                <a:solidFill>
                  <a:schemeClr val="tx1"/>
                </a:solidFill>
                <a:cs typeface="Arial" pitchFamily="34" charset="0"/>
              </a:rPr>
              <a:t>– </a:t>
            </a:r>
            <a:r>
              <a:rPr lang="en-US" sz="2200" dirty="0" smtClean="0">
                <a:solidFill>
                  <a:schemeClr val="tx1"/>
                </a:solidFill>
                <a:cs typeface="Arial" pitchFamily="34" charset="0"/>
              </a:rPr>
              <a:t>Successful social </a:t>
            </a:r>
            <a:r>
              <a:rPr lang="en-US" sz="2200" dirty="0">
                <a:solidFill>
                  <a:schemeClr val="tx1"/>
                </a:solidFill>
                <a:cs typeface="Arial" pitchFamily="34" charset="0"/>
              </a:rPr>
              <a:t>media strategies should (1) help </a:t>
            </a:r>
            <a:r>
              <a:rPr lang="en-US" sz="2200" dirty="0" smtClean="0">
                <a:solidFill>
                  <a:schemeClr val="tx1"/>
                </a:solidFill>
                <a:cs typeface="Arial" pitchFamily="34" charset="0"/>
              </a:rPr>
              <a:t>people connect</a:t>
            </a:r>
            <a:r>
              <a:rPr lang="en-US" sz="2200" dirty="0">
                <a:solidFill>
                  <a:schemeClr val="tx1"/>
                </a:solidFill>
                <a:cs typeface="Arial" pitchFamily="34" charset="0"/>
              </a:rPr>
              <a:t>; and (2) reduce costs or increase revenue possibilities or both.</a:t>
            </a:r>
            <a:endParaRPr lang="en-US" sz="2200" dirty="0">
              <a:solidFill>
                <a:schemeClr val="tx1"/>
              </a:solidFill>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35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121156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47693"/>
            <a:ext cx="7543800" cy="1450757"/>
          </a:xfrm>
        </p:spPr>
        <p:txBody>
          <a:bodyPr>
            <a:normAutofit fontScale="90000"/>
          </a:bodyPr>
          <a:lstStyle/>
          <a:p>
            <a:pPr>
              <a:lnSpc>
                <a:spcPct val="100000"/>
              </a:lnSpc>
            </a:pPr>
            <a:r>
              <a:rPr lang="en-US" b="1" dirty="0" smtClean="0">
                <a:cs typeface="Arial" pitchFamily="34" charset="0"/>
              </a:rPr>
              <a:t>Sustaining Competitive </a:t>
            </a:r>
            <a:r>
              <a:rPr lang="en-US" b="1" dirty="0">
                <a:cs typeface="Arial" pitchFamily="34" charset="0"/>
              </a:rPr>
              <a:t>Advantage</a:t>
            </a:r>
            <a:endParaRPr lang="en-US" b="1" dirty="0">
              <a:solidFill>
                <a:schemeClr val="tx1"/>
              </a:solidFill>
              <a:cs typeface="Arial" pitchFamily="34" charset="0"/>
            </a:endParaRPr>
          </a:p>
        </p:txBody>
      </p:sp>
      <p:sp>
        <p:nvSpPr>
          <p:cNvPr id="3" name="Content Placeholder 2"/>
          <p:cNvSpPr>
            <a:spLocks noGrp="1"/>
          </p:cNvSpPr>
          <p:nvPr>
            <p:ph idx="1"/>
          </p:nvPr>
        </p:nvSpPr>
        <p:spPr/>
        <p:txBody>
          <a:bodyPr anchor="ctr">
            <a:noAutofit/>
          </a:bodyPr>
          <a:lstStyle/>
          <a:p>
            <a:pPr marL="0">
              <a:lnSpc>
                <a:spcPct val="100000"/>
              </a:lnSpc>
              <a:buNone/>
            </a:pPr>
            <a:r>
              <a:rPr lang="en-US" sz="2200" dirty="0" smtClean="0">
                <a:solidFill>
                  <a:schemeClr val="tx1"/>
                </a:solidFill>
                <a:cs typeface="Arial" pitchFamily="34" charset="0"/>
              </a:rPr>
              <a:t>Not </a:t>
            </a:r>
            <a:r>
              <a:rPr lang="en-US" sz="2200" dirty="0">
                <a:solidFill>
                  <a:schemeClr val="tx1"/>
                </a:solidFill>
                <a:cs typeface="Arial" pitchFamily="34" charset="0"/>
              </a:rPr>
              <a:t>every organization is </a:t>
            </a:r>
            <a:r>
              <a:rPr lang="en-US" sz="2200" dirty="0" smtClean="0">
                <a:solidFill>
                  <a:schemeClr val="tx1"/>
                </a:solidFill>
                <a:cs typeface="Arial" pitchFamily="34" charset="0"/>
              </a:rPr>
              <a:t>able to </a:t>
            </a:r>
            <a:r>
              <a:rPr lang="en-US" sz="2200" dirty="0">
                <a:solidFill>
                  <a:schemeClr val="tx1"/>
                </a:solidFill>
                <a:cs typeface="Arial" pitchFamily="34" charset="0"/>
              </a:rPr>
              <a:t>effectively exploit its resources and to develop the core competencies that </a:t>
            </a:r>
            <a:r>
              <a:rPr lang="en-US" sz="2200" dirty="0" smtClean="0">
                <a:solidFill>
                  <a:schemeClr val="tx1"/>
                </a:solidFill>
                <a:cs typeface="Arial" pitchFamily="34" charset="0"/>
              </a:rPr>
              <a:t>can provide </a:t>
            </a:r>
            <a:r>
              <a:rPr lang="en-US" sz="2200" dirty="0">
                <a:solidFill>
                  <a:schemeClr val="tx1"/>
                </a:solidFill>
                <a:cs typeface="Arial" pitchFamily="34" charset="0"/>
              </a:rPr>
              <a:t>it with a competitive advantage. And it’s not enough simply to create a </a:t>
            </a:r>
            <a:r>
              <a:rPr lang="en-US" sz="2200" dirty="0" smtClean="0">
                <a:solidFill>
                  <a:schemeClr val="tx1"/>
                </a:solidFill>
                <a:cs typeface="Arial" pitchFamily="34" charset="0"/>
              </a:rPr>
              <a:t>competitive advantage</a:t>
            </a:r>
            <a:r>
              <a:rPr lang="en-US" sz="2200" dirty="0">
                <a:solidFill>
                  <a:schemeClr val="tx1"/>
                </a:solidFill>
                <a:cs typeface="Arial" pitchFamily="34" charset="0"/>
              </a:rPr>
              <a:t>. </a:t>
            </a:r>
            <a:endParaRPr lang="en-US" sz="2200" dirty="0" smtClean="0">
              <a:solidFill>
                <a:schemeClr val="tx1"/>
              </a:solidFill>
              <a:cs typeface="Arial" pitchFamily="34" charset="0"/>
            </a:endParaRPr>
          </a:p>
          <a:p>
            <a:pPr marL="0">
              <a:lnSpc>
                <a:spcPct val="100000"/>
              </a:lnSpc>
              <a:buNone/>
            </a:pPr>
            <a:r>
              <a:rPr lang="en-US" sz="2200" dirty="0" smtClean="0">
                <a:solidFill>
                  <a:schemeClr val="tx1"/>
                </a:solidFill>
                <a:cs typeface="Arial" pitchFamily="34" charset="0"/>
              </a:rPr>
              <a:t>The </a:t>
            </a:r>
            <a:r>
              <a:rPr lang="en-US" sz="2200" dirty="0">
                <a:solidFill>
                  <a:schemeClr val="tx1"/>
                </a:solidFill>
                <a:cs typeface="Arial" pitchFamily="34" charset="0"/>
              </a:rPr>
              <a:t>organization must be able to sustain that advantage; that is</a:t>
            </a:r>
            <a:r>
              <a:rPr lang="en-US" sz="2200" dirty="0" smtClean="0">
                <a:solidFill>
                  <a:schemeClr val="tx1"/>
                </a:solidFill>
                <a:cs typeface="Arial" pitchFamily="34" charset="0"/>
              </a:rPr>
              <a:t>, to </a:t>
            </a:r>
            <a:r>
              <a:rPr lang="en-US" sz="2200" dirty="0">
                <a:solidFill>
                  <a:schemeClr val="tx1"/>
                </a:solidFill>
                <a:cs typeface="Arial" pitchFamily="34" charset="0"/>
              </a:rPr>
              <a:t>keep its edge </a:t>
            </a:r>
            <a:r>
              <a:rPr lang="en-US" sz="2200" dirty="0" smtClean="0">
                <a:solidFill>
                  <a:schemeClr val="tx1"/>
                </a:solidFill>
                <a:cs typeface="Arial" pitchFamily="34" charset="0"/>
              </a:rPr>
              <a:t>despite competitors</a:t>
            </a:r>
            <a:r>
              <a:rPr lang="en-US" sz="2200" dirty="0">
                <a:solidFill>
                  <a:schemeClr val="tx1"/>
                </a:solidFill>
                <a:cs typeface="Arial" pitchFamily="34" charset="0"/>
              </a:rPr>
              <a:t>’ actions or evolutionary changes in the industry</a:t>
            </a:r>
            <a:r>
              <a:rPr lang="en-US" sz="2200" dirty="0" smtClean="0">
                <a:solidFill>
                  <a:schemeClr val="tx1"/>
                </a:solidFill>
                <a:cs typeface="Arial" pitchFamily="34" charset="0"/>
              </a:rPr>
              <a:t>. </a:t>
            </a:r>
          </a:p>
          <a:p>
            <a:pPr marL="0">
              <a:lnSpc>
                <a:spcPct val="100000"/>
              </a:lnSpc>
              <a:buNone/>
            </a:pPr>
            <a:r>
              <a:rPr lang="en-US" sz="2200" dirty="0" smtClean="0">
                <a:solidFill>
                  <a:schemeClr val="tx1"/>
                </a:solidFill>
                <a:cs typeface="Arial" pitchFamily="34" charset="0"/>
              </a:rPr>
              <a:t>By using </a:t>
            </a:r>
            <a:r>
              <a:rPr lang="en-US" sz="2200" dirty="0">
                <a:solidFill>
                  <a:schemeClr val="tx1"/>
                </a:solidFill>
                <a:cs typeface="Arial" pitchFamily="34" charset="0"/>
              </a:rPr>
              <a:t>strategic management, managers can better </a:t>
            </a:r>
            <a:r>
              <a:rPr lang="en-US" sz="2200" dirty="0" smtClean="0">
                <a:solidFill>
                  <a:schemeClr val="tx1"/>
                </a:solidFill>
                <a:cs typeface="Arial" pitchFamily="34" charset="0"/>
              </a:rPr>
              <a:t>position their </a:t>
            </a:r>
            <a:r>
              <a:rPr lang="en-US" sz="2200" dirty="0">
                <a:solidFill>
                  <a:schemeClr val="tx1"/>
                </a:solidFill>
                <a:cs typeface="Arial" pitchFamily="34" charset="0"/>
              </a:rPr>
              <a:t>organizations to get a sustainable competitive advantage.</a:t>
            </a:r>
            <a:endParaRPr lang="en-US" sz="2200" dirty="0">
              <a:solidFill>
                <a:schemeClr val="tx1"/>
              </a:solidFill>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36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728557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47693"/>
            <a:ext cx="7543800" cy="1450757"/>
          </a:xfrm>
        </p:spPr>
        <p:txBody>
          <a:bodyPr>
            <a:normAutofit/>
          </a:bodyPr>
          <a:lstStyle/>
          <a:p>
            <a:pPr>
              <a:lnSpc>
                <a:spcPct val="100000"/>
              </a:lnSpc>
            </a:pPr>
            <a:r>
              <a:rPr lang="en-US" b="1" dirty="0" smtClean="0">
                <a:cs typeface="Arial" pitchFamily="34" charset="0"/>
              </a:rPr>
              <a:t>Five Forces Model</a:t>
            </a:r>
            <a:endParaRPr lang="en-US" b="1" dirty="0">
              <a:solidFill>
                <a:schemeClr val="tx1"/>
              </a:solidFill>
              <a:cs typeface="Arial" pitchFamily="34" charset="0"/>
            </a:endParaRPr>
          </a:p>
        </p:txBody>
      </p:sp>
      <p:sp>
        <p:nvSpPr>
          <p:cNvPr id="3" name="Content Placeholder 2"/>
          <p:cNvSpPr>
            <a:spLocks noGrp="1"/>
          </p:cNvSpPr>
          <p:nvPr>
            <p:ph idx="1"/>
          </p:nvPr>
        </p:nvSpPr>
        <p:spPr>
          <a:xfrm>
            <a:off x="822959" y="2067438"/>
            <a:ext cx="7543801" cy="4023360"/>
          </a:xfrm>
        </p:spPr>
        <p:txBody>
          <a:bodyPr anchor="ctr">
            <a:noAutofit/>
          </a:bodyPr>
          <a:lstStyle/>
          <a:p>
            <a:pPr marL="0">
              <a:lnSpc>
                <a:spcPct val="100000"/>
              </a:lnSpc>
              <a:buNone/>
            </a:pPr>
            <a:r>
              <a:rPr lang="en-US" dirty="0">
                <a:solidFill>
                  <a:schemeClr val="tx1"/>
                </a:solidFill>
                <a:cs typeface="Arial" pitchFamily="34" charset="0"/>
              </a:rPr>
              <a:t>Michael </a:t>
            </a:r>
            <a:r>
              <a:rPr lang="en-US" dirty="0" smtClean="0">
                <a:solidFill>
                  <a:schemeClr val="tx1"/>
                </a:solidFill>
                <a:cs typeface="Arial" pitchFamily="34" charset="0"/>
              </a:rPr>
              <a:t>Porter explained </a:t>
            </a:r>
            <a:r>
              <a:rPr lang="en-US" dirty="0">
                <a:solidFill>
                  <a:schemeClr val="tx1"/>
                </a:solidFill>
                <a:cs typeface="Arial" pitchFamily="34" charset="0"/>
              </a:rPr>
              <a:t>how managers </a:t>
            </a:r>
            <a:r>
              <a:rPr lang="en-US" dirty="0" smtClean="0">
                <a:solidFill>
                  <a:schemeClr val="tx1"/>
                </a:solidFill>
                <a:cs typeface="Arial" pitchFamily="34" charset="0"/>
              </a:rPr>
              <a:t>can create </a:t>
            </a:r>
            <a:r>
              <a:rPr lang="en-US" dirty="0">
                <a:solidFill>
                  <a:schemeClr val="tx1"/>
                </a:solidFill>
                <a:cs typeface="Arial" pitchFamily="34" charset="0"/>
              </a:rPr>
              <a:t>a sustainable competitive </a:t>
            </a:r>
            <a:r>
              <a:rPr lang="en-US" dirty="0" smtClean="0">
                <a:solidFill>
                  <a:schemeClr val="tx1"/>
                </a:solidFill>
                <a:cs typeface="Arial" pitchFamily="34" charset="0"/>
              </a:rPr>
              <a:t>advantage</a:t>
            </a:r>
            <a:r>
              <a:rPr lang="en-US" dirty="0">
                <a:solidFill>
                  <a:schemeClr val="tx1"/>
                </a:solidFill>
                <a:cs typeface="Arial" pitchFamily="34" charset="0"/>
              </a:rPr>
              <a:t>. </a:t>
            </a:r>
            <a:r>
              <a:rPr lang="en-US" dirty="0" smtClean="0">
                <a:solidFill>
                  <a:schemeClr val="tx1"/>
                </a:solidFill>
                <a:cs typeface="Arial" pitchFamily="34" charset="0"/>
              </a:rPr>
              <a:t>These </a:t>
            </a:r>
            <a:r>
              <a:rPr lang="en-US" dirty="0">
                <a:solidFill>
                  <a:schemeClr val="tx1"/>
                </a:solidFill>
                <a:cs typeface="Arial" pitchFamily="34" charset="0"/>
              </a:rPr>
              <a:t>five forces determine industry attractiveness and profitability</a:t>
            </a:r>
            <a:endParaRPr lang="en-US" dirty="0" smtClean="0">
              <a:solidFill>
                <a:schemeClr val="tx1"/>
              </a:solidFill>
              <a:cs typeface="Arial" pitchFamily="34" charset="0"/>
            </a:endParaRPr>
          </a:p>
          <a:p>
            <a:pPr marL="457200" indent="-457200">
              <a:lnSpc>
                <a:spcPct val="100000"/>
              </a:lnSpc>
              <a:buFont typeface="+mj-lt"/>
              <a:buAutoNum type="arabicParenR"/>
            </a:pPr>
            <a:r>
              <a:rPr lang="en-US" sz="1800" b="1" dirty="0" smtClean="0">
                <a:solidFill>
                  <a:schemeClr val="tx1"/>
                </a:solidFill>
                <a:cs typeface="Arial" pitchFamily="34" charset="0"/>
              </a:rPr>
              <a:t>Threat </a:t>
            </a:r>
            <a:r>
              <a:rPr lang="en-US" sz="1800" b="1" dirty="0">
                <a:solidFill>
                  <a:schemeClr val="tx1"/>
                </a:solidFill>
                <a:cs typeface="Arial" pitchFamily="34" charset="0"/>
              </a:rPr>
              <a:t>of new </a:t>
            </a:r>
            <a:r>
              <a:rPr lang="en-US" sz="1800" b="1" dirty="0" smtClean="0">
                <a:solidFill>
                  <a:schemeClr val="tx1"/>
                </a:solidFill>
                <a:cs typeface="Arial" pitchFamily="34" charset="0"/>
              </a:rPr>
              <a:t>entrants: </a:t>
            </a:r>
            <a:r>
              <a:rPr lang="en-US" sz="1800" dirty="0">
                <a:solidFill>
                  <a:schemeClr val="tx1"/>
                </a:solidFill>
                <a:cs typeface="Arial" pitchFamily="34" charset="0"/>
              </a:rPr>
              <a:t>How likely is it that new competitors will come into </a:t>
            </a:r>
            <a:r>
              <a:rPr lang="en-US" sz="1800" dirty="0" smtClean="0">
                <a:solidFill>
                  <a:schemeClr val="tx1"/>
                </a:solidFill>
                <a:cs typeface="Arial" pitchFamily="34" charset="0"/>
              </a:rPr>
              <a:t>the industry?</a:t>
            </a:r>
          </a:p>
          <a:p>
            <a:pPr marL="457200" indent="-457200">
              <a:lnSpc>
                <a:spcPct val="100000"/>
              </a:lnSpc>
              <a:buFont typeface="+mj-lt"/>
              <a:buAutoNum type="arabicParenR"/>
            </a:pPr>
            <a:r>
              <a:rPr lang="en-US" sz="1800" b="1" dirty="0" smtClean="0">
                <a:solidFill>
                  <a:schemeClr val="tx1"/>
                </a:solidFill>
                <a:cs typeface="Arial" pitchFamily="34" charset="0"/>
              </a:rPr>
              <a:t>Threat </a:t>
            </a:r>
            <a:r>
              <a:rPr lang="en-US" sz="1800" b="1" dirty="0">
                <a:solidFill>
                  <a:schemeClr val="tx1"/>
                </a:solidFill>
                <a:cs typeface="Arial" pitchFamily="34" charset="0"/>
              </a:rPr>
              <a:t>of </a:t>
            </a:r>
            <a:r>
              <a:rPr lang="en-US" sz="1800" b="1" dirty="0" smtClean="0">
                <a:solidFill>
                  <a:schemeClr val="tx1"/>
                </a:solidFill>
                <a:cs typeface="Arial" pitchFamily="34" charset="0"/>
              </a:rPr>
              <a:t>substitutes: </a:t>
            </a:r>
            <a:r>
              <a:rPr lang="en-US" sz="1800" dirty="0">
                <a:solidFill>
                  <a:schemeClr val="tx1"/>
                </a:solidFill>
                <a:cs typeface="Arial" pitchFamily="34" charset="0"/>
              </a:rPr>
              <a:t>How likely is it that other industries’ products can </a:t>
            </a:r>
            <a:r>
              <a:rPr lang="en-US" sz="1800" dirty="0" smtClean="0">
                <a:solidFill>
                  <a:schemeClr val="tx1"/>
                </a:solidFill>
                <a:cs typeface="Arial" pitchFamily="34" charset="0"/>
              </a:rPr>
              <a:t>be substituted </a:t>
            </a:r>
            <a:r>
              <a:rPr lang="en-US" sz="1800" dirty="0">
                <a:solidFill>
                  <a:schemeClr val="tx1"/>
                </a:solidFill>
                <a:cs typeface="Arial" pitchFamily="34" charset="0"/>
              </a:rPr>
              <a:t>for our industry’s </a:t>
            </a:r>
            <a:r>
              <a:rPr lang="en-US" sz="1800" dirty="0" smtClean="0">
                <a:solidFill>
                  <a:schemeClr val="tx1"/>
                </a:solidFill>
                <a:cs typeface="Arial" pitchFamily="34" charset="0"/>
              </a:rPr>
              <a:t>products?</a:t>
            </a:r>
          </a:p>
          <a:p>
            <a:pPr marL="457200" indent="-457200">
              <a:lnSpc>
                <a:spcPct val="100000"/>
              </a:lnSpc>
              <a:buFont typeface="+mj-lt"/>
              <a:buAutoNum type="arabicParenR"/>
            </a:pPr>
            <a:r>
              <a:rPr lang="en-US" sz="1800" b="1" dirty="0" smtClean="0">
                <a:solidFill>
                  <a:schemeClr val="tx1"/>
                </a:solidFill>
                <a:cs typeface="Arial" pitchFamily="34" charset="0"/>
              </a:rPr>
              <a:t>Bargaining </a:t>
            </a:r>
            <a:r>
              <a:rPr lang="en-US" sz="1800" b="1" dirty="0">
                <a:solidFill>
                  <a:schemeClr val="tx1"/>
                </a:solidFill>
                <a:cs typeface="Arial" pitchFamily="34" charset="0"/>
              </a:rPr>
              <a:t>power of </a:t>
            </a:r>
            <a:r>
              <a:rPr lang="en-US" sz="1800" b="1" dirty="0" smtClean="0">
                <a:solidFill>
                  <a:schemeClr val="tx1"/>
                </a:solidFill>
                <a:cs typeface="Arial" pitchFamily="34" charset="0"/>
              </a:rPr>
              <a:t>buyers: </a:t>
            </a:r>
            <a:r>
              <a:rPr lang="en-US" sz="1800" dirty="0" smtClean="0">
                <a:solidFill>
                  <a:schemeClr val="tx1"/>
                </a:solidFill>
                <a:cs typeface="Arial" pitchFamily="34" charset="0"/>
              </a:rPr>
              <a:t>How </a:t>
            </a:r>
            <a:r>
              <a:rPr lang="en-US" sz="1800" dirty="0">
                <a:solidFill>
                  <a:schemeClr val="tx1"/>
                </a:solidFill>
                <a:cs typeface="Arial" pitchFamily="34" charset="0"/>
              </a:rPr>
              <a:t>much bargaining power do </a:t>
            </a:r>
            <a:r>
              <a:rPr lang="en-US" sz="1800" dirty="0" smtClean="0">
                <a:solidFill>
                  <a:schemeClr val="tx1"/>
                </a:solidFill>
                <a:cs typeface="Arial" pitchFamily="34" charset="0"/>
              </a:rPr>
              <a:t>buyers (</a:t>
            </a:r>
            <a:r>
              <a:rPr lang="en-US" sz="1800" dirty="0">
                <a:solidFill>
                  <a:schemeClr val="tx1"/>
                </a:solidFill>
                <a:cs typeface="Arial" pitchFamily="34" charset="0"/>
              </a:rPr>
              <a:t>customers) </a:t>
            </a:r>
            <a:r>
              <a:rPr lang="en-US" sz="1800" dirty="0" smtClean="0">
                <a:solidFill>
                  <a:schemeClr val="tx1"/>
                </a:solidFill>
                <a:cs typeface="Arial" pitchFamily="34" charset="0"/>
              </a:rPr>
              <a:t>have?</a:t>
            </a:r>
          </a:p>
          <a:p>
            <a:pPr marL="457200" indent="-457200">
              <a:lnSpc>
                <a:spcPct val="100000"/>
              </a:lnSpc>
              <a:buFont typeface="+mj-lt"/>
              <a:buAutoNum type="arabicParenR"/>
            </a:pPr>
            <a:r>
              <a:rPr lang="en-US" sz="1800" b="1" dirty="0" smtClean="0">
                <a:solidFill>
                  <a:schemeClr val="tx1"/>
                </a:solidFill>
                <a:cs typeface="Arial" pitchFamily="34" charset="0"/>
              </a:rPr>
              <a:t>Bargaining </a:t>
            </a:r>
            <a:r>
              <a:rPr lang="en-US" sz="1800" b="1" dirty="0">
                <a:solidFill>
                  <a:schemeClr val="tx1"/>
                </a:solidFill>
                <a:cs typeface="Arial" pitchFamily="34" charset="0"/>
              </a:rPr>
              <a:t>power of </a:t>
            </a:r>
            <a:r>
              <a:rPr lang="en-US" sz="1800" b="1" dirty="0" smtClean="0">
                <a:solidFill>
                  <a:schemeClr val="tx1"/>
                </a:solidFill>
                <a:cs typeface="Arial" pitchFamily="34" charset="0"/>
              </a:rPr>
              <a:t>suppliers: </a:t>
            </a:r>
            <a:r>
              <a:rPr lang="en-US" sz="1800" dirty="0" smtClean="0">
                <a:solidFill>
                  <a:schemeClr val="tx1"/>
                </a:solidFill>
                <a:cs typeface="Arial" pitchFamily="34" charset="0"/>
              </a:rPr>
              <a:t>How </a:t>
            </a:r>
            <a:r>
              <a:rPr lang="en-US" sz="1800" dirty="0">
                <a:solidFill>
                  <a:schemeClr val="tx1"/>
                </a:solidFill>
                <a:cs typeface="Arial" pitchFamily="34" charset="0"/>
              </a:rPr>
              <a:t>much bargaining power do suppliers </a:t>
            </a:r>
            <a:r>
              <a:rPr lang="en-US" sz="1800" dirty="0" smtClean="0">
                <a:solidFill>
                  <a:schemeClr val="tx1"/>
                </a:solidFill>
                <a:cs typeface="Arial" pitchFamily="34" charset="0"/>
              </a:rPr>
              <a:t>have?</a:t>
            </a:r>
          </a:p>
          <a:p>
            <a:pPr marL="457200" indent="-457200">
              <a:lnSpc>
                <a:spcPct val="100000"/>
              </a:lnSpc>
              <a:buFont typeface="+mj-lt"/>
              <a:buAutoNum type="arabicParenR"/>
            </a:pPr>
            <a:r>
              <a:rPr lang="en-US" sz="1800" b="1" dirty="0" smtClean="0">
                <a:solidFill>
                  <a:schemeClr val="tx1"/>
                </a:solidFill>
                <a:cs typeface="Arial" pitchFamily="34" charset="0"/>
              </a:rPr>
              <a:t>Current rivalry:  </a:t>
            </a:r>
            <a:r>
              <a:rPr lang="en-US" sz="1800" dirty="0">
                <a:solidFill>
                  <a:schemeClr val="tx1"/>
                </a:solidFill>
                <a:cs typeface="Arial" pitchFamily="34" charset="0"/>
              </a:rPr>
              <a:t>How intense is the rivalry among current industry competitors</a:t>
            </a:r>
            <a:r>
              <a:rPr lang="en-US" sz="1800" dirty="0" smtClean="0">
                <a:solidFill>
                  <a:schemeClr val="tx1"/>
                </a:solidFill>
                <a:cs typeface="Arial" pitchFamily="34" charset="0"/>
              </a:rPr>
              <a:t>?</a:t>
            </a:r>
            <a:endParaRPr lang="en-US" sz="1800" dirty="0">
              <a:solidFill>
                <a:schemeClr val="tx1"/>
              </a:solidFill>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37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234287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47693"/>
            <a:ext cx="7543800" cy="1450757"/>
          </a:xfrm>
        </p:spPr>
        <p:txBody>
          <a:bodyPr>
            <a:normAutofit/>
          </a:bodyPr>
          <a:lstStyle/>
          <a:p>
            <a:pPr>
              <a:lnSpc>
                <a:spcPct val="100000"/>
              </a:lnSpc>
            </a:pPr>
            <a:r>
              <a:rPr lang="en-US" b="1" dirty="0" smtClean="0">
                <a:cs typeface="Arial" pitchFamily="34" charset="0"/>
              </a:rPr>
              <a:t>Michael’s Five Forces Model</a:t>
            </a:r>
            <a:endParaRPr lang="en-US" b="1" dirty="0">
              <a:solidFill>
                <a:schemeClr val="tx1"/>
              </a:solidFill>
              <a:cs typeface="Arial" pitchFamily="34" charset="0"/>
            </a:endParaRPr>
          </a:p>
        </p:txBody>
      </p:sp>
      <p:pic>
        <p:nvPicPr>
          <p:cNvPr id="4" name="Content Placeholder 3"/>
          <p:cNvPicPr>
            <a:picLocks noGrp="1" noChangeAspect="1"/>
          </p:cNvPicPr>
          <p:nvPr>
            <p:ph idx="1"/>
          </p:nvPr>
        </p:nvPicPr>
        <p:blipFill>
          <a:blip r:embed="rId2"/>
          <a:stretch>
            <a:fillRect/>
          </a:stretch>
        </p:blipFill>
        <p:spPr>
          <a:xfrm>
            <a:off x="2101175" y="1872659"/>
            <a:ext cx="4686063" cy="4412917"/>
          </a:xfrm>
          <a:prstGeom prst="rect">
            <a:avLst/>
          </a:prstGeom>
        </p:spPr>
      </p:pic>
      <p:sp>
        <p:nvSpPr>
          <p:cNvPr id="6" name="Slide Number Placeholder 5"/>
          <p:cNvSpPr>
            <a:spLocks noGrp="1"/>
          </p:cNvSpPr>
          <p:nvPr>
            <p:ph type="sldNum" sz="quarter" idx="12"/>
          </p:nvPr>
        </p:nvSpPr>
        <p:spPr/>
        <p:txBody>
          <a:bodyPr/>
          <a:lstStyle/>
          <a:p>
            <a:fld id="{E9EA1111-5A77-4C5B-86B5-3A57E92B1A73}" type="slidenum">
              <a:rPr lang="en-US" smtClean="0"/>
              <a:t>38</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088248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47693"/>
            <a:ext cx="7543800" cy="1450757"/>
          </a:xfrm>
        </p:spPr>
        <p:txBody>
          <a:bodyPr>
            <a:normAutofit fontScale="90000"/>
          </a:bodyPr>
          <a:lstStyle/>
          <a:p>
            <a:pPr>
              <a:lnSpc>
                <a:spcPct val="100000"/>
              </a:lnSpc>
            </a:pPr>
            <a:r>
              <a:rPr lang="en-US" b="1" dirty="0"/>
              <a:t>Choosing a Competitive Strategy</a:t>
            </a:r>
            <a:endParaRPr lang="en-US" b="1" dirty="0">
              <a:solidFill>
                <a:schemeClr val="tx1"/>
              </a:solidFill>
              <a:cs typeface="Arial" pitchFamily="34" charset="0"/>
            </a:endParaRPr>
          </a:p>
        </p:txBody>
      </p:sp>
      <p:sp>
        <p:nvSpPr>
          <p:cNvPr id="3" name="Content Placeholder 2"/>
          <p:cNvSpPr>
            <a:spLocks noGrp="1"/>
          </p:cNvSpPr>
          <p:nvPr>
            <p:ph idx="1"/>
          </p:nvPr>
        </p:nvSpPr>
        <p:spPr/>
        <p:txBody>
          <a:bodyPr anchor="ctr">
            <a:noAutofit/>
          </a:bodyPr>
          <a:lstStyle/>
          <a:p>
            <a:pPr marL="0">
              <a:lnSpc>
                <a:spcPct val="100000"/>
              </a:lnSpc>
              <a:buNone/>
            </a:pPr>
            <a:r>
              <a:rPr lang="en-US" sz="2100" b="1" dirty="0">
                <a:solidFill>
                  <a:schemeClr val="tx1"/>
                </a:solidFill>
                <a:cs typeface="Arial" pitchFamily="34" charset="0"/>
              </a:rPr>
              <a:t>Cost Leadership Strategy – </a:t>
            </a:r>
            <a:r>
              <a:rPr lang="en-US" sz="2100" dirty="0">
                <a:solidFill>
                  <a:schemeClr val="tx1"/>
                </a:solidFill>
                <a:cs typeface="Arial" pitchFamily="34" charset="0"/>
              </a:rPr>
              <a:t>When an organization competes on the basis of having the lowest costs (costs or expenses, not prices) in its industry.</a:t>
            </a:r>
          </a:p>
          <a:p>
            <a:pPr marL="0">
              <a:lnSpc>
                <a:spcPct val="100000"/>
              </a:lnSpc>
              <a:buNone/>
            </a:pPr>
            <a:r>
              <a:rPr lang="en-US" sz="2100" b="1" dirty="0">
                <a:solidFill>
                  <a:schemeClr val="tx1"/>
                </a:solidFill>
                <a:cs typeface="Arial" pitchFamily="34" charset="0"/>
              </a:rPr>
              <a:t>Differentiation Strategy – </a:t>
            </a:r>
            <a:r>
              <a:rPr lang="en-US" sz="2100" dirty="0">
                <a:solidFill>
                  <a:schemeClr val="tx1"/>
                </a:solidFill>
                <a:cs typeface="Arial" pitchFamily="34" charset="0"/>
              </a:rPr>
              <a:t>A company that competes by offering unique products that are widely valued by customers</a:t>
            </a:r>
            <a:r>
              <a:rPr lang="en-US" sz="2100" dirty="0" smtClean="0">
                <a:solidFill>
                  <a:schemeClr val="tx1"/>
                </a:solidFill>
                <a:cs typeface="Arial" pitchFamily="34" charset="0"/>
              </a:rPr>
              <a:t>.</a:t>
            </a:r>
          </a:p>
          <a:p>
            <a:pPr marL="0">
              <a:lnSpc>
                <a:spcPct val="100000"/>
              </a:lnSpc>
              <a:buNone/>
            </a:pPr>
            <a:r>
              <a:rPr lang="en-US" sz="2100" b="1" dirty="0">
                <a:solidFill>
                  <a:schemeClr val="tx1"/>
                </a:solidFill>
                <a:cs typeface="Arial" pitchFamily="34" charset="0"/>
              </a:rPr>
              <a:t>Focus Strategy – </a:t>
            </a:r>
            <a:r>
              <a:rPr lang="en-US" sz="2100" dirty="0">
                <a:solidFill>
                  <a:schemeClr val="tx1"/>
                </a:solidFill>
                <a:cs typeface="Arial" pitchFamily="34" charset="0"/>
              </a:rPr>
              <a:t>Involves a cost advantage (cost focus) or a differentiation advantage (differentiation focus) in a narrow segment or niche.</a:t>
            </a:r>
          </a:p>
          <a:p>
            <a:pPr marL="0">
              <a:lnSpc>
                <a:spcPct val="100000"/>
              </a:lnSpc>
              <a:buNone/>
            </a:pPr>
            <a:r>
              <a:rPr lang="en-US" sz="2100" b="1" dirty="0">
                <a:solidFill>
                  <a:schemeClr val="tx1"/>
                </a:solidFill>
                <a:cs typeface="Arial" pitchFamily="34" charset="0"/>
              </a:rPr>
              <a:t>Stuck in the Middle – </a:t>
            </a:r>
            <a:r>
              <a:rPr lang="en-US" sz="2100" dirty="0">
                <a:solidFill>
                  <a:schemeClr val="tx1"/>
                </a:solidFill>
                <a:cs typeface="Arial" pitchFamily="34" charset="0"/>
              </a:rPr>
              <a:t>When costs are too high to compete with the low-cost leader or when its products and services aren’t differentiated enough to compete with the differentiator</a:t>
            </a:r>
            <a:r>
              <a:rPr lang="en-US" sz="2100" dirty="0" smtClean="0">
                <a:solidFill>
                  <a:schemeClr val="tx1"/>
                </a:solidFill>
                <a:cs typeface="Arial" pitchFamily="34" charset="0"/>
              </a:rPr>
              <a:t>.</a:t>
            </a:r>
            <a:endParaRPr lang="en-US" sz="2100" dirty="0">
              <a:solidFill>
                <a:schemeClr val="tx1"/>
              </a:solidFill>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39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63767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Strategic Management?</a:t>
            </a:r>
            <a:endParaRPr lang="en-US" dirty="0"/>
          </a:p>
        </p:txBody>
      </p:sp>
      <p:sp>
        <p:nvSpPr>
          <p:cNvPr id="3" name="Content Placeholder 2"/>
          <p:cNvSpPr>
            <a:spLocks noGrp="1"/>
          </p:cNvSpPr>
          <p:nvPr>
            <p:ph idx="1"/>
          </p:nvPr>
        </p:nvSpPr>
        <p:spPr/>
        <p:txBody>
          <a:bodyPr anchor="ctr">
            <a:noAutofit/>
          </a:bodyPr>
          <a:lstStyle/>
          <a:p>
            <a:pPr marL="164592" indent="0">
              <a:buNone/>
            </a:pPr>
            <a:r>
              <a:rPr lang="en-US" sz="2400" b="1" dirty="0" smtClean="0">
                <a:solidFill>
                  <a:schemeClr val="tx1"/>
                </a:solidFill>
              </a:rPr>
              <a:t>Business </a:t>
            </a:r>
            <a:r>
              <a:rPr lang="en-US" sz="2400" b="1" dirty="0">
                <a:solidFill>
                  <a:schemeClr val="tx1"/>
                </a:solidFill>
              </a:rPr>
              <a:t>Model </a:t>
            </a:r>
            <a:r>
              <a:rPr lang="en-US" sz="2400" dirty="0">
                <a:solidFill>
                  <a:schemeClr val="tx1"/>
                </a:solidFill>
              </a:rPr>
              <a:t>–</a:t>
            </a:r>
            <a:r>
              <a:rPr lang="en-US" sz="2400" b="1" dirty="0">
                <a:solidFill>
                  <a:schemeClr val="tx1"/>
                </a:solidFill>
              </a:rPr>
              <a:t> </a:t>
            </a:r>
            <a:r>
              <a:rPr lang="en-US" sz="2400" dirty="0">
                <a:solidFill>
                  <a:schemeClr val="tx1"/>
                </a:solidFill>
              </a:rPr>
              <a:t>How a company is going to make </a:t>
            </a:r>
            <a:r>
              <a:rPr lang="en-US" sz="2400" dirty="0" smtClean="0">
                <a:solidFill>
                  <a:schemeClr val="tx1"/>
                </a:solidFill>
              </a:rPr>
              <a:t>money. </a:t>
            </a:r>
            <a:br>
              <a:rPr lang="en-US" sz="2400" dirty="0" smtClean="0">
                <a:solidFill>
                  <a:schemeClr val="tx1"/>
                </a:solidFill>
              </a:rPr>
            </a:br>
            <a:r>
              <a:rPr lang="en-US" sz="2400" dirty="0" smtClean="0">
                <a:solidFill>
                  <a:schemeClr val="tx1"/>
                </a:solidFill>
                <a:cs typeface="Arial" charset="0"/>
              </a:rPr>
              <a:t>It </a:t>
            </a:r>
            <a:r>
              <a:rPr lang="en-US" sz="2400" dirty="0">
                <a:solidFill>
                  <a:schemeClr val="tx1"/>
                </a:solidFill>
                <a:cs typeface="Arial" charset="0"/>
              </a:rPr>
              <a:t>focuses on two things: </a:t>
            </a:r>
            <a:endParaRPr lang="en-US" sz="2400" dirty="0" smtClean="0">
              <a:solidFill>
                <a:schemeClr val="tx1"/>
              </a:solidFill>
              <a:cs typeface="Arial" charset="0"/>
            </a:endParaRPr>
          </a:p>
          <a:p>
            <a:pPr marL="914400" lvl="1" indent="-457200">
              <a:buFont typeface="+mj-lt"/>
              <a:buAutoNum type="arabicPeriod"/>
            </a:pPr>
            <a:r>
              <a:rPr lang="en-US" sz="2400" dirty="0" smtClean="0">
                <a:solidFill>
                  <a:schemeClr val="tx1"/>
                </a:solidFill>
                <a:cs typeface="Arial" charset="0"/>
              </a:rPr>
              <a:t>whether </a:t>
            </a:r>
            <a:r>
              <a:rPr lang="en-US" sz="2400" dirty="0">
                <a:solidFill>
                  <a:schemeClr val="tx1"/>
                </a:solidFill>
                <a:cs typeface="Arial" charset="0"/>
              </a:rPr>
              <a:t>customers will value what the company is providing, </a:t>
            </a:r>
            <a:r>
              <a:rPr lang="en-US" sz="2400" dirty="0" smtClean="0">
                <a:solidFill>
                  <a:schemeClr val="tx1"/>
                </a:solidFill>
                <a:cs typeface="Arial" charset="0"/>
              </a:rPr>
              <a:t>and</a:t>
            </a:r>
          </a:p>
          <a:p>
            <a:pPr marL="914400" lvl="1" indent="-457200">
              <a:buFont typeface="+mj-lt"/>
              <a:buAutoNum type="arabicPeriod"/>
            </a:pPr>
            <a:r>
              <a:rPr lang="en-US" sz="2400" dirty="0" smtClean="0">
                <a:solidFill>
                  <a:schemeClr val="tx1"/>
                </a:solidFill>
                <a:cs typeface="Arial" charset="0"/>
              </a:rPr>
              <a:t>whether </a:t>
            </a:r>
            <a:r>
              <a:rPr lang="en-US" sz="2400" dirty="0">
                <a:solidFill>
                  <a:schemeClr val="tx1"/>
                </a:solidFill>
                <a:cs typeface="Arial" charset="0"/>
              </a:rPr>
              <a:t>the company can make any money </a:t>
            </a:r>
            <a:r>
              <a:rPr lang="en-US" sz="2400" dirty="0" smtClean="0">
                <a:solidFill>
                  <a:schemeClr val="tx1"/>
                </a:solidFill>
                <a:cs typeface="Arial" charset="0"/>
              </a:rPr>
              <a:t>doing that</a:t>
            </a:r>
            <a:r>
              <a:rPr lang="en-US" sz="2200" dirty="0" smtClean="0">
                <a:solidFill>
                  <a:schemeClr val="tx1"/>
                </a:solidFill>
                <a:cs typeface="Arial" charset="0"/>
              </a:rPr>
              <a:t>.</a:t>
            </a:r>
          </a:p>
          <a:p>
            <a:pPr marL="164592" indent="0">
              <a:buNone/>
            </a:pPr>
            <a:r>
              <a:rPr lang="en-US" sz="2400" i="1" dirty="0" smtClean="0">
                <a:solidFill>
                  <a:schemeClr val="tx1"/>
                </a:solidFill>
                <a:cs typeface="Arial" charset="0"/>
              </a:rPr>
              <a:t>Amazon: Jeff </a:t>
            </a:r>
            <a:r>
              <a:rPr lang="en-US" sz="2400" i="1" dirty="0">
                <a:solidFill>
                  <a:schemeClr val="tx1"/>
                </a:solidFill>
                <a:cs typeface="Arial" charset="0"/>
              </a:rPr>
              <a:t>Bezos pioneered a new business </a:t>
            </a:r>
            <a:r>
              <a:rPr lang="en-US" sz="2400" i="1" dirty="0" smtClean="0">
                <a:solidFill>
                  <a:schemeClr val="tx1"/>
                </a:solidFill>
                <a:cs typeface="Arial" charset="0"/>
              </a:rPr>
              <a:t>model for </a:t>
            </a:r>
            <a:r>
              <a:rPr lang="en-US" sz="2400" i="1" dirty="0">
                <a:solidFill>
                  <a:schemeClr val="tx1"/>
                </a:solidFill>
                <a:cs typeface="Arial" charset="0"/>
              </a:rPr>
              <a:t>selling books to consumers directly online instead of selling through bookstores.</a:t>
            </a:r>
            <a:endParaRPr lang="en-US" sz="2400" i="1" dirty="0" smtClean="0">
              <a:solidFill>
                <a:schemeClr val="tx1"/>
              </a:solidFill>
              <a:cs typeface="Arial"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262883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47693"/>
            <a:ext cx="7543800" cy="1450757"/>
          </a:xfrm>
        </p:spPr>
        <p:txBody>
          <a:bodyPr>
            <a:normAutofit/>
          </a:bodyPr>
          <a:lstStyle/>
          <a:p>
            <a:pPr>
              <a:lnSpc>
                <a:spcPct val="100000"/>
              </a:lnSpc>
            </a:pPr>
            <a:r>
              <a:rPr lang="en-US" b="1" dirty="0">
                <a:solidFill>
                  <a:schemeClr val="tx1"/>
                </a:solidFill>
                <a:cs typeface="Arial" pitchFamily="34" charset="0"/>
              </a:rPr>
              <a:t>Functional </a:t>
            </a:r>
            <a:r>
              <a:rPr lang="en-US" b="1" dirty="0" smtClean="0">
                <a:solidFill>
                  <a:schemeClr val="tx1"/>
                </a:solidFill>
                <a:cs typeface="Arial" pitchFamily="34" charset="0"/>
              </a:rPr>
              <a:t>Strategy</a:t>
            </a:r>
            <a:endParaRPr lang="en-US" b="1" dirty="0">
              <a:solidFill>
                <a:schemeClr val="tx1"/>
              </a:solidFill>
              <a:cs typeface="Arial" pitchFamily="34" charset="0"/>
            </a:endParaRPr>
          </a:p>
        </p:txBody>
      </p:sp>
      <p:sp>
        <p:nvSpPr>
          <p:cNvPr id="3" name="Content Placeholder 2"/>
          <p:cNvSpPr>
            <a:spLocks noGrp="1"/>
          </p:cNvSpPr>
          <p:nvPr>
            <p:ph idx="1"/>
          </p:nvPr>
        </p:nvSpPr>
        <p:spPr/>
        <p:txBody>
          <a:bodyPr anchor="ctr">
            <a:noAutofit/>
          </a:bodyPr>
          <a:lstStyle/>
          <a:p>
            <a:pPr marL="0">
              <a:lnSpc>
                <a:spcPct val="100000"/>
              </a:lnSpc>
              <a:buNone/>
            </a:pPr>
            <a:r>
              <a:rPr lang="en-US" sz="2100" b="1" dirty="0">
                <a:solidFill>
                  <a:schemeClr val="tx1"/>
                </a:solidFill>
                <a:cs typeface="Arial" pitchFamily="34" charset="0"/>
              </a:rPr>
              <a:t>Functional Strategy – </a:t>
            </a:r>
            <a:r>
              <a:rPr lang="en-US" sz="2100" dirty="0">
                <a:solidFill>
                  <a:schemeClr val="tx1"/>
                </a:solidFill>
                <a:cs typeface="Arial" pitchFamily="34" charset="0"/>
              </a:rPr>
              <a:t>The strategies used by an organization’s various functional departments to support the competitive strategy</a:t>
            </a:r>
            <a:r>
              <a:rPr lang="en-US" sz="2100" b="1" dirty="0">
                <a:solidFill>
                  <a:schemeClr val="tx1"/>
                </a:solidFill>
                <a:cs typeface="Arial" pitchFamily="34" charset="0"/>
              </a:rPr>
              <a:t>.</a:t>
            </a:r>
          </a:p>
        </p:txBody>
      </p:sp>
      <p:sp>
        <p:nvSpPr>
          <p:cNvPr id="6" name="Slide Number Placeholder 5"/>
          <p:cNvSpPr>
            <a:spLocks noGrp="1"/>
          </p:cNvSpPr>
          <p:nvPr>
            <p:ph type="sldNum" sz="quarter" idx="12"/>
          </p:nvPr>
        </p:nvSpPr>
        <p:spPr/>
        <p:txBody>
          <a:bodyPr/>
          <a:lstStyle/>
          <a:p>
            <a:fld id="{E9EA1111-5A77-4C5B-86B5-3A57E92B1A73}" type="slidenum">
              <a:rPr lang="en-US" smtClean="0"/>
              <a:t>40</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1809574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smtClean="0"/>
              <a:t>9.1</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Define strategic management and explain why it’s </a:t>
            </a:r>
            <a:r>
              <a:rPr lang="en-US" sz="2400" b="1" dirty="0" smtClean="0">
                <a:cs typeface="Arial" pitchFamily="34" charset="0"/>
              </a:rPr>
              <a:t>important.</a:t>
            </a:r>
          </a:p>
          <a:p>
            <a:pPr marL="0" indent="0">
              <a:lnSpc>
                <a:spcPct val="100000"/>
              </a:lnSpc>
              <a:buNone/>
            </a:pPr>
            <a:r>
              <a:rPr lang="en-US" sz="2400" dirty="0" smtClean="0">
                <a:cs typeface="Arial" pitchFamily="34" charset="0"/>
              </a:rPr>
              <a:t>Strategies </a:t>
            </a:r>
            <a:r>
              <a:rPr lang="en-US" sz="2400" dirty="0">
                <a:cs typeface="Arial" pitchFamily="34" charset="0"/>
              </a:rPr>
              <a:t>are the plans for how the organization will do whatever it’s in business to do, how it will compete successfully, and how it will attract and satisfy its customers in order to achieve its goals.</a:t>
            </a:r>
          </a:p>
          <a:p>
            <a:pPr marL="0" indent="0">
              <a:lnSpc>
                <a:spcPct val="100000"/>
              </a:lnSpc>
              <a:buNone/>
            </a:pPr>
            <a:r>
              <a:rPr lang="en-US" sz="2400" dirty="0">
                <a:cs typeface="Arial" pitchFamily="34" charset="0"/>
              </a:rPr>
              <a:t>A business model is how a company is going to make money</a:t>
            </a:r>
            <a:r>
              <a:rPr lang="en-US" sz="2400" dirty="0" smtClean="0">
                <a:cs typeface="Arial" pitchFamily="34" charset="0"/>
              </a:rPr>
              <a:t>.</a:t>
            </a:r>
            <a:endParaRPr lang="en-US" sz="2400" dirty="0">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41</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736468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a:t>9</a:t>
            </a:r>
            <a:r>
              <a:rPr lang="en-US" b="1" dirty="0" smtClean="0"/>
              <a:t>.2</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Explain what managers do during the six steps of the strategic management process.</a:t>
            </a:r>
          </a:p>
          <a:p>
            <a:pPr marL="457200" indent="-457200">
              <a:lnSpc>
                <a:spcPct val="100000"/>
              </a:lnSpc>
              <a:buFont typeface="+mj-lt"/>
              <a:buAutoNum type="arabicPeriod"/>
            </a:pPr>
            <a:r>
              <a:rPr lang="en-US" sz="2200" dirty="0">
                <a:cs typeface="Arial" pitchFamily="34" charset="0"/>
              </a:rPr>
              <a:t>Identify the current mission, goals, and strategies.</a:t>
            </a:r>
          </a:p>
          <a:p>
            <a:pPr marL="457200" indent="-457200">
              <a:lnSpc>
                <a:spcPct val="100000"/>
              </a:lnSpc>
              <a:buFont typeface="+mj-lt"/>
              <a:buAutoNum type="arabicPeriod"/>
            </a:pPr>
            <a:r>
              <a:rPr lang="en-US" sz="2200" dirty="0">
                <a:cs typeface="Arial" pitchFamily="34" charset="0"/>
              </a:rPr>
              <a:t>Do an external analysis.</a:t>
            </a:r>
          </a:p>
          <a:p>
            <a:pPr marL="457200" indent="-457200">
              <a:lnSpc>
                <a:spcPct val="100000"/>
              </a:lnSpc>
              <a:buFont typeface="+mj-lt"/>
              <a:buAutoNum type="arabicPeriod"/>
            </a:pPr>
            <a:r>
              <a:rPr lang="en-US" sz="2200" dirty="0">
                <a:cs typeface="Arial" pitchFamily="34" charset="0"/>
              </a:rPr>
              <a:t>Do an internal analysis (steps 2 and 3 collectively are known as SWOT analysis).</a:t>
            </a:r>
          </a:p>
          <a:p>
            <a:pPr marL="457200" indent="-457200">
              <a:lnSpc>
                <a:spcPct val="100000"/>
              </a:lnSpc>
              <a:buFont typeface="+mj-lt"/>
              <a:buAutoNum type="arabicPeriod"/>
            </a:pPr>
            <a:r>
              <a:rPr lang="en-US" sz="2200" dirty="0">
                <a:cs typeface="Arial" pitchFamily="34" charset="0"/>
              </a:rPr>
              <a:t>Formulate strategies.</a:t>
            </a:r>
          </a:p>
          <a:p>
            <a:pPr marL="457200" indent="-457200">
              <a:lnSpc>
                <a:spcPct val="100000"/>
              </a:lnSpc>
              <a:buFont typeface="+mj-lt"/>
              <a:buAutoNum type="arabicPeriod"/>
            </a:pPr>
            <a:r>
              <a:rPr lang="en-US" sz="2200" dirty="0">
                <a:cs typeface="Arial" pitchFamily="34" charset="0"/>
              </a:rPr>
              <a:t>Implement strategies.</a:t>
            </a:r>
          </a:p>
          <a:p>
            <a:pPr marL="457200" indent="-457200">
              <a:lnSpc>
                <a:spcPct val="100000"/>
              </a:lnSpc>
              <a:buFont typeface="+mj-lt"/>
              <a:buAutoNum type="arabicPeriod"/>
            </a:pPr>
            <a:r>
              <a:rPr lang="en-US" sz="2200" dirty="0">
                <a:cs typeface="Arial" pitchFamily="34" charset="0"/>
              </a:rPr>
              <a:t>Evaluate strategies.</a:t>
            </a:r>
          </a:p>
        </p:txBody>
      </p:sp>
      <p:sp>
        <p:nvSpPr>
          <p:cNvPr id="6" name="Slide Number Placeholder 5"/>
          <p:cNvSpPr>
            <a:spLocks noGrp="1"/>
          </p:cNvSpPr>
          <p:nvPr>
            <p:ph type="sldNum" sz="quarter" idx="12"/>
          </p:nvPr>
        </p:nvSpPr>
        <p:spPr/>
        <p:txBody>
          <a:bodyPr/>
          <a:lstStyle/>
          <a:p>
            <a:fld id="{E9EA1111-5A77-4C5B-86B5-3A57E92B1A73}" type="slidenum">
              <a:rPr lang="en-US" smtClean="0"/>
              <a:t>42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120379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smtClean="0"/>
              <a:t>9</a:t>
            </a:r>
            <a:r>
              <a:rPr lang="en-US" b="1" dirty="0" smtClean="0"/>
              <a:t>.2</a:t>
            </a:r>
            <a:endParaRPr lang="en-US" dirty="0"/>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dirty="0">
                <a:cs typeface="Arial" pitchFamily="34" charset="0"/>
              </a:rPr>
              <a:t>Weaknesses – Activities the organization doesn’t do well or resources it needs.</a:t>
            </a:r>
          </a:p>
          <a:p>
            <a:pPr lvl="1">
              <a:lnSpc>
                <a:spcPct val="100000"/>
              </a:lnSpc>
              <a:buFont typeface="Arial" panose="020B0604020202020204" pitchFamily="34" charset="0"/>
              <a:buChar char="•"/>
            </a:pPr>
            <a:r>
              <a:rPr lang="en-US" sz="2400" dirty="0">
                <a:cs typeface="Arial" pitchFamily="34" charset="0"/>
              </a:rPr>
              <a:t>Opportunities are positive trends in the external environment.</a:t>
            </a:r>
          </a:p>
          <a:p>
            <a:pPr lvl="1">
              <a:lnSpc>
                <a:spcPct val="100000"/>
              </a:lnSpc>
              <a:buFont typeface="Arial" panose="020B0604020202020204" pitchFamily="34" charset="0"/>
              <a:buChar char="•"/>
            </a:pPr>
            <a:r>
              <a:rPr lang="en-US" sz="2400" dirty="0">
                <a:cs typeface="Arial" pitchFamily="34" charset="0"/>
              </a:rPr>
              <a:t>Strengths – Any activities the organization does well or its unique resources.</a:t>
            </a:r>
          </a:p>
          <a:p>
            <a:pPr lvl="1">
              <a:lnSpc>
                <a:spcPct val="100000"/>
              </a:lnSpc>
              <a:buFont typeface="Arial" panose="020B0604020202020204" pitchFamily="34" charset="0"/>
              <a:buChar char="•"/>
            </a:pPr>
            <a:r>
              <a:rPr lang="en-US" sz="2400" dirty="0">
                <a:cs typeface="Arial" pitchFamily="34" charset="0"/>
              </a:rPr>
              <a:t>Threats are negative trends.</a:t>
            </a:r>
          </a:p>
        </p:txBody>
      </p:sp>
      <p:sp>
        <p:nvSpPr>
          <p:cNvPr id="6" name="Slide Number Placeholder 5"/>
          <p:cNvSpPr>
            <a:spLocks noGrp="1"/>
          </p:cNvSpPr>
          <p:nvPr>
            <p:ph type="sldNum" sz="quarter" idx="12"/>
          </p:nvPr>
        </p:nvSpPr>
        <p:spPr/>
        <p:txBody>
          <a:bodyPr/>
          <a:lstStyle/>
          <a:p>
            <a:fld id="{E9EA1111-5A77-4C5B-86B5-3A57E92B1A73}" type="slidenum">
              <a:rPr lang="en-US" smtClean="0"/>
              <a:t>43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901991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a:t>9</a:t>
            </a:r>
            <a:r>
              <a:rPr lang="en-US" b="1" dirty="0" smtClean="0"/>
              <a:t>.3</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200" b="1" dirty="0">
                <a:cs typeface="Arial" pitchFamily="34" charset="0"/>
              </a:rPr>
              <a:t>Describe the three types of corporate strategies</a:t>
            </a:r>
            <a:r>
              <a:rPr lang="en-US" sz="2200" b="1" dirty="0" smtClean="0">
                <a:cs typeface="Arial" pitchFamily="34" charset="0"/>
              </a:rPr>
              <a:t>.</a:t>
            </a:r>
          </a:p>
          <a:p>
            <a:pPr lvl="1">
              <a:lnSpc>
                <a:spcPct val="100000"/>
              </a:lnSpc>
              <a:buFont typeface="Arial" panose="020B0604020202020204" pitchFamily="34" charset="0"/>
              <a:buChar char="•"/>
            </a:pPr>
            <a:r>
              <a:rPr lang="en-US" sz="2200" dirty="0" smtClean="0">
                <a:cs typeface="Arial" pitchFamily="34" charset="0"/>
              </a:rPr>
              <a:t>Growth </a:t>
            </a:r>
            <a:r>
              <a:rPr lang="en-US" sz="2200" dirty="0">
                <a:cs typeface="Arial" pitchFamily="34" charset="0"/>
              </a:rPr>
              <a:t>strategy – When an organization expands the number of markets served or products offered, either through current or new </a:t>
            </a:r>
            <a:r>
              <a:rPr lang="en-US" sz="2200" dirty="0" smtClean="0">
                <a:cs typeface="Arial" pitchFamily="34" charset="0"/>
              </a:rPr>
              <a:t>businesses.</a:t>
            </a:r>
          </a:p>
          <a:p>
            <a:pPr lvl="2">
              <a:lnSpc>
                <a:spcPct val="100000"/>
              </a:lnSpc>
              <a:buFont typeface="Courier New" panose="02070309020205020404" pitchFamily="49" charset="0"/>
              <a:buChar char="o"/>
            </a:pPr>
            <a:r>
              <a:rPr lang="en-US" sz="2200" dirty="0" smtClean="0">
                <a:cs typeface="Arial" pitchFamily="34" charset="0"/>
              </a:rPr>
              <a:t>Concentration</a:t>
            </a:r>
            <a:r>
              <a:rPr lang="en-US" sz="2200" dirty="0">
                <a:cs typeface="Arial" pitchFamily="34" charset="0"/>
              </a:rPr>
              <a:t>, vertical integration (backward and forward), horizontal integration, and diversification (related and </a:t>
            </a:r>
            <a:r>
              <a:rPr lang="en-US" sz="2200" dirty="0" smtClean="0">
                <a:cs typeface="Arial" pitchFamily="34" charset="0"/>
              </a:rPr>
              <a:t>unrelated).</a:t>
            </a:r>
          </a:p>
          <a:p>
            <a:pPr lvl="1">
              <a:lnSpc>
                <a:spcPct val="100000"/>
              </a:lnSpc>
              <a:buFont typeface="Arial" panose="020B0604020202020204" pitchFamily="34" charset="0"/>
              <a:buChar char="•"/>
            </a:pPr>
            <a:r>
              <a:rPr lang="en-US" sz="2200" dirty="0" smtClean="0">
                <a:cs typeface="Arial"/>
              </a:rPr>
              <a:t>Stability </a:t>
            </a:r>
            <a:r>
              <a:rPr lang="en-US" sz="2200" dirty="0">
                <a:cs typeface="Arial"/>
              </a:rPr>
              <a:t>strategy – When an organization makes no significant changes in what it’s </a:t>
            </a:r>
            <a:r>
              <a:rPr lang="en-US" sz="2200" dirty="0" smtClean="0">
                <a:cs typeface="Arial"/>
              </a:rPr>
              <a:t>doing.</a:t>
            </a:r>
          </a:p>
          <a:p>
            <a:pPr lvl="1">
              <a:lnSpc>
                <a:spcPct val="100000"/>
              </a:lnSpc>
              <a:buFont typeface="Arial" panose="020B0604020202020204" pitchFamily="34" charset="0"/>
              <a:buChar char="•"/>
            </a:pPr>
            <a:r>
              <a:rPr lang="en-US" sz="2200" dirty="0" smtClean="0">
                <a:cs typeface="Arial"/>
              </a:rPr>
              <a:t>Renewal </a:t>
            </a:r>
            <a:r>
              <a:rPr lang="en-US" sz="2200" dirty="0">
                <a:cs typeface="Arial"/>
              </a:rPr>
              <a:t>strategies—retrenchment and turnaround – Address organizational weaknesses leading to performance declines</a:t>
            </a:r>
            <a:r>
              <a:rPr lang="en-US" sz="2200" dirty="0" smtClean="0">
                <a:cs typeface="Arial"/>
              </a:rPr>
              <a:t>.</a:t>
            </a:r>
            <a:endParaRPr lang="en-US" sz="2200" dirty="0">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44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8253039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a:t>9</a:t>
            </a:r>
            <a:r>
              <a:rPr lang="en-US" b="1" dirty="0" smtClean="0"/>
              <a:t>.3</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dirty="0">
                <a:cs typeface="Arial" pitchFamily="34" charset="0"/>
              </a:rPr>
              <a:t>The BCG matrix is a way to analyze a company’s portfolio of businesses by looking at a business’s market share and its industry’s anticipated growth rate. The four categories of the BCG matrix are:</a:t>
            </a:r>
          </a:p>
          <a:p>
            <a:pPr marL="457200" indent="-457200">
              <a:lnSpc>
                <a:spcPct val="100000"/>
              </a:lnSpc>
              <a:buFont typeface="+mj-lt"/>
              <a:buAutoNum type="arabicPeriod"/>
            </a:pPr>
            <a:r>
              <a:rPr lang="en-US" sz="2400" dirty="0">
                <a:cs typeface="Arial" pitchFamily="34" charset="0"/>
              </a:rPr>
              <a:t>Cash cows</a:t>
            </a:r>
          </a:p>
          <a:p>
            <a:pPr marL="457200" indent="-457200">
              <a:lnSpc>
                <a:spcPct val="100000"/>
              </a:lnSpc>
              <a:buFont typeface="+mj-lt"/>
              <a:buAutoNum type="arabicPeriod"/>
            </a:pPr>
            <a:r>
              <a:rPr lang="en-US" sz="2400" dirty="0">
                <a:cs typeface="Arial" pitchFamily="34" charset="0"/>
              </a:rPr>
              <a:t>Stars</a:t>
            </a:r>
          </a:p>
          <a:p>
            <a:pPr marL="457200" indent="-457200">
              <a:lnSpc>
                <a:spcPct val="100000"/>
              </a:lnSpc>
              <a:buFont typeface="+mj-lt"/>
              <a:buAutoNum type="arabicPeriod"/>
            </a:pPr>
            <a:r>
              <a:rPr lang="en-US" sz="2400" dirty="0">
                <a:cs typeface="Arial" pitchFamily="34" charset="0"/>
              </a:rPr>
              <a:t>Question marks</a:t>
            </a:r>
          </a:p>
          <a:p>
            <a:pPr marL="457200" indent="-457200">
              <a:lnSpc>
                <a:spcPct val="100000"/>
              </a:lnSpc>
              <a:buFont typeface="+mj-lt"/>
              <a:buAutoNum type="arabicPeriod"/>
            </a:pPr>
            <a:r>
              <a:rPr lang="en-US" sz="2400" dirty="0">
                <a:cs typeface="Arial" pitchFamily="34" charset="0"/>
              </a:rPr>
              <a:t>Dogs</a:t>
            </a:r>
          </a:p>
        </p:txBody>
      </p:sp>
      <p:sp>
        <p:nvSpPr>
          <p:cNvPr id="6" name="Slide Number Placeholder 5"/>
          <p:cNvSpPr>
            <a:spLocks noGrp="1"/>
          </p:cNvSpPr>
          <p:nvPr>
            <p:ph type="sldNum" sz="quarter" idx="12"/>
          </p:nvPr>
        </p:nvSpPr>
        <p:spPr/>
        <p:txBody>
          <a:bodyPr/>
          <a:lstStyle/>
          <a:p>
            <a:fld id="{E9EA1111-5A77-4C5B-86B5-3A57E92B1A73}" type="slidenum">
              <a:rPr lang="en-US" smtClean="0"/>
              <a:t>45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1890915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smtClean="0"/>
              <a:t>9</a:t>
            </a:r>
            <a:r>
              <a:rPr lang="en-US" b="1" dirty="0" smtClean="0"/>
              <a:t>.4</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Describe competitive advantage and the competitive strategies organizations use to get it.</a:t>
            </a:r>
          </a:p>
          <a:p>
            <a:pPr lvl="1">
              <a:lnSpc>
                <a:spcPct val="100000"/>
              </a:lnSpc>
              <a:buFont typeface="Arial" panose="020B0604020202020204" pitchFamily="34" charset="0"/>
              <a:buChar char="•"/>
            </a:pPr>
            <a:r>
              <a:rPr lang="en-US" sz="2400" dirty="0" smtClean="0">
                <a:cs typeface="Arial" pitchFamily="34" charset="0"/>
              </a:rPr>
              <a:t>Competitive advantage is what sets an organization apart, its distinctive edge.</a:t>
            </a:r>
          </a:p>
          <a:p>
            <a:pPr lvl="1">
              <a:lnSpc>
                <a:spcPct val="100000"/>
              </a:lnSpc>
              <a:buFont typeface="Arial" panose="020B0604020202020204" pitchFamily="34" charset="0"/>
              <a:buChar char="•"/>
            </a:pPr>
            <a:r>
              <a:rPr lang="en-US" sz="2400" dirty="0" smtClean="0">
                <a:cs typeface="Arial" pitchFamily="34" charset="0"/>
              </a:rPr>
              <a:t>Porter’s five forces model assesses the five competitive forces that dictate competition in an industry:</a:t>
            </a:r>
          </a:p>
          <a:p>
            <a:pPr lvl="2">
              <a:lnSpc>
                <a:spcPct val="100000"/>
              </a:lnSpc>
              <a:buFont typeface="Courier New" panose="02070309020205020404" pitchFamily="49" charset="0"/>
              <a:buChar char="o"/>
            </a:pPr>
            <a:r>
              <a:rPr lang="en-US" sz="2400" dirty="0" smtClean="0">
                <a:cs typeface="Arial" pitchFamily="34" charset="0"/>
              </a:rPr>
              <a:t>Threat of new entrants, threat of substitutes, bargaining power of buyers, bargaining power of suppliers, and current rivalry</a:t>
            </a:r>
            <a:endParaRPr lang="en-US" sz="2400" dirty="0">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46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77845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smtClean="0"/>
              <a:t>9.</a:t>
            </a:r>
            <a:r>
              <a:rPr lang="en-US" b="1" dirty="0"/>
              <a:t>4</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Porter’s three competitive strategies are as follows:</a:t>
            </a:r>
          </a:p>
          <a:p>
            <a:pPr marL="0" indent="0">
              <a:lnSpc>
                <a:spcPct val="100000"/>
              </a:lnSpc>
              <a:buNone/>
            </a:pPr>
            <a:r>
              <a:rPr lang="en-US" sz="2400" dirty="0">
                <a:cs typeface="Arial" pitchFamily="34" charset="0"/>
              </a:rPr>
              <a:t>Cost leadership (competing on the basis of having the lowest costs in the industry).</a:t>
            </a:r>
          </a:p>
          <a:p>
            <a:pPr marL="0" indent="0">
              <a:lnSpc>
                <a:spcPct val="100000"/>
              </a:lnSpc>
              <a:buNone/>
            </a:pPr>
            <a:r>
              <a:rPr lang="en-US" sz="2400" dirty="0">
                <a:cs typeface="Arial" pitchFamily="34" charset="0"/>
              </a:rPr>
              <a:t>Differentiation (competing on the basis of having unique products that are widely valued by customers).</a:t>
            </a:r>
          </a:p>
          <a:p>
            <a:pPr marL="0" indent="0">
              <a:lnSpc>
                <a:spcPct val="100000"/>
              </a:lnSpc>
              <a:buNone/>
            </a:pPr>
            <a:r>
              <a:rPr lang="en-US" sz="2400" dirty="0">
                <a:cs typeface="Arial" pitchFamily="34" charset="0"/>
              </a:rPr>
              <a:t>Focus (competing in a narrow segment with either a cost advantage or a differentiation advantage).</a:t>
            </a:r>
          </a:p>
        </p:txBody>
      </p:sp>
      <p:sp>
        <p:nvSpPr>
          <p:cNvPr id="6" name="Slide Number Placeholder 5"/>
          <p:cNvSpPr>
            <a:spLocks noGrp="1"/>
          </p:cNvSpPr>
          <p:nvPr>
            <p:ph type="sldNum" sz="quarter" idx="12"/>
          </p:nvPr>
        </p:nvSpPr>
        <p:spPr/>
        <p:txBody>
          <a:bodyPr/>
          <a:lstStyle/>
          <a:p>
            <a:fld id="{E9EA1111-5A77-4C5B-86B5-3A57E92B1A73}" type="slidenum">
              <a:rPr lang="en-US" smtClean="0"/>
              <a:t>47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94725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is strategic management so important?</a:t>
            </a:r>
            <a:endParaRPr lang="en-US" dirty="0"/>
          </a:p>
        </p:txBody>
      </p:sp>
      <p:sp>
        <p:nvSpPr>
          <p:cNvPr id="3" name="Content Placeholder 2"/>
          <p:cNvSpPr>
            <a:spLocks noGrp="1"/>
          </p:cNvSpPr>
          <p:nvPr>
            <p:ph idx="1"/>
          </p:nvPr>
        </p:nvSpPr>
        <p:spPr/>
        <p:txBody>
          <a:bodyPr anchor="ctr">
            <a:noAutofit/>
          </a:bodyPr>
          <a:lstStyle/>
          <a:p>
            <a:pPr marL="457200" indent="-457200">
              <a:lnSpc>
                <a:spcPct val="100000"/>
              </a:lnSpc>
              <a:buFont typeface="+mj-lt"/>
              <a:buAutoNum type="arabicPeriod"/>
            </a:pPr>
            <a:r>
              <a:rPr lang="en-US" sz="2400" b="1" dirty="0" smtClean="0">
                <a:solidFill>
                  <a:schemeClr val="tx1"/>
                </a:solidFill>
                <a:cs typeface="Arial"/>
              </a:rPr>
              <a:t>It </a:t>
            </a:r>
            <a:r>
              <a:rPr lang="en-US" sz="2400" b="1" dirty="0">
                <a:solidFill>
                  <a:schemeClr val="tx1"/>
                </a:solidFill>
                <a:cs typeface="Arial"/>
              </a:rPr>
              <a:t>results in higher organizational </a:t>
            </a:r>
            <a:r>
              <a:rPr lang="en-US" sz="2400" b="1" dirty="0" smtClean="0">
                <a:solidFill>
                  <a:schemeClr val="tx1"/>
                </a:solidFill>
                <a:cs typeface="Arial"/>
              </a:rPr>
              <a:t>performance.</a:t>
            </a:r>
            <a:br>
              <a:rPr lang="en-US" sz="2400" b="1" dirty="0" smtClean="0">
                <a:solidFill>
                  <a:schemeClr val="tx1"/>
                </a:solidFill>
                <a:cs typeface="Arial"/>
              </a:rPr>
            </a:br>
            <a:r>
              <a:rPr lang="en-US" sz="2000" dirty="0" smtClean="0">
                <a:solidFill>
                  <a:schemeClr val="tx1"/>
                </a:solidFill>
                <a:cs typeface="Arial"/>
              </a:rPr>
              <a:t>Organizations </a:t>
            </a:r>
            <a:r>
              <a:rPr lang="en-US" sz="2000" dirty="0">
                <a:solidFill>
                  <a:schemeClr val="tx1"/>
                </a:solidFill>
                <a:cs typeface="Arial"/>
              </a:rPr>
              <a:t>that use </a:t>
            </a:r>
            <a:r>
              <a:rPr lang="en-US" sz="2000" dirty="0" smtClean="0">
                <a:solidFill>
                  <a:schemeClr val="tx1"/>
                </a:solidFill>
                <a:cs typeface="Arial"/>
              </a:rPr>
              <a:t>strategic management </a:t>
            </a:r>
            <a:r>
              <a:rPr lang="en-US" sz="2000" dirty="0">
                <a:solidFill>
                  <a:schemeClr val="tx1"/>
                </a:solidFill>
                <a:cs typeface="Arial"/>
              </a:rPr>
              <a:t>do have higher </a:t>
            </a:r>
            <a:r>
              <a:rPr lang="en-US" sz="2000" dirty="0" smtClean="0">
                <a:solidFill>
                  <a:schemeClr val="tx1"/>
                </a:solidFill>
                <a:cs typeface="Arial"/>
              </a:rPr>
              <a:t>levels of </a:t>
            </a:r>
            <a:r>
              <a:rPr lang="en-US" sz="2000" dirty="0">
                <a:solidFill>
                  <a:schemeClr val="tx1"/>
                </a:solidFill>
                <a:cs typeface="Arial"/>
              </a:rPr>
              <a:t>performance</a:t>
            </a:r>
            <a:r>
              <a:rPr lang="en-US" sz="2000" dirty="0" smtClean="0">
                <a:solidFill>
                  <a:schemeClr val="tx1"/>
                </a:solidFill>
                <a:cs typeface="Arial"/>
              </a:rPr>
              <a:t>. And </a:t>
            </a:r>
            <a:r>
              <a:rPr lang="en-US" sz="2000" dirty="0">
                <a:solidFill>
                  <a:schemeClr val="tx1"/>
                </a:solidFill>
                <a:cs typeface="Arial"/>
              </a:rPr>
              <a:t>that fact makes it pretty important for </a:t>
            </a:r>
            <a:r>
              <a:rPr lang="en-US" sz="2000" dirty="0" smtClean="0">
                <a:solidFill>
                  <a:schemeClr val="tx1"/>
                </a:solidFill>
                <a:cs typeface="Arial"/>
              </a:rPr>
              <a:t>managers!</a:t>
            </a:r>
          </a:p>
          <a:p>
            <a:pPr marL="429768" indent="-429768">
              <a:buFont typeface="+mj-lt"/>
              <a:buAutoNum type="arabicPeriod"/>
            </a:pPr>
            <a:r>
              <a:rPr lang="en-US" sz="2400" b="1" dirty="0" smtClean="0">
                <a:solidFill>
                  <a:schemeClr val="tx1"/>
                </a:solidFill>
                <a:cs typeface="Arial" pitchFamily="34" charset="0"/>
              </a:rPr>
              <a:t>It </a:t>
            </a:r>
            <a:r>
              <a:rPr lang="en-US" sz="2400" b="1" dirty="0">
                <a:solidFill>
                  <a:schemeClr val="tx1"/>
                </a:solidFill>
                <a:cs typeface="Arial" pitchFamily="34" charset="0"/>
              </a:rPr>
              <a:t>requires that managers examine and adapt to business environment changes</a:t>
            </a:r>
            <a:r>
              <a:rPr lang="en-US" sz="2400" b="1" dirty="0" smtClean="0">
                <a:solidFill>
                  <a:schemeClr val="tx1"/>
                </a:solidFill>
                <a:cs typeface="Arial" pitchFamily="34" charset="0"/>
              </a:rPr>
              <a:t>.</a:t>
            </a:r>
          </a:p>
          <a:p>
            <a:pPr marL="475488" lvl="2" indent="0">
              <a:buNone/>
            </a:pPr>
            <a:r>
              <a:rPr lang="en-US" sz="2000" dirty="0" smtClean="0">
                <a:solidFill>
                  <a:schemeClr val="tx1"/>
                </a:solidFill>
                <a:cs typeface="Arial" pitchFamily="34" charset="0"/>
              </a:rPr>
              <a:t>They </a:t>
            </a:r>
            <a:r>
              <a:rPr lang="en-US" sz="2000" dirty="0">
                <a:solidFill>
                  <a:schemeClr val="tx1"/>
                </a:solidFill>
                <a:cs typeface="Arial" pitchFamily="34" charset="0"/>
              </a:rPr>
              <a:t>cope with this uncertainty by using the strategic management </a:t>
            </a:r>
            <a:r>
              <a:rPr lang="en-US" sz="2000" dirty="0" smtClean="0">
                <a:solidFill>
                  <a:schemeClr val="tx1"/>
                </a:solidFill>
                <a:cs typeface="Arial" pitchFamily="34" charset="0"/>
              </a:rPr>
              <a:t>process to </a:t>
            </a:r>
            <a:r>
              <a:rPr lang="en-US" sz="2000" dirty="0">
                <a:solidFill>
                  <a:schemeClr val="tx1"/>
                </a:solidFill>
                <a:cs typeface="Arial" pitchFamily="34" charset="0"/>
              </a:rPr>
              <a:t>examine relevant factors and decide what actions to take.</a:t>
            </a:r>
          </a:p>
          <a:p>
            <a:pPr marL="429768" indent="-429768">
              <a:buFont typeface="+mj-lt"/>
              <a:buAutoNum type="arabicPeriod"/>
            </a:pPr>
            <a:r>
              <a:rPr lang="en-US" sz="2400" b="1" dirty="0" smtClean="0">
                <a:solidFill>
                  <a:schemeClr val="tx1"/>
                </a:solidFill>
                <a:cs typeface="Arial" pitchFamily="34" charset="0"/>
              </a:rPr>
              <a:t>It </a:t>
            </a:r>
            <a:r>
              <a:rPr lang="en-US" sz="2400" b="1" dirty="0">
                <a:solidFill>
                  <a:schemeClr val="tx1"/>
                </a:solidFill>
                <a:cs typeface="Arial" pitchFamily="34" charset="0"/>
              </a:rPr>
              <a:t>coordinates diverse organizational units, helping them focus on organizational goals</a:t>
            </a:r>
            <a:r>
              <a:rPr lang="en-US" sz="2400" b="1" dirty="0" smtClean="0">
                <a:solidFill>
                  <a:schemeClr val="tx1"/>
                </a:solidFill>
                <a:cs typeface="Arial" pitchFamily="34" charset="0"/>
              </a:rPr>
              <a:t>.</a:t>
            </a:r>
          </a:p>
          <a:p>
            <a:pPr marL="384048" lvl="2" indent="0">
              <a:buNone/>
            </a:pPr>
            <a:r>
              <a:rPr lang="en-US" sz="2000" dirty="0">
                <a:solidFill>
                  <a:schemeClr val="tx1"/>
                </a:solidFill>
              </a:rPr>
              <a:t>Each part needs to work together toward achieving the organization’s goals</a:t>
            </a:r>
            <a:r>
              <a:rPr lang="en-US" sz="2000" dirty="0" smtClean="0">
                <a:solidFill>
                  <a:schemeClr val="tx1"/>
                </a:solidFill>
              </a:rPr>
              <a:t>; strategic </a:t>
            </a:r>
            <a:r>
              <a:rPr lang="en-US" sz="2000" dirty="0">
                <a:solidFill>
                  <a:schemeClr val="tx1"/>
                </a:solidFill>
              </a:rPr>
              <a:t>management helps do this</a:t>
            </a:r>
            <a:r>
              <a:rPr lang="en-US" sz="2000" dirty="0" smtClean="0">
                <a:solidFill>
                  <a:schemeClr val="tx1"/>
                </a:solidFill>
              </a:rPr>
              <a:t>.</a:t>
            </a:r>
            <a:endParaRPr lang="en-US" sz="2400" b="1" dirty="0">
              <a:solidFill>
                <a:schemeClr val="tx1"/>
              </a:solidFill>
              <a:cs typeface="Aria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101590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Strategic Management Process</a:t>
            </a:r>
            <a:endParaRPr lang="en-US" dirty="0"/>
          </a:p>
        </p:txBody>
      </p:sp>
      <p:sp>
        <p:nvSpPr>
          <p:cNvPr id="3" name="Content Placeholder 2"/>
          <p:cNvSpPr>
            <a:spLocks noGrp="1"/>
          </p:cNvSpPr>
          <p:nvPr>
            <p:ph idx="1"/>
          </p:nvPr>
        </p:nvSpPr>
        <p:spPr>
          <a:xfrm>
            <a:off x="822959" y="1836006"/>
            <a:ext cx="7543801" cy="4023360"/>
          </a:xfrm>
        </p:spPr>
        <p:txBody>
          <a:bodyPr anchor="ctr">
            <a:noAutofit/>
          </a:bodyPr>
          <a:lstStyle/>
          <a:p>
            <a:pPr marL="0" indent="0">
              <a:lnSpc>
                <a:spcPct val="100000"/>
              </a:lnSpc>
              <a:buNone/>
            </a:pPr>
            <a:r>
              <a:rPr lang="en-US" sz="2400" dirty="0">
                <a:solidFill>
                  <a:schemeClr val="tx1"/>
                </a:solidFill>
                <a:cs typeface="Arial" pitchFamily="34" charset="0"/>
              </a:rPr>
              <a:t>The strategic management process </a:t>
            </a:r>
            <a:r>
              <a:rPr lang="en-US" sz="2400" dirty="0" smtClean="0">
                <a:solidFill>
                  <a:schemeClr val="tx1"/>
                </a:solidFill>
                <a:cs typeface="Arial" pitchFamily="34" charset="0"/>
              </a:rPr>
              <a:t>is </a:t>
            </a:r>
            <a:r>
              <a:rPr lang="en-US" sz="2400" dirty="0">
                <a:solidFill>
                  <a:schemeClr val="tx1"/>
                </a:solidFill>
                <a:cs typeface="Arial" pitchFamily="34" charset="0"/>
              </a:rPr>
              <a:t>a </a:t>
            </a:r>
            <a:r>
              <a:rPr lang="en-US" sz="2400" dirty="0" smtClean="0">
                <a:solidFill>
                  <a:schemeClr val="tx1"/>
                </a:solidFill>
                <a:cs typeface="Arial" pitchFamily="34" charset="0"/>
              </a:rPr>
              <a:t>six-step process </a:t>
            </a:r>
            <a:r>
              <a:rPr lang="en-US" sz="2400" dirty="0">
                <a:solidFill>
                  <a:schemeClr val="tx1"/>
                </a:solidFill>
                <a:cs typeface="Arial" pitchFamily="34" charset="0"/>
              </a:rPr>
              <a:t>that encompasses strategy </a:t>
            </a:r>
            <a:r>
              <a:rPr lang="en-US" sz="2400" dirty="0" smtClean="0">
                <a:solidFill>
                  <a:schemeClr val="tx1"/>
                </a:solidFill>
                <a:cs typeface="Arial" pitchFamily="34" charset="0"/>
              </a:rPr>
              <a:t>planning, implementation</a:t>
            </a:r>
            <a:r>
              <a:rPr lang="en-US" sz="2400" dirty="0">
                <a:solidFill>
                  <a:schemeClr val="tx1"/>
                </a:solidFill>
                <a:cs typeface="Arial" pitchFamily="34" charset="0"/>
              </a:rPr>
              <a:t>, and evaluation.</a:t>
            </a:r>
            <a:endParaRPr lang="en-US" sz="2400" dirty="0">
              <a:solidFill>
                <a:schemeClr val="tx1"/>
              </a:solidFill>
              <a:cs typeface="Aria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01580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Exhibit 9-1 Strategic Management Process</a:t>
            </a:r>
            <a:endParaRPr lang="en-US" dirty="0"/>
          </a:p>
        </p:txBody>
      </p:sp>
      <p:sp>
        <p:nvSpPr>
          <p:cNvPr id="3" name="Content Placeholder 2"/>
          <p:cNvSpPr>
            <a:spLocks noGrp="1"/>
          </p:cNvSpPr>
          <p:nvPr>
            <p:ph idx="1"/>
          </p:nvPr>
        </p:nvSpPr>
        <p:spPr/>
        <p:txBody>
          <a:bodyPr anchor="t">
            <a:noAutofit/>
          </a:bodyPr>
          <a:lstStyle/>
          <a:p>
            <a:pPr marL="0" indent="0">
              <a:lnSpc>
                <a:spcPct val="100000"/>
              </a:lnSpc>
              <a:buNone/>
            </a:pPr>
            <a:endParaRPr lang="en-US" sz="2400" b="1" dirty="0" smtClean="0">
              <a:cs typeface="Arial" pitchFamily="34" charset="0"/>
            </a:endParaRPr>
          </a:p>
          <a:p>
            <a:pPr marL="0" indent="0">
              <a:lnSpc>
                <a:spcPct val="100000"/>
              </a:lnSpc>
              <a:buNone/>
            </a:pPr>
            <a:endParaRPr lang="en-US" sz="2400" dirty="0">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8" name="Picture 7" descr="Text boxes show the six steps of the strategic management process. Step 1: identify the organization’s current mission, goals, and strategies; step 2: external analysis of opportunities and threats; step 3: internal analysis of strengths and weaknesses; step 4: formulate strategies; step 5: implement strategies; and step 6: evaluate resul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133600"/>
            <a:ext cx="8915400" cy="3657600"/>
          </a:xfrm>
          <a:prstGeom prst="rect">
            <a:avLst/>
          </a:prstGeom>
        </p:spPr>
      </p:pic>
    </p:spTree>
    <p:extLst>
      <p:ext uri="{BB962C8B-B14F-4D97-AF65-F5344CB8AC3E}">
        <p14:creationId xmlns:p14="http://schemas.microsoft.com/office/powerpoint/2010/main" val="181528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Strategic Management Process</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i="1" dirty="0">
                <a:solidFill>
                  <a:schemeClr val="tx1"/>
                </a:solidFill>
                <a:cs typeface="Arial" pitchFamily="34" charset="0"/>
              </a:rPr>
              <a:t>Step 1: Identifying the organization’s current mission, goals, and strategies:</a:t>
            </a:r>
          </a:p>
          <a:p>
            <a:pPr marL="0" indent="0">
              <a:lnSpc>
                <a:spcPct val="100000"/>
              </a:lnSpc>
              <a:buNone/>
            </a:pPr>
            <a:r>
              <a:rPr lang="en-US" sz="2400" b="1" dirty="0">
                <a:solidFill>
                  <a:schemeClr val="tx1"/>
                </a:solidFill>
                <a:cs typeface="Arial" pitchFamily="34" charset="0"/>
              </a:rPr>
              <a:t>Mission: </a:t>
            </a:r>
            <a:r>
              <a:rPr lang="en-US" sz="2400" dirty="0">
                <a:solidFill>
                  <a:schemeClr val="tx1"/>
                </a:solidFill>
                <a:cs typeface="Arial" pitchFamily="34" charset="0"/>
              </a:rPr>
              <a:t>a statement of the purpose of an organization.</a:t>
            </a:r>
          </a:p>
          <a:p>
            <a:pPr marL="292608" lvl="1" indent="0">
              <a:lnSpc>
                <a:spcPct val="100000"/>
              </a:lnSpc>
              <a:buNone/>
            </a:pPr>
            <a:r>
              <a:rPr lang="en-US" sz="2400" dirty="0">
                <a:solidFill>
                  <a:schemeClr val="tx1"/>
                </a:solidFill>
                <a:cs typeface="Arial" pitchFamily="34" charset="0"/>
              </a:rPr>
              <a:t>The scope of its products and services</a:t>
            </a:r>
          </a:p>
          <a:p>
            <a:pPr marL="0" indent="0">
              <a:lnSpc>
                <a:spcPct val="100000"/>
              </a:lnSpc>
              <a:buNone/>
            </a:pPr>
            <a:r>
              <a:rPr lang="en-US" sz="2400" b="1" dirty="0">
                <a:solidFill>
                  <a:schemeClr val="tx1"/>
                </a:solidFill>
                <a:cs typeface="Arial" pitchFamily="34" charset="0"/>
              </a:rPr>
              <a:t>Goals: </a:t>
            </a:r>
            <a:r>
              <a:rPr lang="en-US" sz="2400" dirty="0">
                <a:solidFill>
                  <a:schemeClr val="tx1"/>
                </a:solidFill>
                <a:cs typeface="Arial" pitchFamily="34" charset="0"/>
              </a:rPr>
              <a:t>the foundation for further planning.</a:t>
            </a:r>
          </a:p>
          <a:p>
            <a:pPr marL="292608" lvl="1" indent="0">
              <a:lnSpc>
                <a:spcPct val="100000"/>
              </a:lnSpc>
              <a:buNone/>
            </a:pPr>
            <a:r>
              <a:rPr lang="en-US" sz="2400" dirty="0">
                <a:solidFill>
                  <a:schemeClr val="tx1"/>
                </a:solidFill>
                <a:cs typeface="Arial" pitchFamily="34" charset="0"/>
              </a:rPr>
              <a:t>Measurable performance targets</a:t>
            </a:r>
          </a:p>
        </p:txBody>
      </p:sp>
      <p:sp>
        <p:nvSpPr>
          <p:cNvPr id="6" name="Slide Number Placeholder 5"/>
          <p:cNvSpPr>
            <a:spLocks noGrp="1"/>
          </p:cNvSpPr>
          <p:nvPr>
            <p:ph type="sldNum" sz="quarter" idx="12"/>
          </p:nvPr>
        </p:nvSpPr>
        <p:spPr/>
        <p:txBody>
          <a:bodyPr/>
          <a:lstStyle/>
          <a:p>
            <a:fld id="{E9EA1111-5A77-4C5B-86B5-3A57E92B1A73}" type="slidenum">
              <a:rPr lang="en-US" smtClean="0"/>
              <a:t>8</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98941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Strategic Management Process</a:t>
            </a:r>
            <a:endParaRPr lang="en-US" dirty="0"/>
          </a:p>
        </p:txBody>
      </p:sp>
      <p:sp>
        <p:nvSpPr>
          <p:cNvPr id="3" name="Content Placeholder 2"/>
          <p:cNvSpPr>
            <a:spLocks noGrp="1"/>
          </p:cNvSpPr>
          <p:nvPr>
            <p:ph idx="1"/>
          </p:nvPr>
        </p:nvSpPr>
        <p:spPr/>
        <p:txBody>
          <a:bodyPr anchor="t">
            <a:noAutofit/>
          </a:bodyPr>
          <a:lstStyle/>
          <a:p>
            <a:pPr marL="0" indent="0">
              <a:lnSpc>
                <a:spcPct val="100000"/>
              </a:lnSpc>
              <a:buNone/>
            </a:pPr>
            <a:r>
              <a:rPr lang="en-US" sz="2400" b="1" dirty="0">
                <a:solidFill>
                  <a:schemeClr val="tx1"/>
                </a:solidFill>
                <a:cs typeface="Arial" pitchFamily="34" charset="0"/>
              </a:rPr>
              <a:t>Mission of </a:t>
            </a:r>
            <a:r>
              <a:rPr lang="en-US" sz="2400" b="1" dirty="0" smtClean="0">
                <a:solidFill>
                  <a:schemeClr val="tx1"/>
                </a:solidFill>
                <a:cs typeface="Arial" pitchFamily="34" charset="0"/>
              </a:rPr>
              <a:t>IQRA University</a:t>
            </a:r>
            <a:endParaRPr lang="en-US" sz="2400" b="1" dirty="0">
              <a:solidFill>
                <a:schemeClr val="tx1"/>
              </a:solidFill>
              <a:cs typeface="Arial" pitchFamily="34" charset="0"/>
            </a:endParaRPr>
          </a:p>
          <a:p>
            <a:pPr marL="0" indent="0">
              <a:lnSpc>
                <a:spcPct val="100000"/>
              </a:lnSpc>
              <a:buNone/>
            </a:pPr>
            <a:r>
              <a:rPr lang="en-US" sz="2400" dirty="0">
                <a:solidFill>
                  <a:schemeClr val="tx1"/>
                </a:solidFill>
                <a:cs typeface="Arial" pitchFamily="34" charset="0"/>
              </a:rPr>
              <a:t>To be a world-class institution of higher education and research, promoting technical skills, critical thinking and public duty, to help develop a prosperous and progressive society</a:t>
            </a:r>
            <a:r>
              <a:rPr lang="en-US" sz="2400" dirty="0" smtClean="0">
                <a:solidFill>
                  <a:schemeClr val="tx1"/>
                </a:solidFill>
                <a:cs typeface="Arial" pitchFamily="34" charset="0"/>
              </a:rPr>
              <a:t>. </a:t>
            </a:r>
          </a:p>
          <a:p>
            <a:pPr marL="0" indent="0">
              <a:lnSpc>
                <a:spcPct val="100000"/>
              </a:lnSpc>
              <a:buNone/>
            </a:pPr>
            <a:endParaRPr lang="en-US" sz="2400" dirty="0">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4" name="Picture 3"/>
          <p:cNvPicPr>
            <a:picLocks noChangeAspect="1"/>
          </p:cNvPicPr>
          <p:nvPr/>
        </p:nvPicPr>
        <p:blipFill>
          <a:blip r:embed="rId2"/>
          <a:stretch>
            <a:fillRect/>
          </a:stretch>
        </p:blipFill>
        <p:spPr>
          <a:xfrm>
            <a:off x="2404109" y="3954569"/>
            <a:ext cx="4381500" cy="1914525"/>
          </a:xfrm>
          <a:prstGeom prst="rect">
            <a:avLst/>
          </a:prstGeom>
        </p:spPr>
      </p:pic>
    </p:spTree>
    <p:extLst>
      <p:ext uri="{BB962C8B-B14F-4D97-AF65-F5344CB8AC3E}">
        <p14:creationId xmlns:p14="http://schemas.microsoft.com/office/powerpoint/2010/main" val="18236350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2518</TotalTime>
  <Words>2751</Words>
  <Application>Microsoft Office PowerPoint</Application>
  <PresentationFormat>On-screen Show (4:3)</PresentationFormat>
  <Paragraphs>308</Paragraphs>
  <Slides>47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Courier New</vt:lpstr>
      <vt:lpstr>Retrospect</vt:lpstr>
      <vt:lpstr>Management Stephen P. Robbins | Mary Coulter Thirteenth Edition</vt:lpstr>
      <vt:lpstr>Learning Objectives</vt:lpstr>
      <vt:lpstr>What Is Strategic Management?</vt:lpstr>
      <vt:lpstr>What Is Strategic Management?</vt:lpstr>
      <vt:lpstr>Why is strategic management so important?</vt:lpstr>
      <vt:lpstr>The Strategic Management Process</vt:lpstr>
      <vt:lpstr>Exhibit 9-1 Strategic Management Process</vt:lpstr>
      <vt:lpstr>The Strategic Management Process</vt:lpstr>
      <vt:lpstr>The Strategic Management Process</vt:lpstr>
      <vt:lpstr>Exhibit 9-2 Components of a Mission Statement</vt:lpstr>
      <vt:lpstr>The Strategic Management Process</vt:lpstr>
      <vt:lpstr>The Strategic Management Process</vt:lpstr>
      <vt:lpstr>The Strategic Management Process</vt:lpstr>
      <vt:lpstr>The Strategic Management Process</vt:lpstr>
      <vt:lpstr>The Strategic Management Process</vt:lpstr>
      <vt:lpstr>The Strategic Management Process</vt:lpstr>
      <vt:lpstr>The Strategic Management Process</vt:lpstr>
      <vt:lpstr>Strategies</vt:lpstr>
      <vt:lpstr>Exhibit 9-3 Types of Organizational Strategies</vt:lpstr>
      <vt:lpstr>What Is Corporate Strategy?</vt:lpstr>
      <vt:lpstr>Types of Corporate Strategy?</vt:lpstr>
      <vt:lpstr>Growth Strategy</vt:lpstr>
      <vt:lpstr>Types of Growth Strategy</vt:lpstr>
      <vt:lpstr>Types of Growth Strategy</vt:lpstr>
      <vt:lpstr>Types of Growth Strategy</vt:lpstr>
      <vt:lpstr>Types of Growth Strategy</vt:lpstr>
      <vt:lpstr>Stability Strategy</vt:lpstr>
      <vt:lpstr>Renewal Strategy</vt:lpstr>
      <vt:lpstr>How Are Corporate Strategies Managed?</vt:lpstr>
      <vt:lpstr>How Are Corporate Strategies Managed?</vt:lpstr>
      <vt:lpstr>BCG Matrix - Example</vt:lpstr>
      <vt:lpstr>Strategic Implications Of The BCG Matrix?</vt:lpstr>
      <vt:lpstr>Competitive Strategy</vt:lpstr>
      <vt:lpstr>The Role of Competitive Advantage</vt:lpstr>
      <vt:lpstr>The Role of Competitive Advantage</vt:lpstr>
      <vt:lpstr>Sustaining Competitive Advantage</vt:lpstr>
      <vt:lpstr>Five Forces Model</vt:lpstr>
      <vt:lpstr>Michael’s Five Forces Model</vt:lpstr>
      <vt:lpstr>Choosing a Competitive Strategy</vt:lpstr>
      <vt:lpstr>Functional Strategy</vt:lpstr>
      <vt:lpstr>Review Learning Objective 9.1</vt:lpstr>
      <vt:lpstr>Review Learning Objective 9.2</vt:lpstr>
      <vt:lpstr>Review Learning Objective 9.2</vt:lpstr>
      <vt:lpstr>Review Learning Objective 9.3</vt:lpstr>
      <vt:lpstr>Review Learning Objective 9.3</vt:lpstr>
      <vt:lpstr>Review Learning Objective 9.4</vt:lpstr>
      <vt:lpstr>Review Learning Objective 9.4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dc:title>
  <dc:creator>Sana Saeed</dc:creator>
  <cp:lastModifiedBy>Local.User</cp:lastModifiedBy>
  <cp:revision>415</cp:revision>
  <dcterms:created xsi:type="dcterms:W3CDTF">2019-10-30T05:06:41Z</dcterms:created>
  <dcterms:modified xsi:type="dcterms:W3CDTF">2020-03-28T13:27:11Z</dcterms:modified>
</cp:coreProperties>
</file>