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8" r:id="rId3"/>
    <p:sldId id="269" r:id="rId4"/>
    <p:sldId id="270" r:id="rId5"/>
    <p:sldId id="271"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851D173-ECE6-4586-8BFA-6320FAB9A36F}"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5275-62FF-447D-A37D-B6ED46D6E2A1}"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603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51D173-ECE6-4586-8BFA-6320FAB9A36F}"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5275-62FF-447D-A37D-B6ED46D6E2A1}" type="slidenum">
              <a:rPr lang="en-US" smtClean="0"/>
              <a:t>‹#›</a:t>
            </a:fld>
            <a:endParaRPr lang="en-US"/>
          </a:p>
        </p:txBody>
      </p:sp>
    </p:spTree>
    <p:extLst>
      <p:ext uri="{BB962C8B-B14F-4D97-AF65-F5344CB8AC3E}">
        <p14:creationId xmlns:p14="http://schemas.microsoft.com/office/powerpoint/2010/main" val="198466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51D173-ECE6-4586-8BFA-6320FAB9A36F}"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5275-62FF-447D-A37D-B6ED46D6E2A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32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51D173-ECE6-4586-8BFA-6320FAB9A36F}"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5275-62FF-447D-A37D-B6ED46D6E2A1}" type="slidenum">
              <a:rPr lang="en-US" smtClean="0"/>
              <a:t>‹#›</a:t>
            </a:fld>
            <a:endParaRPr lang="en-US"/>
          </a:p>
        </p:txBody>
      </p:sp>
    </p:spTree>
    <p:extLst>
      <p:ext uri="{BB962C8B-B14F-4D97-AF65-F5344CB8AC3E}">
        <p14:creationId xmlns:p14="http://schemas.microsoft.com/office/powerpoint/2010/main" val="148094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51D173-ECE6-4586-8BFA-6320FAB9A36F}"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5275-62FF-447D-A37D-B6ED46D6E2A1}"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7635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51D173-ECE6-4586-8BFA-6320FAB9A36F}"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5275-62FF-447D-A37D-B6ED46D6E2A1}" type="slidenum">
              <a:rPr lang="en-US" smtClean="0"/>
              <a:t>‹#›</a:t>
            </a:fld>
            <a:endParaRPr lang="en-US"/>
          </a:p>
        </p:txBody>
      </p:sp>
    </p:spTree>
    <p:extLst>
      <p:ext uri="{BB962C8B-B14F-4D97-AF65-F5344CB8AC3E}">
        <p14:creationId xmlns:p14="http://schemas.microsoft.com/office/powerpoint/2010/main" val="265890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51D173-ECE6-4586-8BFA-6320FAB9A36F}" type="datetimeFigureOut">
              <a:rPr lang="en-US" smtClean="0"/>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95275-62FF-447D-A37D-B6ED46D6E2A1}" type="slidenum">
              <a:rPr lang="en-US" smtClean="0"/>
              <a:t>‹#›</a:t>
            </a:fld>
            <a:endParaRPr lang="en-US"/>
          </a:p>
        </p:txBody>
      </p:sp>
    </p:spTree>
    <p:extLst>
      <p:ext uri="{BB962C8B-B14F-4D97-AF65-F5344CB8AC3E}">
        <p14:creationId xmlns:p14="http://schemas.microsoft.com/office/powerpoint/2010/main" val="264618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51D173-ECE6-4586-8BFA-6320FAB9A36F}" type="datetimeFigureOut">
              <a:rPr lang="en-US" smtClean="0"/>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95275-62FF-447D-A37D-B6ED46D6E2A1}" type="slidenum">
              <a:rPr lang="en-US" smtClean="0"/>
              <a:t>‹#›</a:t>
            </a:fld>
            <a:endParaRPr lang="en-US"/>
          </a:p>
        </p:txBody>
      </p:sp>
    </p:spTree>
    <p:extLst>
      <p:ext uri="{BB962C8B-B14F-4D97-AF65-F5344CB8AC3E}">
        <p14:creationId xmlns:p14="http://schemas.microsoft.com/office/powerpoint/2010/main" val="358243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1D173-ECE6-4586-8BFA-6320FAB9A36F}" type="datetimeFigureOut">
              <a:rPr lang="en-US" smtClean="0"/>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95275-62FF-447D-A37D-B6ED46D6E2A1}" type="slidenum">
              <a:rPr lang="en-US" smtClean="0"/>
              <a:t>‹#›</a:t>
            </a:fld>
            <a:endParaRPr lang="en-US"/>
          </a:p>
        </p:txBody>
      </p:sp>
    </p:spTree>
    <p:extLst>
      <p:ext uri="{BB962C8B-B14F-4D97-AF65-F5344CB8AC3E}">
        <p14:creationId xmlns:p14="http://schemas.microsoft.com/office/powerpoint/2010/main" val="316441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51D173-ECE6-4586-8BFA-6320FAB9A36F}"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5275-62FF-447D-A37D-B6ED46D6E2A1}" type="slidenum">
              <a:rPr lang="en-US" smtClean="0"/>
              <a:t>‹#›</a:t>
            </a:fld>
            <a:endParaRPr lang="en-US"/>
          </a:p>
        </p:txBody>
      </p:sp>
    </p:spTree>
    <p:extLst>
      <p:ext uri="{BB962C8B-B14F-4D97-AF65-F5344CB8AC3E}">
        <p14:creationId xmlns:p14="http://schemas.microsoft.com/office/powerpoint/2010/main" val="3693403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51D173-ECE6-4586-8BFA-6320FAB9A36F}"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5275-62FF-447D-A37D-B6ED46D6E2A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57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51D173-ECE6-4586-8BFA-6320FAB9A36F}" type="datetimeFigureOut">
              <a:rPr lang="en-US" smtClean="0"/>
              <a:t>10/28/2019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295275-62FF-447D-A37D-B6ED46D6E2A1}"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03988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i.com/b/rei-co-op" TargetMode="External"/><Relationship Id="rId2" Type="http://schemas.openxmlformats.org/officeDocument/2006/relationships/hyperlink" Target="https://www.lingscar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taildive.com/news/why-most-shoppers-still-choose-brick-and-mortar-stores-over-e-commerce/436068/" TargetMode="External"/><Relationship Id="rId2" Type="http://schemas.openxmlformats.org/officeDocument/2006/relationships/hyperlink" Target="https://neilpatel.com/blog/loading-tim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eilpatel.com/blog/5-ecommerce-stats/" TargetMode="External"/><Relationship Id="rId2" Type="http://schemas.openxmlformats.org/officeDocument/2006/relationships/hyperlink" Target="https://www.marketingcharts.com/digital/seo-8380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emarketer.com/Article/What-Will-Internet-Users-Do-Discount/101449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home.bluesnap.com/snap-center/blog/13-steps-smooth-checkout-proces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nc.com/magazine/201711/sheila-marikar/website-design-marketing.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tatista.com/statistics/232285/most-common-products-services-abandoned-digital-carts-internet-users/" TargetMode="External"/><Relationship Id="rId2" Type="http://schemas.openxmlformats.org/officeDocument/2006/relationships/hyperlink" Target="https://www.marketingweek.com/2016/03/23/social-commerce-how-willing-are-consumers-to-buy-through-social-medi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luecorona.com/blog/mobile-marketing-statisti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bluecorona.com/blog/20-web-design-facts-small-business-own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luecorona.com/blog/20-web-design-facts-small-business-own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Management </a:t>
            </a:r>
            <a:endParaRPr lang="en-US" dirty="0"/>
          </a:p>
        </p:txBody>
      </p:sp>
      <p:sp>
        <p:nvSpPr>
          <p:cNvPr id="3" name="Subtitle 2"/>
          <p:cNvSpPr>
            <a:spLocks noGrp="1"/>
          </p:cNvSpPr>
          <p:nvPr>
            <p:ph type="subTitle" idx="1"/>
          </p:nvPr>
        </p:nvSpPr>
        <p:spPr/>
        <p:txBody>
          <a:bodyPr/>
          <a:lstStyle/>
          <a:p>
            <a:r>
              <a:rPr lang="en-US" dirty="0" smtClean="0"/>
              <a:t>Class Activity</a:t>
            </a:r>
          </a:p>
          <a:p>
            <a:r>
              <a:rPr lang="en-US" dirty="0" smtClean="0"/>
              <a:t>Requirements for an E – Commerce Project</a:t>
            </a:r>
          </a:p>
        </p:txBody>
      </p:sp>
    </p:spTree>
    <p:extLst>
      <p:ext uri="{BB962C8B-B14F-4D97-AF65-F5344CB8AC3E}">
        <p14:creationId xmlns:p14="http://schemas.microsoft.com/office/powerpoint/2010/main" val="593526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https://www.lingscars.com</a:t>
            </a:r>
            <a:r>
              <a:rPr lang="en-US" dirty="0" smtClean="0">
                <a:hlinkClick r:id="rId2"/>
              </a:rPr>
              <a:t>/</a:t>
            </a:r>
            <a:endParaRPr lang="en-US" dirty="0" smtClean="0"/>
          </a:p>
          <a:p>
            <a:endParaRPr lang="en-US" dirty="0"/>
          </a:p>
          <a:p>
            <a:r>
              <a:rPr lang="en-US" dirty="0">
                <a:hlinkClick r:id="rId3"/>
              </a:rPr>
              <a:t>https://www.rei.com/b/rei-co-op</a:t>
            </a:r>
            <a:endParaRPr lang="en-US" dirty="0"/>
          </a:p>
        </p:txBody>
      </p:sp>
    </p:spTree>
    <p:extLst>
      <p:ext uri="{BB962C8B-B14F-4D97-AF65-F5344CB8AC3E}">
        <p14:creationId xmlns:p14="http://schemas.microsoft.com/office/powerpoint/2010/main" val="3486612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Online shoppers want convenience, and they won’t stick around if a page takes forever to load. The online shopping experience should be seamless and easy, especially since </a:t>
            </a:r>
            <a:r>
              <a:rPr lang="en-US" sz="2400" dirty="0">
                <a:hlinkClick r:id="rId2"/>
              </a:rPr>
              <a:t>40% of people will abandon a website</a:t>
            </a:r>
            <a:r>
              <a:rPr lang="en-US" sz="2400" dirty="0"/>
              <a:t> that takes more than three seconds to load. In fact, a one second delay in page response can lead to a 7%decrease in conversions</a:t>
            </a:r>
            <a:r>
              <a:rPr lang="en-US" sz="2400" dirty="0" smtClean="0"/>
              <a:t>.</a:t>
            </a:r>
          </a:p>
          <a:p>
            <a:r>
              <a:rPr lang="en-US" sz="2400" dirty="0"/>
              <a:t>Online shopping can be a leap of faith — a shopper can’t physically pick up and feel merchandise before they buy, like they would in a brick-and-mortar store. In fact, a study found that </a:t>
            </a:r>
            <a:r>
              <a:rPr lang="en-US" sz="2400" dirty="0">
                <a:hlinkClick r:id="rId3"/>
              </a:rPr>
              <a:t>62% of shoppers</a:t>
            </a:r>
            <a:r>
              <a:rPr lang="en-US" sz="2400" dirty="0"/>
              <a:t> choose brick-and-mortar stores over online options solely because they want to be able to see, touch, and feel the product.</a:t>
            </a:r>
          </a:p>
        </p:txBody>
      </p:sp>
    </p:spTree>
    <p:extLst>
      <p:ext uri="{BB962C8B-B14F-4D97-AF65-F5344CB8AC3E}">
        <p14:creationId xmlns:p14="http://schemas.microsoft.com/office/powerpoint/2010/main" val="374737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err="1"/>
              <a:t>ome</a:t>
            </a:r>
            <a:r>
              <a:rPr lang="en-US" sz="2400" dirty="0"/>
              <a:t> customers know precisely what they’re looking for — which is why it’s important to provide them with a focused shopping approach with searching and filtering functionality. A search bar or box helps customers instantly locate what they need. According to </a:t>
            </a:r>
            <a:r>
              <a:rPr lang="en-US" sz="2400" dirty="0">
                <a:hlinkClick r:id="rId2"/>
              </a:rPr>
              <a:t>Marketing Charts</a:t>
            </a:r>
            <a:r>
              <a:rPr lang="en-US" sz="2400" dirty="0"/>
              <a:t>, 35% of visitors to an ecommerce site always use the site search box</a:t>
            </a:r>
            <a:r>
              <a:rPr lang="en-US" sz="2400" dirty="0" smtClean="0"/>
              <a:t>.</a:t>
            </a:r>
          </a:p>
          <a:p>
            <a:r>
              <a:rPr lang="en-US" sz="2400" dirty="0"/>
              <a:t>Shoppers want to hear from real people about their product experiences to see if the product fits their desires and expectations. According to </a:t>
            </a:r>
            <a:r>
              <a:rPr lang="en-US" sz="2400" dirty="0" err="1">
                <a:hlinkClick r:id="rId3"/>
              </a:rPr>
              <a:t>Kissmetrics</a:t>
            </a:r>
            <a:r>
              <a:rPr lang="en-US" sz="2400" dirty="0"/>
              <a:t>, 55% of shoppers say that online reviews influence their buying decision. Build trust with your shoppers by posting customer product reviews on your site. And while positive reviews are helpful, don’t be afraid to post negative reviews, too — your transparency creates credibility on the honesty of your brand.</a:t>
            </a:r>
          </a:p>
        </p:txBody>
      </p:sp>
    </p:spTree>
    <p:extLst>
      <p:ext uri="{BB962C8B-B14F-4D97-AF65-F5344CB8AC3E}">
        <p14:creationId xmlns:p14="http://schemas.microsoft.com/office/powerpoint/2010/main" val="701525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Shoppers are always on the hunt for a sweet deal. According to an </a:t>
            </a:r>
            <a:r>
              <a:rPr lang="en-US" sz="2400" dirty="0" err="1">
                <a:hlinkClick r:id="rId2"/>
              </a:rPr>
              <a:t>eMarketer</a:t>
            </a:r>
            <a:r>
              <a:rPr lang="en-US" sz="2400" dirty="0">
                <a:hlinkClick r:id="rId2"/>
              </a:rPr>
              <a:t> report</a:t>
            </a:r>
            <a:r>
              <a:rPr lang="en-US" sz="2400" dirty="0"/>
              <a:t>, when asked about shopping habits and preferences for saving, 23% of U.S. internet users say they would do pretty much anything to receive significant discount</a:t>
            </a:r>
            <a:r>
              <a:rPr lang="en-US" sz="2400" dirty="0" smtClean="0"/>
              <a:t>.</a:t>
            </a:r>
          </a:p>
          <a:p>
            <a:r>
              <a:rPr lang="en-US" sz="2400" dirty="0"/>
              <a:t>A shopping cart isn’t just a place for customers to store items pending checkout — it’s another important touchpoint that can deliver additional conversion opportunities. Cross-selling at checkout helps target customers more precisely with products they are likely to be interested in based on the items already in their cart — which can in turn increase the purchase total.</a:t>
            </a:r>
          </a:p>
        </p:txBody>
      </p:sp>
    </p:spTree>
    <p:extLst>
      <p:ext uri="{BB962C8B-B14F-4D97-AF65-F5344CB8AC3E}">
        <p14:creationId xmlns:p14="http://schemas.microsoft.com/office/powerpoint/2010/main" val="2395914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Don’t let a complicated or lengthy checkout process make customers abandon their shopping cart at the last minute. </a:t>
            </a:r>
            <a:r>
              <a:rPr lang="en-US" sz="2400" dirty="0">
                <a:hlinkClick r:id="rId2"/>
              </a:rPr>
              <a:t>Eliminate friction with an easy checkout</a:t>
            </a:r>
            <a:r>
              <a:rPr lang="en-US" sz="2400" dirty="0"/>
              <a:t> that allows customers to quickly fill out only the most necessary information. Fields that the customers can fill out by choice on the form (such as signing up for a newsletter); pre-filling forms; a progress bar for multiple steps/pages; and the ability to store credit card information for repeat shoppers helps to minimize frustration.</a:t>
            </a:r>
          </a:p>
        </p:txBody>
      </p:sp>
    </p:spTree>
    <p:extLst>
      <p:ext uri="{BB962C8B-B14F-4D97-AF65-F5344CB8AC3E}">
        <p14:creationId xmlns:p14="http://schemas.microsoft.com/office/powerpoint/2010/main" val="3829346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err="1">
                <a:hlinkClick r:id="rId2"/>
              </a:rPr>
              <a:t>KoMarketing’s</a:t>
            </a:r>
            <a:r>
              <a:rPr lang="en-US" sz="2400" dirty="0">
                <a:hlinkClick r:id="rId2"/>
              </a:rPr>
              <a:t> report</a:t>
            </a:r>
            <a:r>
              <a:rPr lang="en-US" sz="2400" dirty="0"/>
              <a:t> states that 44% of website visitors will leave a company’s website if there’s no contact information or phone number. Chat functionality is also an effective tool, as customers don’t need to switch to a new device or otherwise interrupt their browsing experience. And speaking to a live person can facilitate sales conversions. According to several studies, 42% of customers prefer to use live chat and 77% of online shoppers won’t make a purchase if there isn’t a live chat option.</a:t>
            </a:r>
          </a:p>
        </p:txBody>
      </p:sp>
    </p:spTree>
    <p:extLst>
      <p:ext uri="{BB962C8B-B14F-4D97-AF65-F5344CB8AC3E}">
        <p14:creationId xmlns:p14="http://schemas.microsoft.com/office/powerpoint/2010/main" val="1324988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Your customers are your best brand champions. According to </a:t>
            </a:r>
            <a:r>
              <a:rPr lang="en-US" sz="2400" dirty="0">
                <a:hlinkClick r:id="rId2"/>
              </a:rPr>
              <a:t>Marketing Week</a:t>
            </a:r>
            <a:r>
              <a:rPr lang="en-US" sz="2400" dirty="0"/>
              <a:t>, 31% of </a:t>
            </a:r>
            <a:r>
              <a:rPr lang="en-US" sz="2400" dirty="0" err="1"/>
              <a:t>of</a:t>
            </a:r>
            <a:r>
              <a:rPr lang="en-US" sz="2400" dirty="0"/>
              <a:t> online shoppers are using social media to browse for new products to buy. Allow them to promote your company and publicize your products on their social media channels by including social share buttons on your pages. Make sure the links to your company’s social media accounts are also visible so that people can connect their social networks with yours</a:t>
            </a:r>
            <a:r>
              <a:rPr lang="en-US" sz="2400" dirty="0" smtClean="0"/>
              <a:t>.</a:t>
            </a:r>
          </a:p>
          <a:p>
            <a:r>
              <a:rPr lang="en-US" sz="2400" dirty="0"/>
              <a:t>Eliminate customer fears with proof that their information is safe and secure. </a:t>
            </a:r>
            <a:r>
              <a:rPr lang="en-US" sz="2400" dirty="0">
                <a:hlinkClick r:id="rId3"/>
              </a:rPr>
              <a:t>Statista</a:t>
            </a:r>
            <a:r>
              <a:rPr lang="en-US" sz="2400" dirty="0"/>
              <a:t> states that 17% of customers abandon online shopping carts due to concerns about payment security. Posting security and certification symbols from reputable third-party security companies is powerful reassurance for weary shoppers.</a:t>
            </a:r>
          </a:p>
        </p:txBody>
      </p:sp>
    </p:spTree>
    <p:extLst>
      <p:ext uri="{BB962C8B-B14F-4D97-AF65-F5344CB8AC3E}">
        <p14:creationId xmlns:p14="http://schemas.microsoft.com/office/powerpoint/2010/main" val="3827569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endParaRPr lang="en-US" dirty="0"/>
          </a:p>
        </p:txBody>
      </p:sp>
      <p:sp>
        <p:nvSpPr>
          <p:cNvPr id="3" name="Content Placeholder 2"/>
          <p:cNvSpPr>
            <a:spLocks noGrp="1"/>
          </p:cNvSpPr>
          <p:nvPr>
            <p:ph idx="1"/>
          </p:nvPr>
        </p:nvSpPr>
        <p:spPr/>
        <p:txBody>
          <a:bodyPr>
            <a:normAutofit fontScale="92500" lnSpcReduction="10000"/>
          </a:bodyPr>
          <a:lstStyle/>
          <a:p>
            <a:r>
              <a:rPr lang="en-US" sz="2600" dirty="0" smtClean="0"/>
              <a:t>Draft a document that defines the following aspects of the given E – Commerce website: </a:t>
            </a:r>
          </a:p>
          <a:p>
            <a:endParaRPr lang="en-US" sz="2600" dirty="0"/>
          </a:p>
          <a:p>
            <a:pPr marL="971550" lvl="1" indent="-514350">
              <a:buFont typeface="+mj-lt"/>
              <a:buAutoNum type="arabicPeriod"/>
            </a:pPr>
            <a:r>
              <a:rPr lang="en-US" sz="2600" dirty="0" smtClean="0"/>
              <a:t>The Program is an E – commerce website, identify the sub projects in it. </a:t>
            </a:r>
          </a:p>
          <a:p>
            <a:pPr marL="971550" lvl="1" indent="-514350">
              <a:buFont typeface="+mj-lt"/>
              <a:buAutoNum type="arabicPeriod"/>
            </a:pPr>
            <a:r>
              <a:rPr lang="en-US" sz="2600" dirty="0" smtClean="0"/>
              <a:t>Draw a diagram that shows the relationship between different sub projects and highlights individual projects. (you may use Figure 1.1 template)</a:t>
            </a:r>
          </a:p>
          <a:p>
            <a:pPr marL="971550" lvl="1" indent="-514350">
              <a:buFont typeface="+mj-lt"/>
              <a:buAutoNum type="arabicPeriod"/>
            </a:pPr>
            <a:r>
              <a:rPr lang="en-US" sz="2600" dirty="0" smtClean="0"/>
              <a:t> Identify the stakeholders and there types. </a:t>
            </a:r>
          </a:p>
          <a:p>
            <a:pPr marL="971550" lvl="1" indent="-514350">
              <a:buFont typeface="+mj-lt"/>
              <a:buAutoNum type="arabicPeriod"/>
            </a:pPr>
            <a:r>
              <a:rPr lang="en-US" sz="2600" dirty="0"/>
              <a:t>Define the Program scope and the project(s) scope</a:t>
            </a:r>
            <a:r>
              <a:rPr lang="en-US" sz="2600" dirty="0" smtClean="0"/>
              <a:t>.</a:t>
            </a:r>
          </a:p>
          <a:p>
            <a:pPr marL="971550" lvl="1" indent="-514350">
              <a:buFont typeface="+mj-lt"/>
              <a:buAutoNum type="arabicPeriod"/>
            </a:pPr>
            <a:r>
              <a:rPr lang="en-US" sz="2600" dirty="0" smtClean="0"/>
              <a:t>Identify </a:t>
            </a:r>
            <a:r>
              <a:rPr lang="en-US" sz="2600" dirty="0"/>
              <a:t>which strategic considerations are fulfilled through the project and how. (1.4.3</a:t>
            </a:r>
            <a:r>
              <a:rPr lang="en-US" sz="2600" dirty="0" smtClean="0"/>
              <a:t>)</a:t>
            </a:r>
          </a:p>
          <a:p>
            <a:endParaRPr lang="en-US" dirty="0" smtClean="0"/>
          </a:p>
          <a:p>
            <a:endParaRPr lang="en-US" dirty="0" smtClean="0"/>
          </a:p>
        </p:txBody>
      </p:sp>
    </p:spTree>
    <p:extLst>
      <p:ext uri="{BB962C8B-B14F-4D97-AF65-F5344CB8AC3E}">
        <p14:creationId xmlns:p14="http://schemas.microsoft.com/office/powerpoint/2010/main" val="4284145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457200" lvl="1" indent="0">
              <a:buNone/>
            </a:pPr>
            <a:endParaRPr lang="en-US" sz="2400" dirty="0" smtClean="0"/>
          </a:p>
          <a:p>
            <a:pPr marL="457200" lvl="1" indent="0">
              <a:buNone/>
            </a:pPr>
            <a:r>
              <a:rPr lang="en-US" sz="2600" dirty="0" smtClean="0">
                <a:solidFill>
                  <a:srgbClr val="92D050"/>
                </a:solidFill>
              </a:rPr>
              <a:t>6.</a:t>
            </a:r>
            <a:r>
              <a:rPr lang="en-US" sz="2600" dirty="0" smtClean="0"/>
              <a:t>	Identify </a:t>
            </a:r>
            <a:r>
              <a:rPr lang="en-US" sz="2600" dirty="0"/>
              <a:t>the requirements. </a:t>
            </a:r>
          </a:p>
          <a:p>
            <a:pPr lvl="8"/>
            <a:r>
              <a:rPr lang="en-US" sz="2600" dirty="0"/>
              <a:t>While identifying the requirements think of features you will suggest to add in order to enhance the requirement</a:t>
            </a:r>
            <a:r>
              <a:rPr lang="en-US" sz="2600" dirty="0" smtClean="0"/>
              <a:t>.</a:t>
            </a:r>
            <a:endParaRPr lang="en-US" sz="2400" dirty="0" smtClean="0"/>
          </a:p>
          <a:p>
            <a:pPr marL="457200" lvl="1" indent="0">
              <a:buNone/>
            </a:pPr>
            <a:r>
              <a:rPr lang="en-US" sz="2400" dirty="0" smtClean="0">
                <a:solidFill>
                  <a:srgbClr val="92D050"/>
                </a:solidFill>
              </a:rPr>
              <a:t>7.	</a:t>
            </a:r>
            <a:r>
              <a:rPr lang="en-US" sz="2400" dirty="0" smtClean="0"/>
              <a:t>Identify </a:t>
            </a:r>
            <a:r>
              <a:rPr lang="en-US" sz="2400" dirty="0"/>
              <a:t>the Project Life Cycle that you think best suits the requirements. </a:t>
            </a:r>
          </a:p>
          <a:p>
            <a:pPr marL="457200" lvl="1" indent="0">
              <a:buNone/>
            </a:pPr>
            <a:r>
              <a:rPr lang="en-US" sz="2400" dirty="0">
                <a:solidFill>
                  <a:srgbClr val="92D050"/>
                </a:solidFill>
              </a:rPr>
              <a:t>8.</a:t>
            </a:r>
            <a:r>
              <a:rPr lang="en-US" sz="2400" dirty="0"/>
              <a:t>	Based on the Project Life Cycle choose a Software Development Life Cycle.</a:t>
            </a:r>
          </a:p>
          <a:p>
            <a:pPr marL="914400" lvl="1" indent="-457200">
              <a:buFont typeface="Wingdings 3" pitchFamily="18" charset="2"/>
              <a:buAutoNum type="arabicPeriod" startAt="9"/>
            </a:pPr>
            <a:r>
              <a:rPr lang="en-US" sz="2400" b="1" dirty="0"/>
              <a:t>Perform Requirement Engineering on the collected requirements.</a:t>
            </a:r>
          </a:p>
          <a:p>
            <a:pPr marL="914400" lvl="1" indent="-457200">
              <a:buFont typeface="Wingdings 3" pitchFamily="18" charset="2"/>
              <a:buAutoNum type="arabicPeriod" startAt="9"/>
            </a:pPr>
            <a:r>
              <a:rPr lang="en-US" sz="2400" b="1" dirty="0"/>
              <a:t>Draw a WBS to explain the work division.</a:t>
            </a:r>
          </a:p>
          <a:p>
            <a:pPr marL="914400" lvl="1" indent="-457200">
              <a:buFont typeface="Wingdings 3" pitchFamily="18" charset="2"/>
              <a:buAutoNum type="arabicPeriod" startAt="9"/>
            </a:pPr>
            <a:r>
              <a:rPr lang="en-US" sz="2400" b="1" dirty="0"/>
              <a:t>Draw a FDD to explain the process division. </a:t>
            </a:r>
          </a:p>
          <a:p>
            <a:pPr marL="914400" lvl="1" indent="-457200">
              <a:buAutoNum type="arabicPeriod" startAt="9"/>
            </a:pPr>
            <a:endParaRPr lang="en-US" sz="1800" dirty="0"/>
          </a:p>
          <a:p>
            <a:pPr marL="914400" lvl="1" indent="-457200">
              <a:buAutoNum type="arabicPeriod" startAt="9"/>
            </a:pPr>
            <a:endParaRPr lang="en-US" dirty="0" smtClean="0"/>
          </a:p>
        </p:txBody>
      </p:sp>
    </p:spTree>
    <p:extLst>
      <p:ext uri="{BB962C8B-B14F-4D97-AF65-F5344CB8AC3E}">
        <p14:creationId xmlns:p14="http://schemas.microsoft.com/office/powerpoint/2010/main" val="991232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457200" lvl="1" indent="0">
              <a:buNone/>
            </a:pPr>
            <a:r>
              <a:rPr lang="en-US" sz="2600" dirty="0" smtClean="0">
                <a:solidFill>
                  <a:srgbClr val="92D050"/>
                </a:solidFill>
              </a:rPr>
              <a:t>12.</a:t>
            </a:r>
            <a:r>
              <a:rPr lang="en-US" sz="2600" b="1" dirty="0" smtClean="0">
                <a:solidFill>
                  <a:srgbClr val="92D050"/>
                </a:solidFill>
              </a:rPr>
              <a:t>	</a:t>
            </a:r>
            <a:r>
              <a:rPr lang="en-US" sz="2600" b="1" dirty="0" smtClean="0"/>
              <a:t>Write </a:t>
            </a:r>
            <a:r>
              <a:rPr lang="en-US" sz="2600" b="1" dirty="0"/>
              <a:t>story cards to explain the requirements at its best. </a:t>
            </a:r>
          </a:p>
          <a:p>
            <a:pPr marL="457200" lvl="1" indent="0">
              <a:buNone/>
            </a:pPr>
            <a:r>
              <a:rPr lang="en-US" sz="2600" dirty="0" smtClean="0">
                <a:solidFill>
                  <a:srgbClr val="92D050"/>
                </a:solidFill>
              </a:rPr>
              <a:t>13.	</a:t>
            </a:r>
            <a:r>
              <a:rPr lang="en-US" sz="2600" dirty="0" smtClean="0"/>
              <a:t>Define </a:t>
            </a:r>
            <a:r>
              <a:rPr lang="en-US" sz="2600" dirty="0"/>
              <a:t>the Umbrella activities under each framework activity. </a:t>
            </a:r>
          </a:p>
          <a:p>
            <a:pPr marL="457200" lvl="1" indent="0">
              <a:buNone/>
            </a:pPr>
            <a:r>
              <a:rPr lang="en-US" sz="2600" dirty="0">
                <a:solidFill>
                  <a:srgbClr val="92D050"/>
                </a:solidFill>
              </a:rPr>
              <a:t>14. </a:t>
            </a:r>
            <a:r>
              <a:rPr lang="en-US" sz="2600" dirty="0" smtClean="0"/>
              <a:t>Define </a:t>
            </a:r>
            <a:r>
              <a:rPr lang="en-US" sz="2600" dirty="0"/>
              <a:t>Task Sets for Umbrella activities.</a:t>
            </a:r>
          </a:p>
          <a:p>
            <a:pPr marL="914400" lvl="1" indent="-457200">
              <a:buAutoNum type="arabicPeriod" startAt="15"/>
            </a:pPr>
            <a:r>
              <a:rPr lang="en-US" sz="2600" dirty="0" smtClean="0"/>
              <a:t>Define </a:t>
            </a:r>
            <a:r>
              <a:rPr lang="en-US" sz="2600" dirty="0"/>
              <a:t>a timeline for your program through Gantt Chart. </a:t>
            </a:r>
            <a:endParaRPr lang="en-US" sz="2600" dirty="0" smtClean="0"/>
          </a:p>
          <a:p>
            <a:pPr marL="914400" lvl="1" indent="-457200">
              <a:buAutoNum type="arabicPeriod" startAt="15"/>
            </a:pPr>
            <a:r>
              <a:rPr lang="en-US" sz="2600" dirty="0" smtClean="0"/>
              <a:t>Define a pert chart.</a:t>
            </a:r>
          </a:p>
          <a:p>
            <a:pPr marL="914400" lvl="1" indent="-457200">
              <a:buAutoNum type="arabicPeriod" startAt="15"/>
            </a:pPr>
            <a:r>
              <a:rPr lang="en-US" sz="2600" dirty="0" smtClean="0"/>
              <a:t>Calculate the best path using the best path technique. </a:t>
            </a:r>
            <a:endParaRPr lang="en-US" sz="2600" dirty="0" smtClean="0"/>
          </a:p>
          <a:p>
            <a:pPr marL="914400" lvl="1" indent="-457200">
              <a:buAutoNum type="arabicPeriod" startAt="15"/>
            </a:pPr>
            <a:r>
              <a:rPr lang="en-US" sz="2600" dirty="0" smtClean="0"/>
              <a:t>Calculate critical path. </a:t>
            </a:r>
            <a:endParaRPr lang="en-US" sz="2600" dirty="0" smtClean="0"/>
          </a:p>
          <a:p>
            <a:pPr marL="914400" lvl="1" indent="-457200">
              <a:buAutoNum type="arabicPeriod" startAt="15"/>
            </a:pPr>
            <a:r>
              <a:rPr lang="en-US" sz="2600" dirty="0" smtClean="0"/>
              <a:t>Define the network diagram for you project to explain the link and dependency between activities. </a:t>
            </a:r>
          </a:p>
          <a:p>
            <a:endParaRPr lang="en-US" sz="2600" dirty="0"/>
          </a:p>
        </p:txBody>
      </p:sp>
    </p:spTree>
    <p:extLst>
      <p:ext uri="{BB962C8B-B14F-4D97-AF65-F5344CB8AC3E}">
        <p14:creationId xmlns:p14="http://schemas.microsoft.com/office/powerpoint/2010/main" val="1710687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457200" lvl="1" indent="0">
              <a:buNone/>
            </a:pPr>
            <a:r>
              <a:rPr lang="en-US" sz="2400" dirty="0">
                <a:solidFill>
                  <a:schemeClr val="accent1">
                    <a:lumMod val="60000"/>
                    <a:lumOff val="40000"/>
                  </a:schemeClr>
                </a:solidFill>
              </a:rPr>
              <a:t>19. </a:t>
            </a:r>
            <a:r>
              <a:rPr lang="en-US" sz="2400" dirty="0" smtClean="0"/>
              <a:t>Define </a:t>
            </a:r>
            <a:r>
              <a:rPr lang="en-US" sz="2400" dirty="0"/>
              <a:t>expected risk associated with your project.</a:t>
            </a:r>
          </a:p>
          <a:p>
            <a:pPr lvl="7"/>
            <a:r>
              <a:rPr lang="en-US" sz="2400" dirty="0"/>
              <a:t>Define the risk category.</a:t>
            </a:r>
          </a:p>
          <a:p>
            <a:pPr lvl="7"/>
            <a:r>
              <a:rPr lang="en-US" sz="2400" dirty="0"/>
              <a:t>Define the intensity of the risk.</a:t>
            </a:r>
          </a:p>
          <a:p>
            <a:pPr lvl="7"/>
            <a:r>
              <a:rPr lang="en-US" sz="2400" dirty="0"/>
              <a:t>Occurrence percentage.</a:t>
            </a:r>
          </a:p>
          <a:p>
            <a:pPr marL="457200" lvl="1" indent="0">
              <a:buNone/>
            </a:pPr>
            <a:r>
              <a:rPr lang="en-US" sz="2400" dirty="0" smtClean="0">
                <a:solidFill>
                  <a:srgbClr val="92D050"/>
                </a:solidFill>
              </a:rPr>
              <a:t>20. </a:t>
            </a:r>
            <a:r>
              <a:rPr lang="en-US" sz="2400" dirty="0" smtClean="0"/>
              <a:t>Estimate </a:t>
            </a:r>
            <a:r>
              <a:rPr lang="en-US" sz="2400" dirty="0"/>
              <a:t>the expected cost of your </a:t>
            </a:r>
            <a:r>
              <a:rPr lang="en-US" sz="2400" dirty="0" smtClean="0"/>
              <a:t>project using COCOMO. </a:t>
            </a:r>
            <a:endParaRPr lang="en-US" sz="2400" dirty="0"/>
          </a:p>
          <a:p>
            <a:endParaRPr lang="en-US" dirty="0"/>
          </a:p>
        </p:txBody>
      </p:sp>
    </p:spTree>
    <p:extLst>
      <p:ext uri="{BB962C8B-B14F-4D97-AF65-F5344CB8AC3E}">
        <p14:creationId xmlns:p14="http://schemas.microsoft.com/office/powerpoint/2010/main" val="161090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endParaRPr lang="en-US" dirty="0"/>
          </a:p>
        </p:txBody>
      </p:sp>
      <p:sp>
        <p:nvSpPr>
          <p:cNvPr id="3" name="Content Placeholder 2"/>
          <p:cNvSpPr>
            <a:spLocks noGrp="1"/>
          </p:cNvSpPr>
          <p:nvPr>
            <p:ph idx="1"/>
          </p:nvPr>
        </p:nvSpPr>
        <p:spPr/>
        <p:txBody>
          <a:bodyPr>
            <a:normAutofit/>
          </a:bodyPr>
          <a:lstStyle/>
          <a:p>
            <a:r>
              <a:rPr lang="en-US" sz="2400" dirty="0"/>
              <a:t>since consumers spend </a:t>
            </a:r>
            <a:r>
              <a:rPr lang="en-US" sz="2400" dirty="0">
                <a:hlinkClick r:id="rId2"/>
              </a:rPr>
              <a:t>more than five hours a day</a:t>
            </a:r>
            <a:r>
              <a:rPr lang="en-US" sz="2400" dirty="0"/>
              <a:t> on their smartphone. People want to be able to browse the internet and access the information they need from their favorite devices without any headaches or second-guessing</a:t>
            </a:r>
            <a:r>
              <a:rPr lang="en-US" sz="2400" dirty="0" smtClean="0"/>
              <a:t>.</a:t>
            </a:r>
          </a:p>
          <a:p>
            <a:r>
              <a:rPr lang="en-US" sz="2400" dirty="0"/>
              <a:t>Attraction equals persuasion. A good-looking online store supports customers throughout each step of the buying journey: from enticing a shopper to visit the webpage, to inspiring them to explore the store and its products, to finally charming them into purchasing.</a:t>
            </a:r>
          </a:p>
        </p:txBody>
      </p:sp>
    </p:spTree>
    <p:extLst>
      <p:ext uri="{BB962C8B-B14F-4D97-AF65-F5344CB8AC3E}">
        <p14:creationId xmlns:p14="http://schemas.microsoft.com/office/powerpoint/2010/main" val="2785750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According to </a:t>
            </a:r>
            <a:r>
              <a:rPr lang="en-US" sz="2400" dirty="0">
                <a:hlinkClick r:id="rId2"/>
              </a:rPr>
              <a:t>Blue Corona</a:t>
            </a:r>
            <a:r>
              <a:rPr lang="en-US" sz="2400" dirty="0"/>
              <a:t>, you have 10 seconds to leave an impression on an online visitor and tell them what they’ll get out of your website and company. If you can’t capture their attention within that time span, then more often than not they’ll leave and won’t return.</a:t>
            </a:r>
          </a:p>
        </p:txBody>
      </p:sp>
    </p:spTree>
    <p:extLst>
      <p:ext uri="{BB962C8B-B14F-4D97-AF65-F5344CB8AC3E}">
        <p14:creationId xmlns:p14="http://schemas.microsoft.com/office/powerpoint/2010/main" val="23601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According to </a:t>
            </a:r>
            <a:r>
              <a:rPr lang="en-US" sz="2400" dirty="0">
                <a:hlinkClick r:id="rId2"/>
              </a:rPr>
              <a:t>Blue Corona</a:t>
            </a:r>
            <a:r>
              <a:rPr lang="en-US" sz="2400" dirty="0"/>
              <a:t>, you have 10 seconds to leave an impression on an online visitor and tell them what they’ll get out of your website and company. If </a:t>
            </a:r>
            <a:r>
              <a:rPr lang="en-US" sz="2400" dirty="0" smtClean="0"/>
              <a:t>you </a:t>
            </a:r>
            <a:r>
              <a:rPr lang="en-US" sz="2400" dirty="0"/>
              <a:t>can’t capture their attention within that time span, then more often than not they’ll leave and won’t </a:t>
            </a:r>
            <a:r>
              <a:rPr lang="en-US" sz="2400" dirty="0" smtClean="0"/>
              <a:t>re</a:t>
            </a:r>
          </a:p>
          <a:p>
            <a:pPr fontAlgn="base"/>
            <a:r>
              <a:rPr lang="en-US" sz="2400" dirty="0"/>
              <a:t>Making your online store layout intuitive for the visitor is a valuable way to draw their attention to the right places. For instance, organizing your products into logical categories and sub-categories, and making sure those categories are highly visible, will help shoppers quickly find the products that interest them most</a:t>
            </a:r>
            <a:r>
              <a:rPr lang="en-US" sz="2400" dirty="0" smtClean="0"/>
              <a:t>.</a:t>
            </a:r>
            <a:endParaRPr lang="en-US" sz="2400" dirty="0"/>
          </a:p>
        </p:txBody>
      </p:sp>
    </p:spTree>
    <p:extLst>
      <p:ext uri="{BB962C8B-B14F-4D97-AF65-F5344CB8AC3E}">
        <p14:creationId xmlns:p14="http://schemas.microsoft.com/office/powerpoint/2010/main" val="3413386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2400" dirty="0"/>
              <a:t>Displaying multiple large, high-quality product images on the home page and individual product pages arouse curiosity and temptation. Incorporating images of the product, both on its own and in use, helps customers better visualize using the product themselves. Showing related products is also helpful in persuading shoppers to purchase. If they’re looking at a product they like, then chances are they’re going to be amenable to looking at more.</a:t>
            </a:r>
          </a:p>
          <a:p>
            <a:endParaRPr lang="en-US" sz="2400" dirty="0"/>
          </a:p>
        </p:txBody>
      </p:sp>
    </p:spTree>
    <p:extLst>
      <p:ext uri="{BB962C8B-B14F-4D97-AF65-F5344CB8AC3E}">
        <p14:creationId xmlns:p14="http://schemas.microsoft.com/office/powerpoint/2010/main" val="964749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1355</TotalTime>
  <Words>354</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Tw Cen MT</vt:lpstr>
      <vt:lpstr>Tw Cen MT Condensed</vt:lpstr>
      <vt:lpstr>Wingdings 3</vt:lpstr>
      <vt:lpstr>Integral</vt:lpstr>
      <vt:lpstr>Project Management </vt:lpstr>
      <vt:lpstr>TASK: </vt:lpstr>
      <vt:lpstr>PowerPoint Presentation</vt:lpstr>
      <vt:lpstr>PowerPoint Presentation</vt:lpstr>
      <vt:lpstr>PowerPoint Presentation</vt:lpstr>
      <vt:lpstr>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Ridah Fatima</dc:creator>
  <cp:lastModifiedBy>Ridah Fatima</cp:lastModifiedBy>
  <cp:revision>17</cp:revision>
  <dcterms:created xsi:type="dcterms:W3CDTF">2019-09-25T06:23:34Z</dcterms:created>
  <dcterms:modified xsi:type="dcterms:W3CDTF">2019-10-28T04:44:07Z</dcterms:modified>
</cp:coreProperties>
</file>