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4FD7-241B-4A6B-9994-CDD7E1628D6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88C2-A922-46CE-B0AF-075EF571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4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4FD7-241B-4A6B-9994-CDD7E1628D6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88C2-A922-46CE-B0AF-075EF571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3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4FD7-241B-4A6B-9994-CDD7E1628D6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88C2-A922-46CE-B0AF-075EF571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4FD7-241B-4A6B-9994-CDD7E1628D6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88C2-A922-46CE-B0AF-075EF571E66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1683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4FD7-241B-4A6B-9994-CDD7E1628D6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88C2-A922-46CE-B0AF-075EF571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92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4FD7-241B-4A6B-9994-CDD7E1628D6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88C2-A922-46CE-B0AF-075EF571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78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4FD7-241B-4A6B-9994-CDD7E1628D6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88C2-A922-46CE-B0AF-075EF571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55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4FD7-241B-4A6B-9994-CDD7E1628D6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88C2-A922-46CE-B0AF-075EF571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62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4FD7-241B-4A6B-9994-CDD7E1628D6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88C2-A922-46CE-B0AF-075EF571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4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4FD7-241B-4A6B-9994-CDD7E1628D6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88C2-A922-46CE-B0AF-075EF571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9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4FD7-241B-4A6B-9994-CDD7E1628D6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88C2-A922-46CE-B0AF-075EF571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7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4FD7-241B-4A6B-9994-CDD7E1628D6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88C2-A922-46CE-B0AF-075EF571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2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4FD7-241B-4A6B-9994-CDD7E1628D6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88C2-A922-46CE-B0AF-075EF571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2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4FD7-241B-4A6B-9994-CDD7E1628D6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88C2-A922-46CE-B0AF-075EF571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2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4FD7-241B-4A6B-9994-CDD7E1628D6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88C2-A922-46CE-B0AF-075EF571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7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4FD7-241B-4A6B-9994-CDD7E1628D6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88C2-A922-46CE-B0AF-075EF571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4FD7-241B-4A6B-9994-CDD7E1628D6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88C2-A922-46CE-B0AF-075EF571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8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1C94FD7-241B-4A6B-9994-CDD7E1628D6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71088C2-A922-46CE-B0AF-075EF571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67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Management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Portfolio – Program –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6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What </a:t>
            </a:r>
            <a:r>
              <a:rPr lang="en-US" b="1" dirty="0"/>
              <a:t>is a Project?</a:t>
            </a:r>
          </a:p>
          <a:p>
            <a:pPr marL="0" indent="0">
              <a:buNone/>
            </a:pPr>
            <a:r>
              <a:rPr lang="en-US" dirty="0"/>
              <a:t>A project is a temporary endeavor undertaken to create a unique product, service, or result. The </a:t>
            </a:r>
            <a:r>
              <a:rPr lang="en-US" dirty="0" smtClean="0"/>
              <a:t>temporary nature </a:t>
            </a:r>
            <a:r>
              <a:rPr lang="en-US" dirty="0"/>
              <a:t>of projects indicates that a project has a definite beginning and </a:t>
            </a:r>
            <a:r>
              <a:rPr lang="en-US" dirty="0" smtClean="0"/>
              <a:t>end</a:t>
            </a:r>
            <a:r>
              <a:rPr lang="en-US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570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project can create:</a:t>
            </a:r>
          </a:p>
          <a:p>
            <a:r>
              <a:rPr lang="en-US" dirty="0" smtClean="0"/>
              <a:t>A product that can be either a component of another item, an enhancement of an item, or an end item in itself;</a:t>
            </a:r>
          </a:p>
          <a:p>
            <a:r>
              <a:rPr lang="en-US" dirty="0" smtClean="0"/>
              <a:t>A service or a capability to perform a service (e.g., a business function that supports production or distribution);</a:t>
            </a:r>
          </a:p>
          <a:p>
            <a:r>
              <a:rPr lang="en-US" dirty="0" smtClean="0"/>
              <a:t>An improvement in the existing product or service lines (e.g., A Six Sigma project undertaken to reduce defects); or</a:t>
            </a:r>
          </a:p>
          <a:p>
            <a:r>
              <a:rPr lang="en-US" dirty="0" smtClean="0"/>
              <a:t>A result, such as an outcome or document (e.g., a research project that develops knowledge that can be used to determine whether a trend exists or a new process will benefit society).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3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projects include, but are not limited to:</a:t>
            </a:r>
          </a:p>
          <a:p>
            <a:r>
              <a:rPr lang="en-US" dirty="0" smtClean="0"/>
              <a:t>Developing </a:t>
            </a:r>
            <a:r>
              <a:rPr lang="en-US" dirty="0"/>
              <a:t>a new product, service, or result;</a:t>
            </a:r>
          </a:p>
          <a:p>
            <a:r>
              <a:rPr lang="en-US" dirty="0" smtClean="0"/>
              <a:t>Effecting </a:t>
            </a:r>
            <a:r>
              <a:rPr lang="en-US" dirty="0"/>
              <a:t>a change in the structure, processes, staffing, or style of an organization;</a:t>
            </a:r>
          </a:p>
          <a:p>
            <a:r>
              <a:rPr lang="en-US" dirty="0" smtClean="0"/>
              <a:t>Developing </a:t>
            </a:r>
            <a:r>
              <a:rPr lang="en-US" dirty="0"/>
              <a:t>or acquiring a new or modified information system (hardware or software);</a:t>
            </a:r>
          </a:p>
          <a:p>
            <a:r>
              <a:rPr lang="en-US" dirty="0" smtClean="0"/>
              <a:t>Conducting </a:t>
            </a:r>
            <a:r>
              <a:rPr lang="en-US" dirty="0"/>
              <a:t>a research effort whose outcome will be aptly recorded;</a:t>
            </a:r>
          </a:p>
          <a:p>
            <a:r>
              <a:rPr lang="en-US" dirty="0" smtClean="0"/>
              <a:t>Constructing </a:t>
            </a:r>
            <a:r>
              <a:rPr lang="en-US" dirty="0"/>
              <a:t>a building, industrial plant, or infrastructure; or</a:t>
            </a:r>
          </a:p>
          <a:p>
            <a:r>
              <a:rPr lang="en-US" dirty="0" smtClean="0"/>
              <a:t>Implementing</a:t>
            </a:r>
            <a:r>
              <a:rPr lang="en-US" dirty="0"/>
              <a:t>, improving, or enhancing existing business processes and procedures.</a:t>
            </a:r>
          </a:p>
        </p:txBody>
      </p:sp>
    </p:spTree>
    <p:extLst>
      <p:ext uri="{BB962C8B-B14F-4D97-AF65-F5344CB8AC3E}">
        <p14:creationId xmlns:p14="http://schemas.microsoft.com/office/powerpoint/2010/main" val="261979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Relationships Among Portfolios, Programs, and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relationship among portfolios, programs, and projects is such that a portfolio refers to a collection of </a:t>
            </a:r>
            <a:r>
              <a:rPr lang="en-US" dirty="0" smtClean="0"/>
              <a:t>projects, programs</a:t>
            </a:r>
            <a:r>
              <a:rPr lang="en-US" dirty="0"/>
              <a:t>, </a:t>
            </a:r>
            <a:r>
              <a:rPr lang="en-US" dirty="0" smtClean="0"/>
              <a:t>sub portfolios</a:t>
            </a:r>
            <a:r>
              <a:rPr lang="en-US" dirty="0"/>
              <a:t>, and operations managed as a group to achieve strategic objectives. Programs are </a:t>
            </a:r>
            <a:r>
              <a:rPr lang="en-US" dirty="0" smtClean="0"/>
              <a:t>grouped within </a:t>
            </a:r>
            <a:r>
              <a:rPr lang="en-US" dirty="0"/>
              <a:t>a portfolio and are comprised of subprograms, projects, or other work that are managed in a </a:t>
            </a:r>
            <a:r>
              <a:rPr lang="en-US" dirty="0" smtClean="0"/>
              <a:t>coordinated fashion </a:t>
            </a:r>
            <a:r>
              <a:rPr lang="en-US" dirty="0"/>
              <a:t>in support of the portfolio. Individual projects that are either within or outside of a program are still </a:t>
            </a:r>
            <a:r>
              <a:rPr lang="en-US" dirty="0" smtClean="0"/>
              <a:t>considered part </a:t>
            </a:r>
            <a:r>
              <a:rPr lang="en-US" dirty="0"/>
              <a:t>of a portfolio. Although the projects or programs within the portfolio may not necessarily be interdependent </a:t>
            </a:r>
            <a:r>
              <a:rPr lang="en-US" dirty="0" smtClean="0"/>
              <a:t>or directly </a:t>
            </a:r>
            <a:r>
              <a:rPr lang="en-US" dirty="0"/>
              <a:t>related, they are linked to the organization’s strategic plan by means of the organization’s portfolio.</a:t>
            </a:r>
          </a:p>
        </p:txBody>
      </p:sp>
    </p:spTree>
    <p:extLst>
      <p:ext uri="{BB962C8B-B14F-4D97-AF65-F5344CB8AC3E}">
        <p14:creationId xmlns:p14="http://schemas.microsoft.com/office/powerpoint/2010/main" val="57891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16245" y="275566"/>
            <a:ext cx="2051824" cy="11039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Portfolio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56197" y="3068496"/>
            <a:ext cx="2051824" cy="11039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14430" y="3620481"/>
            <a:ext cx="2051824" cy="11039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77377" y="2916594"/>
            <a:ext cx="2051824" cy="11039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362719" y="1331788"/>
            <a:ext cx="2051824" cy="11039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40342" y="1379535"/>
            <a:ext cx="2051824" cy="11039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 Portfolio</a:t>
            </a:r>
            <a:endParaRPr lang="en-US" dirty="0"/>
          </a:p>
        </p:txBody>
      </p:sp>
      <p:cxnSp>
        <p:nvCxnSpPr>
          <p:cNvPr id="11" name="Elbow Connector 10"/>
          <p:cNvCxnSpPr>
            <a:stCxn id="4" idx="1"/>
            <a:endCxn id="9" idx="0"/>
          </p:cNvCxnSpPr>
          <p:nvPr/>
        </p:nvCxnSpPr>
        <p:spPr>
          <a:xfrm rot="10800000" flipV="1">
            <a:off x="2266255" y="827551"/>
            <a:ext cx="2249991" cy="551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3"/>
            <a:endCxn id="8" idx="0"/>
          </p:cNvCxnSpPr>
          <p:nvPr/>
        </p:nvCxnSpPr>
        <p:spPr>
          <a:xfrm>
            <a:off x="6568069" y="827551"/>
            <a:ext cx="2820562" cy="5042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2"/>
            <a:endCxn id="6" idx="0"/>
          </p:cNvCxnSpPr>
          <p:nvPr/>
        </p:nvCxnSpPr>
        <p:spPr>
          <a:xfrm rot="5400000">
            <a:off x="1184810" y="2539037"/>
            <a:ext cx="1136976" cy="1025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3"/>
            <a:endCxn id="7" idx="0"/>
          </p:cNvCxnSpPr>
          <p:nvPr/>
        </p:nvCxnSpPr>
        <p:spPr>
          <a:xfrm>
            <a:off x="3292166" y="1931520"/>
            <a:ext cx="711123" cy="9850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570814" y="5557622"/>
            <a:ext cx="2051824" cy="11039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 Program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4789947" y="5005638"/>
            <a:ext cx="2051824" cy="11039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</a:t>
            </a:r>
            <a:endParaRPr lang="en-US" dirty="0"/>
          </a:p>
        </p:txBody>
      </p:sp>
      <p:cxnSp>
        <p:nvCxnSpPr>
          <p:cNvPr id="33" name="Elbow Connector 32"/>
          <p:cNvCxnSpPr>
            <a:stCxn id="4" idx="2"/>
            <a:endCxn id="5" idx="0"/>
          </p:cNvCxnSpPr>
          <p:nvPr/>
        </p:nvCxnSpPr>
        <p:spPr>
          <a:xfrm rot="16200000" flipH="1">
            <a:off x="5267653" y="1654040"/>
            <a:ext cx="1688960" cy="11399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1"/>
            <a:endCxn id="31" idx="0"/>
          </p:cNvCxnSpPr>
          <p:nvPr/>
        </p:nvCxnSpPr>
        <p:spPr>
          <a:xfrm rot="10800000" flipH="1" flipV="1">
            <a:off x="5656197" y="3620480"/>
            <a:ext cx="159662" cy="1385157"/>
          </a:xfrm>
          <a:prstGeom prst="bentConnector4">
            <a:avLst>
              <a:gd name="adj1" fmla="val -143177"/>
              <a:gd name="adj2" fmla="val 699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7" idx="2"/>
            <a:endCxn id="24" idx="0"/>
          </p:cNvCxnSpPr>
          <p:nvPr/>
        </p:nvCxnSpPr>
        <p:spPr>
          <a:xfrm rot="5400000">
            <a:off x="2531479" y="4085812"/>
            <a:ext cx="1537058" cy="14065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8882417" y="4020564"/>
            <a:ext cx="2051824" cy="11039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 Program</a:t>
            </a:r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7628428" y="5553929"/>
            <a:ext cx="2051824" cy="11039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</a:t>
            </a:r>
            <a:endParaRPr lang="en-US" dirty="0"/>
          </a:p>
        </p:txBody>
      </p:sp>
      <p:cxnSp>
        <p:nvCxnSpPr>
          <p:cNvPr id="82" name="Elbow Connector 81"/>
          <p:cNvCxnSpPr>
            <a:endCxn id="64" idx="0"/>
          </p:cNvCxnSpPr>
          <p:nvPr/>
        </p:nvCxnSpPr>
        <p:spPr>
          <a:xfrm>
            <a:off x="7708021" y="3620481"/>
            <a:ext cx="2200308" cy="4000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64" idx="2"/>
            <a:endCxn id="69" idx="0"/>
          </p:cNvCxnSpPr>
          <p:nvPr/>
        </p:nvCxnSpPr>
        <p:spPr>
          <a:xfrm rot="5400000">
            <a:off x="9066638" y="4712237"/>
            <a:ext cx="429395" cy="12539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06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864" y="541802"/>
            <a:ext cx="10515600" cy="1325563"/>
          </a:xfrm>
        </p:spPr>
        <p:txBody>
          <a:bodyPr/>
          <a:lstStyle/>
          <a:p>
            <a:r>
              <a:rPr lang="en-US" dirty="0" smtClean="0"/>
              <a:t>Class Activity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Think of practical examples of portfolio, program, project and sub project.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428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37</TotalTime>
  <Words>397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Calisto MT</vt:lpstr>
      <vt:lpstr>Trebuchet MS</vt:lpstr>
      <vt:lpstr>Wingdings 2</vt:lpstr>
      <vt:lpstr>Slate</vt:lpstr>
      <vt:lpstr>Project Management </vt:lpstr>
      <vt:lpstr>PowerPoint Presentation</vt:lpstr>
      <vt:lpstr>PowerPoint Presentation</vt:lpstr>
      <vt:lpstr>PowerPoint Presentation</vt:lpstr>
      <vt:lpstr>The Relationships Among Portfolios, Programs, and Projects</vt:lpstr>
      <vt:lpstr>PowerPoint Presentation</vt:lpstr>
      <vt:lpstr>Class Activity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Ridah Fatima</dc:creator>
  <cp:lastModifiedBy>Ridah Fatima</cp:lastModifiedBy>
  <cp:revision>8</cp:revision>
  <dcterms:created xsi:type="dcterms:W3CDTF">2020-01-20T05:47:56Z</dcterms:created>
  <dcterms:modified xsi:type="dcterms:W3CDTF">2020-01-20T06:25:55Z</dcterms:modified>
</cp:coreProperties>
</file>