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3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261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3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8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1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5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1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7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686BA3D-4A30-4065-8E80-4B72B6517A7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27DF813-9979-4664-AB61-B0C05E323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6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Project Management?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/>
              <a:t>management is the application of knowledge, skills, tools, and techniques to project activities to meet </a:t>
            </a:r>
            <a:r>
              <a:rPr lang="en-US" dirty="0" smtClean="0"/>
              <a:t>the project </a:t>
            </a:r>
            <a:r>
              <a:rPr lang="en-US" dirty="0"/>
              <a:t>requirements. Project management is accomplished through the appropriate application and integration </a:t>
            </a:r>
            <a:r>
              <a:rPr lang="en-US" dirty="0" smtClean="0"/>
              <a:t>of the </a:t>
            </a:r>
            <a:r>
              <a:rPr lang="en-US" dirty="0"/>
              <a:t>47 logically grouped project management processes, which are categorized into five Process Groups. These </a:t>
            </a:r>
            <a:r>
              <a:rPr lang="en-US" dirty="0" smtClean="0"/>
              <a:t>five Process </a:t>
            </a:r>
            <a:r>
              <a:rPr lang="en-US" dirty="0"/>
              <a:t>Groups are:</a:t>
            </a:r>
          </a:p>
          <a:p>
            <a:r>
              <a:rPr lang="en-US" dirty="0" smtClean="0"/>
              <a:t>Initiating</a:t>
            </a:r>
            <a:r>
              <a:rPr lang="en-US" dirty="0"/>
              <a:t>,</a:t>
            </a:r>
          </a:p>
          <a:p>
            <a:r>
              <a:rPr lang="en-US" dirty="0" smtClean="0"/>
              <a:t>Planning</a:t>
            </a:r>
            <a:r>
              <a:rPr lang="en-US" dirty="0"/>
              <a:t>,</a:t>
            </a:r>
          </a:p>
          <a:p>
            <a:r>
              <a:rPr lang="en-US" dirty="0" smtClean="0"/>
              <a:t>Executing</a:t>
            </a:r>
            <a:r>
              <a:rPr lang="en-US" dirty="0"/>
              <a:t>,</a:t>
            </a:r>
          </a:p>
          <a:p>
            <a:r>
              <a:rPr lang="en-US" dirty="0" smtClean="0"/>
              <a:t>Monitoring </a:t>
            </a:r>
            <a:r>
              <a:rPr lang="en-US" dirty="0"/>
              <a:t>and Controlling, and</a:t>
            </a:r>
          </a:p>
          <a:p>
            <a:r>
              <a:rPr lang="en-US" dirty="0" smtClean="0"/>
              <a:t>Closing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4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625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Managing a project typically includes, but is not limited to:</a:t>
            </a:r>
          </a:p>
          <a:p>
            <a:r>
              <a:rPr lang="en-US" dirty="0" smtClean="0"/>
              <a:t>Identifying </a:t>
            </a:r>
            <a:r>
              <a:rPr lang="en-US" dirty="0"/>
              <a:t>requirements;</a:t>
            </a:r>
          </a:p>
          <a:p>
            <a:r>
              <a:rPr lang="en-US" dirty="0" smtClean="0"/>
              <a:t>Addressing </a:t>
            </a:r>
            <a:r>
              <a:rPr lang="en-US" dirty="0"/>
              <a:t>the various needs, concerns, and expectations of the stakeholders in planning and </a:t>
            </a:r>
            <a:r>
              <a:rPr lang="en-US" dirty="0" smtClean="0"/>
              <a:t>executing the </a:t>
            </a:r>
            <a:r>
              <a:rPr lang="en-US" dirty="0"/>
              <a:t>project;</a:t>
            </a:r>
          </a:p>
          <a:p>
            <a:r>
              <a:rPr lang="en-US" dirty="0" smtClean="0"/>
              <a:t>Setting </a:t>
            </a:r>
            <a:r>
              <a:rPr lang="en-US" dirty="0"/>
              <a:t>up, maintaining, and carrying out communications among stakeholders that are active, effective,</a:t>
            </a:r>
          </a:p>
          <a:p>
            <a:r>
              <a:rPr lang="en-US" dirty="0"/>
              <a:t>and collaborative in nature;</a:t>
            </a:r>
          </a:p>
          <a:p>
            <a:r>
              <a:rPr lang="en-US" dirty="0" smtClean="0"/>
              <a:t>Managing </a:t>
            </a:r>
            <a:r>
              <a:rPr lang="en-US" dirty="0"/>
              <a:t>stakeholders towards meeting project requirements and creating project deliverables;</a:t>
            </a:r>
          </a:p>
          <a:p>
            <a:r>
              <a:rPr lang="en-US" dirty="0" smtClean="0"/>
              <a:t>Balancing </a:t>
            </a:r>
            <a:r>
              <a:rPr lang="en-US" dirty="0"/>
              <a:t>the competing project constraints, which include, but are not limited to:</a:t>
            </a:r>
          </a:p>
          <a:p>
            <a:pPr lvl="1"/>
            <a:r>
              <a:rPr lang="en-US" dirty="0" smtClean="0"/>
              <a:t>Scope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Quality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Schedule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Budget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Resources</a:t>
            </a:r>
            <a:r>
              <a:rPr lang="en-US" dirty="0"/>
              <a:t>, and</a:t>
            </a:r>
          </a:p>
          <a:p>
            <a:pPr lvl="1"/>
            <a:r>
              <a:rPr lang="en-US" dirty="0" smtClean="0"/>
              <a:t>Risks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62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relationship among these factors is such that if any one factor changes, at least one other factor is </a:t>
            </a:r>
            <a:r>
              <a:rPr lang="en-US" dirty="0" smtClean="0"/>
              <a:t>likely to </a:t>
            </a:r>
            <a:r>
              <a:rPr lang="en-US" dirty="0"/>
              <a:t>be affected. For example, if the schedule is shortened, often the budget needs to be increased to add </a:t>
            </a:r>
            <a:r>
              <a:rPr lang="en-US" dirty="0" smtClean="0"/>
              <a:t>additional resources </a:t>
            </a:r>
            <a:r>
              <a:rPr lang="en-US" dirty="0"/>
              <a:t>to complete the same amount of work in less time. If a budget increase is not possible, the scope </a:t>
            </a:r>
            <a:r>
              <a:rPr lang="en-US" dirty="0" smtClean="0"/>
              <a:t>or targeted </a:t>
            </a:r>
            <a:r>
              <a:rPr lang="en-US" dirty="0"/>
              <a:t>quality may be reduced to deliver the project’s end result in less time within the same budget amount.</a:t>
            </a:r>
          </a:p>
        </p:txBody>
      </p:sp>
    </p:spTree>
    <p:extLst>
      <p:ext uri="{BB962C8B-B14F-4D97-AF65-F5344CB8AC3E}">
        <p14:creationId xmlns:p14="http://schemas.microsoft.com/office/powerpoint/2010/main" val="72647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7463"/>
            <a:ext cx="12192000" cy="68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1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0459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Projects and Strategic Planning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014761"/>
            <a:ext cx="11586117" cy="5765180"/>
          </a:xfrm>
        </p:spPr>
        <p:txBody>
          <a:bodyPr>
            <a:noAutofit/>
          </a:bodyPr>
          <a:lstStyle/>
          <a:p>
            <a:r>
              <a:rPr lang="en-US" sz="1800" dirty="0" smtClean="0"/>
              <a:t>Projects </a:t>
            </a:r>
            <a:r>
              <a:rPr lang="en-US" sz="1800" dirty="0"/>
              <a:t>are often utilized as a means of directly or indirectly achieving objectives within an </a:t>
            </a:r>
            <a:r>
              <a:rPr lang="en-US" sz="1800" dirty="0" smtClean="0"/>
              <a:t>organization’s strategic </a:t>
            </a:r>
            <a:r>
              <a:rPr lang="en-US" sz="1800" dirty="0"/>
              <a:t>plan. Projects are typically authorized as a result of one or more of the following strategic considerations:</a:t>
            </a:r>
          </a:p>
          <a:p>
            <a:r>
              <a:rPr lang="en-US" sz="1800" dirty="0" smtClean="0"/>
              <a:t>Market </a:t>
            </a:r>
            <a:r>
              <a:rPr lang="en-US" sz="1800" dirty="0"/>
              <a:t>demand (e.g., a car company authorizing a project to build more fuel-efficient cars in </a:t>
            </a:r>
            <a:r>
              <a:rPr lang="en-US" sz="1800" dirty="0" smtClean="0"/>
              <a:t>response to </a:t>
            </a:r>
            <a:r>
              <a:rPr lang="en-US" sz="1800" dirty="0"/>
              <a:t>gasoline shortages);</a:t>
            </a:r>
          </a:p>
          <a:p>
            <a:r>
              <a:rPr lang="en-US" sz="1800" dirty="0" smtClean="0"/>
              <a:t>Strategic </a:t>
            </a:r>
            <a:r>
              <a:rPr lang="en-US" sz="1800" dirty="0"/>
              <a:t>opportunity/business need (e.g., a training company authorizing a project to create a </a:t>
            </a:r>
            <a:r>
              <a:rPr lang="en-US" sz="1800" dirty="0" smtClean="0"/>
              <a:t>new course </a:t>
            </a:r>
            <a:r>
              <a:rPr lang="en-US" sz="1800" dirty="0"/>
              <a:t>to increase its revenues);</a:t>
            </a:r>
          </a:p>
          <a:p>
            <a:r>
              <a:rPr lang="en-US" sz="1800" dirty="0" smtClean="0"/>
              <a:t>Social </a:t>
            </a:r>
            <a:r>
              <a:rPr lang="en-US" sz="1800" dirty="0"/>
              <a:t>need (e.g., a nongovernmental organization in a developing country authorizing a project to </a:t>
            </a:r>
            <a:r>
              <a:rPr lang="en-US" sz="1800" dirty="0" smtClean="0"/>
              <a:t>provide potable </a:t>
            </a:r>
            <a:r>
              <a:rPr lang="en-US" sz="1800" dirty="0"/>
              <a:t>water systems, latrines, and sanitation education to communities suffering from high rates </a:t>
            </a:r>
            <a:r>
              <a:rPr lang="en-US" sz="1800" dirty="0" smtClean="0"/>
              <a:t>of infectious </a:t>
            </a:r>
            <a:r>
              <a:rPr lang="en-US" sz="1800" dirty="0"/>
              <a:t>diseases);</a:t>
            </a:r>
          </a:p>
          <a:p>
            <a:r>
              <a:rPr lang="en-US" sz="1800" dirty="0" smtClean="0"/>
              <a:t>Environmental </a:t>
            </a:r>
            <a:r>
              <a:rPr lang="en-US" sz="1800" dirty="0"/>
              <a:t>consideration (e.g., a public company authorizing a project to create a new service </a:t>
            </a:r>
            <a:r>
              <a:rPr lang="en-US" sz="1800" dirty="0" smtClean="0"/>
              <a:t>for electric </a:t>
            </a:r>
            <a:r>
              <a:rPr lang="en-US" sz="1800" dirty="0"/>
              <a:t>car sharing to reduce pollution);</a:t>
            </a:r>
          </a:p>
          <a:p>
            <a:r>
              <a:rPr lang="en-US" sz="1800" dirty="0" smtClean="0"/>
              <a:t>Customer </a:t>
            </a:r>
            <a:r>
              <a:rPr lang="en-US" sz="1800" dirty="0"/>
              <a:t>request (e.g., an electric utility authorizing a project to build a new substation to serve a </a:t>
            </a:r>
            <a:r>
              <a:rPr lang="en-US" sz="1800" dirty="0" smtClean="0"/>
              <a:t>new industrial </a:t>
            </a:r>
            <a:r>
              <a:rPr lang="en-US" sz="1800" dirty="0"/>
              <a:t>park);</a:t>
            </a:r>
          </a:p>
          <a:p>
            <a:r>
              <a:rPr lang="en-US" sz="1800" dirty="0" smtClean="0"/>
              <a:t>Technological </a:t>
            </a:r>
            <a:r>
              <a:rPr lang="en-US" sz="1800" dirty="0"/>
              <a:t>advance (e.g., an electronics firm authorizing a new project to develop a faster, cheaper, </a:t>
            </a:r>
            <a:r>
              <a:rPr lang="en-US" sz="1800" dirty="0" smtClean="0"/>
              <a:t>and smaller </a:t>
            </a:r>
            <a:r>
              <a:rPr lang="en-US" sz="1800" dirty="0"/>
              <a:t>laptop based on advances in computer memory and electronics technology); </a:t>
            </a:r>
            <a:r>
              <a:rPr lang="en-US" sz="1800" dirty="0" smtClean="0"/>
              <a:t>and </a:t>
            </a:r>
          </a:p>
          <a:p>
            <a:r>
              <a:rPr lang="en-US" sz="1800" dirty="0" smtClean="0"/>
              <a:t>Legal </a:t>
            </a:r>
            <a:r>
              <a:rPr lang="en-US" sz="1800" dirty="0"/>
              <a:t>requirement (e.g., a chemical manufacturer authorizing a project to establish guidelines for </a:t>
            </a:r>
            <a:r>
              <a:rPr lang="en-US" sz="1800" dirty="0" smtClean="0"/>
              <a:t>proper handling </a:t>
            </a:r>
            <a:r>
              <a:rPr lang="en-US" sz="1800" dirty="0"/>
              <a:t>of a new toxic material).</a:t>
            </a:r>
          </a:p>
        </p:txBody>
      </p:sp>
    </p:spTree>
    <p:extLst>
      <p:ext uri="{BB962C8B-B14F-4D97-AF65-F5344CB8AC3E}">
        <p14:creationId xmlns:p14="http://schemas.microsoft.com/office/powerpoint/2010/main" val="220913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Project Management Body of Knowledge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/>
              <a:t>PMBOK® Guide </a:t>
            </a:r>
            <a:r>
              <a:rPr lang="en-US" dirty="0"/>
              <a:t>contains the standard for managing most projects most of the time across many types </a:t>
            </a:r>
            <a:r>
              <a:rPr lang="en-US" dirty="0" smtClean="0"/>
              <a:t>of industries</a:t>
            </a:r>
            <a:r>
              <a:rPr lang="en-US" dirty="0"/>
              <a:t>. </a:t>
            </a:r>
            <a:r>
              <a:rPr lang="en-US" dirty="0" smtClean="0"/>
              <a:t>This </a:t>
            </a:r>
            <a:r>
              <a:rPr lang="en-US" dirty="0"/>
              <a:t>standard is unique to the project management field and has interrelationships to other project </a:t>
            </a:r>
            <a:r>
              <a:rPr lang="en-US" dirty="0" smtClean="0"/>
              <a:t>management disciplines </a:t>
            </a:r>
            <a:r>
              <a:rPr lang="en-US" dirty="0"/>
              <a:t>such as program management and portfolio management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Project management standards do not address all details of every topic. This standard is limited to </a:t>
            </a:r>
            <a:r>
              <a:rPr lang="en-US" dirty="0" smtClean="0"/>
              <a:t>individual projects </a:t>
            </a:r>
            <a:r>
              <a:rPr lang="en-US" dirty="0"/>
              <a:t>and the project management processes that are generally recognized as good practice. Other </a:t>
            </a:r>
            <a:r>
              <a:rPr lang="en-US" dirty="0" smtClean="0"/>
              <a:t>standards may </a:t>
            </a:r>
            <a:r>
              <a:rPr lang="en-US" dirty="0"/>
              <a:t>be consulted for additional information on the broader context in which projects are accomplished, such as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• </a:t>
            </a:r>
            <a:r>
              <a:rPr lang="en-US" i="1" dirty="0" smtClean="0"/>
              <a:t>The </a:t>
            </a:r>
            <a:r>
              <a:rPr lang="en-US" i="1" dirty="0"/>
              <a:t>Standard for Program Management </a:t>
            </a:r>
            <a:r>
              <a:rPr lang="en-US" dirty="0"/>
              <a:t>[3] addresses the management of programs,</a:t>
            </a:r>
          </a:p>
          <a:p>
            <a:pPr marL="0" indent="0">
              <a:buNone/>
            </a:pPr>
            <a:r>
              <a:rPr lang="en-US" i="1" dirty="0" smtClean="0"/>
              <a:t>• </a:t>
            </a:r>
            <a:r>
              <a:rPr lang="en-US" i="1" dirty="0"/>
              <a:t>The Standard for Portfolio Management </a:t>
            </a:r>
            <a:r>
              <a:rPr lang="en-US" dirty="0"/>
              <a:t>[4] addresses the management of portfolios,</a:t>
            </a:r>
          </a:p>
          <a:p>
            <a:pPr marL="0" indent="0">
              <a:buNone/>
            </a:pPr>
            <a:r>
              <a:rPr lang="en-US" i="1" dirty="0"/>
              <a:t>• Organizational Project Management Maturity Model (OPM3®) </a:t>
            </a:r>
            <a:r>
              <a:rPr lang="en-US" dirty="0"/>
              <a:t>[5] examines an enterprise’s </a:t>
            </a:r>
            <a:r>
              <a:rPr lang="en-US" dirty="0" smtClean="0"/>
              <a:t>project management </a:t>
            </a:r>
            <a:r>
              <a:rPr lang="en-US" dirty="0"/>
              <a:t>process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21501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16</TotalTime>
  <Words>632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</vt:lpstr>
      <vt:lpstr>Project Management</vt:lpstr>
      <vt:lpstr>What is Project Management?</vt:lpstr>
      <vt:lpstr>PowerPoint Presentation</vt:lpstr>
      <vt:lpstr>PowerPoint Presentation</vt:lpstr>
      <vt:lpstr>PowerPoint Presentation</vt:lpstr>
      <vt:lpstr> Projects and Strategic Planning </vt:lpstr>
      <vt:lpstr>Project Management Body of Knowledge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Ridah Fatima</dc:creator>
  <cp:lastModifiedBy>Ridah Fatima</cp:lastModifiedBy>
  <cp:revision>7</cp:revision>
  <dcterms:created xsi:type="dcterms:W3CDTF">2020-01-20T06:28:00Z</dcterms:created>
  <dcterms:modified xsi:type="dcterms:W3CDTF">2020-01-27T04:20:03Z</dcterms:modified>
</cp:coreProperties>
</file>