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9" r:id="rId6"/>
    <p:sldId id="261" r:id="rId7"/>
    <p:sldId id="262" r:id="rId8"/>
    <p:sldId id="259" r:id="rId9"/>
    <p:sldId id="263" r:id="rId10"/>
    <p:sldId id="267" r:id="rId11"/>
    <p:sldId id="273" r:id="rId12"/>
    <p:sldId id="272" r:id="rId13"/>
    <p:sldId id="264" r:id="rId14"/>
    <p:sldId id="270" r:id="rId15"/>
    <p:sldId id="271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A58CDC-9A10-41AB-A618-CE69D82A3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A994-697D-4F5C-9D4C-B89F3D4F97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2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8CDC-9A10-41AB-A618-CE69D82A3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A994-697D-4F5C-9D4C-B89F3D4F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3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8CDC-9A10-41AB-A618-CE69D82A3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A994-697D-4F5C-9D4C-B89F3D4F977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8CDC-9A10-41AB-A618-CE69D82A3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A994-697D-4F5C-9D4C-B89F3D4F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2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8CDC-9A10-41AB-A618-CE69D82A3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A994-697D-4F5C-9D4C-B89F3D4F97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88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8CDC-9A10-41AB-A618-CE69D82A3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A994-697D-4F5C-9D4C-B89F3D4F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2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8CDC-9A10-41AB-A618-CE69D82A3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A994-697D-4F5C-9D4C-B89F3D4F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4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8CDC-9A10-41AB-A618-CE69D82A3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A994-697D-4F5C-9D4C-B89F3D4F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0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8CDC-9A10-41AB-A618-CE69D82A3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A994-697D-4F5C-9D4C-B89F3D4F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8CDC-9A10-41AB-A618-CE69D82A3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A994-697D-4F5C-9D4C-B89F3D4F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6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8CDC-9A10-41AB-A618-CE69D82A3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A994-697D-4F5C-9D4C-B89F3D4F97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4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A58CDC-9A10-41AB-A618-CE69D82A3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93A994-697D-4F5C-9D4C-B89F3D4F977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6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Requirement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Tools and Techniques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98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" y="26956"/>
            <a:ext cx="11401064" cy="683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9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3" y="223024"/>
            <a:ext cx="11418849" cy="63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0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3" y="70625"/>
            <a:ext cx="11664175" cy="678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8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Observations</a:t>
            </a:r>
          </a:p>
          <a:p>
            <a:r>
              <a:rPr lang="en-US" sz="2800" b="1" dirty="0" smtClean="0"/>
              <a:t>Interviews</a:t>
            </a:r>
            <a:endParaRPr lang="en-US" sz="2800" b="1" dirty="0"/>
          </a:p>
          <a:p>
            <a:r>
              <a:rPr lang="en-US" sz="2800" b="1" dirty="0"/>
              <a:t>Focus </a:t>
            </a:r>
            <a:r>
              <a:rPr lang="en-US" sz="2800" b="1" dirty="0" smtClean="0"/>
              <a:t>Groups</a:t>
            </a:r>
          </a:p>
          <a:p>
            <a:r>
              <a:rPr lang="en-US" sz="2800" b="1" dirty="0"/>
              <a:t>Questionnaires and </a:t>
            </a:r>
            <a:r>
              <a:rPr lang="en-US" sz="2800" b="1" dirty="0" smtClean="0"/>
              <a:t>surveys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1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8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Benchmarking</a:t>
            </a:r>
          </a:p>
          <a:p>
            <a:r>
              <a:rPr lang="en-US" sz="2800" b="1" dirty="0"/>
              <a:t>context </a:t>
            </a:r>
            <a:r>
              <a:rPr lang="en-US" sz="2800" b="1" dirty="0" smtClean="0"/>
              <a:t>diagram</a:t>
            </a:r>
          </a:p>
          <a:p>
            <a:r>
              <a:rPr lang="en-US" sz="2800" b="1" dirty="0"/>
              <a:t>Facilitated workshops</a:t>
            </a:r>
          </a:p>
          <a:p>
            <a:endParaRPr lang="en-US" sz="28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595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Requirements Traceability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requirements traceability matrix is a grid that links product requirements from their origin to </a:t>
            </a:r>
            <a:r>
              <a:rPr lang="en-US" sz="2800" dirty="0" smtClean="0"/>
              <a:t>the deliverables </a:t>
            </a:r>
            <a:r>
              <a:rPr lang="en-US" sz="2800" dirty="0"/>
              <a:t>that satisfy them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provides a </a:t>
            </a:r>
            <a:r>
              <a:rPr lang="en-US" sz="2800" dirty="0" smtClean="0"/>
              <a:t>means to </a:t>
            </a:r>
            <a:r>
              <a:rPr lang="en-US" sz="2800" dirty="0"/>
              <a:t>track requirements throughout the project life cycle, helping to ensure that requirements approved in </a:t>
            </a:r>
            <a:r>
              <a:rPr lang="en-US" sz="2800" dirty="0" smtClean="0"/>
              <a:t>the requirements documentation are delivered at the end of the project.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7964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8" y="0"/>
            <a:ext cx="11853746" cy="68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0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Management Plan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requirements management plan is a component of the project management plan that describes </a:t>
            </a:r>
            <a:r>
              <a:rPr lang="en-US" sz="2800" dirty="0" smtClean="0"/>
              <a:t>how requirements </a:t>
            </a:r>
            <a:r>
              <a:rPr lang="en-US" sz="2800" dirty="0"/>
              <a:t>will be analyzed, documented, and managed. </a:t>
            </a:r>
          </a:p>
        </p:txBody>
      </p:sp>
    </p:spTree>
    <p:extLst>
      <p:ext uri="{BB962C8B-B14F-4D97-AF65-F5344CB8AC3E}">
        <p14:creationId xmlns:p14="http://schemas.microsoft.com/office/powerpoint/2010/main" val="1861383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97"/>
            <a:ext cx="12037670" cy="665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9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Requirement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• To plan requirements and to track requirements. </a:t>
            </a:r>
          </a:p>
          <a:p>
            <a:pPr marL="0" indent="0">
              <a:buNone/>
            </a:pPr>
            <a:r>
              <a:rPr lang="en-US" sz="2800" dirty="0" smtClean="0"/>
              <a:t>• To prioritize requirements.</a:t>
            </a:r>
          </a:p>
          <a:p>
            <a:pPr marL="0" indent="0">
              <a:buNone/>
            </a:pPr>
            <a:r>
              <a:rPr lang="en-US" sz="2800" dirty="0" smtClean="0"/>
              <a:t>• To facilitate configuration </a:t>
            </a:r>
            <a:r>
              <a:rPr lang="en-US" sz="2800" dirty="0"/>
              <a:t>management activities such as: how changes to the product will be initiated, how </a:t>
            </a:r>
            <a:r>
              <a:rPr lang="en-US" sz="2800" dirty="0" smtClean="0"/>
              <a:t>impacts will </a:t>
            </a:r>
            <a:r>
              <a:rPr lang="en-US" sz="2800" dirty="0"/>
              <a:t>be analyzed, how they will be traced, tracked, and reported, as well as the authorization </a:t>
            </a:r>
            <a:r>
              <a:rPr lang="en-US" sz="2800" dirty="0" smtClean="0"/>
              <a:t>levels required </a:t>
            </a:r>
            <a:r>
              <a:rPr lang="en-US" sz="2800" dirty="0"/>
              <a:t>to approve these </a:t>
            </a:r>
            <a:r>
              <a:rPr lang="en-US" sz="2800" dirty="0" smtClean="0"/>
              <a:t>changes.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Product metrics that will be used and the rationale for using them; and</a:t>
            </a:r>
          </a:p>
          <a:p>
            <a:pPr marL="0" indent="0">
              <a:buNone/>
            </a:pPr>
            <a:r>
              <a:rPr lang="en-US" sz="2800" dirty="0"/>
              <a:t>• Traceability structure to reflect which requirement attributes will be captured on the traceability matrix.</a:t>
            </a:r>
          </a:p>
        </p:txBody>
      </p:sp>
    </p:spTree>
    <p:extLst>
      <p:ext uri="{BB962C8B-B14F-4D97-AF65-F5344CB8AC3E}">
        <p14:creationId xmlns:p14="http://schemas.microsoft.com/office/powerpoint/2010/main" val="421909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6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Categories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Business </a:t>
            </a:r>
            <a:r>
              <a:rPr lang="en-US" sz="2800" b="1" dirty="0" smtClean="0"/>
              <a:t>requirements</a:t>
            </a:r>
          </a:p>
          <a:p>
            <a:r>
              <a:rPr lang="en-US" sz="2800" b="1" dirty="0" smtClean="0"/>
              <a:t>Stakeholder requirements</a:t>
            </a:r>
          </a:p>
          <a:p>
            <a:r>
              <a:rPr lang="en-US" sz="2800" b="1" dirty="0" smtClean="0"/>
              <a:t>Transition requirements </a:t>
            </a:r>
          </a:p>
          <a:p>
            <a:r>
              <a:rPr lang="en-US" sz="2800" b="1" dirty="0" smtClean="0"/>
              <a:t>Quality requirements</a:t>
            </a:r>
            <a:endParaRPr lang="en-US" sz="2800" b="1" dirty="0"/>
          </a:p>
          <a:p>
            <a:r>
              <a:rPr lang="en-US" sz="2800" b="1" dirty="0" smtClean="0"/>
              <a:t>Solution </a:t>
            </a:r>
            <a:r>
              <a:rPr lang="en-US" sz="2800" b="1" dirty="0"/>
              <a:t>requirements</a:t>
            </a:r>
            <a:r>
              <a:rPr lang="en-US" sz="2800" dirty="0"/>
              <a:t>, which describe features, functions, and characteristics of the product, </a:t>
            </a:r>
            <a:r>
              <a:rPr lang="en-US" sz="2800" dirty="0" smtClean="0"/>
              <a:t>service, or </a:t>
            </a:r>
            <a:r>
              <a:rPr lang="en-US" sz="2800" dirty="0"/>
              <a:t>result that will meet the business and stakeholder requirements. Solution requirements are </a:t>
            </a:r>
            <a:r>
              <a:rPr lang="en-US" sz="2800" dirty="0" smtClean="0"/>
              <a:t>further grouped </a:t>
            </a:r>
            <a:r>
              <a:rPr lang="en-US" sz="2800" dirty="0"/>
              <a:t>into functional and nonfunctional requirements: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457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Nonfunctional requirements </a:t>
            </a:r>
            <a:r>
              <a:rPr lang="en-US" sz="2800" dirty="0" smtClean="0"/>
              <a:t>supplement </a:t>
            </a:r>
            <a:r>
              <a:rPr lang="en-US" sz="2800" dirty="0" smtClean="0"/>
              <a:t>functional.</a:t>
            </a:r>
          </a:p>
          <a:p>
            <a:r>
              <a:rPr lang="en-US" sz="2800" dirty="0" smtClean="0"/>
              <a:t>Examples </a:t>
            </a:r>
            <a:r>
              <a:rPr lang="en-US" sz="2800" dirty="0" smtClean="0"/>
              <a:t>include: reliability, security, performance, safety, level of service, supportability, retention/purge, etc.</a:t>
            </a:r>
          </a:p>
          <a:p>
            <a:endParaRPr lang="en-US" sz="2800" dirty="0"/>
          </a:p>
          <a:p>
            <a:r>
              <a:rPr lang="en-US" sz="2800" b="1" dirty="0" smtClean="0"/>
              <a:t>Functional requirements </a:t>
            </a:r>
            <a:r>
              <a:rPr lang="en-US" sz="2800" dirty="0" smtClean="0"/>
              <a:t>describe the behaviors of the product. Examples include processes, data, and interactions with the product.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554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Collect Requirements is the process of determining, documenting, and managing stakeholder needs </a:t>
            </a:r>
            <a:r>
              <a:rPr lang="en-US" sz="2800" dirty="0" smtClean="0"/>
              <a:t>and requirements </a:t>
            </a:r>
            <a:r>
              <a:rPr lang="en-US" sz="2800" dirty="0"/>
              <a:t>to meet project objectives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265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Requirement Tools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Prototypes</a:t>
            </a:r>
          </a:p>
          <a:p>
            <a:r>
              <a:rPr lang="en-US" sz="2800" b="1" dirty="0" smtClean="0"/>
              <a:t>Document analysis</a:t>
            </a:r>
          </a:p>
          <a:p>
            <a:r>
              <a:rPr lang="en-US" sz="2800" b="1" dirty="0" smtClean="0"/>
              <a:t>Group creativity techniques</a:t>
            </a:r>
          </a:p>
          <a:p>
            <a:pPr lvl="1"/>
            <a:r>
              <a:rPr lang="en-US" sz="2800" b="1" dirty="0"/>
              <a:t>Brainstorming</a:t>
            </a:r>
            <a:r>
              <a:rPr lang="en-US" sz="2800" b="1" dirty="0" smtClean="0"/>
              <a:t>.</a:t>
            </a:r>
          </a:p>
          <a:p>
            <a:pPr lvl="1"/>
            <a:r>
              <a:rPr lang="en-US" sz="2800" b="1" dirty="0"/>
              <a:t>Idea/mind mapping</a:t>
            </a:r>
            <a:r>
              <a:rPr lang="en-US" sz="2800" b="1" dirty="0" smtClean="0"/>
              <a:t>.</a:t>
            </a:r>
          </a:p>
          <a:p>
            <a:pPr lvl="1"/>
            <a:r>
              <a:rPr lang="en-US" sz="2800" b="1" dirty="0"/>
              <a:t>Affinity diagram</a:t>
            </a:r>
            <a:r>
              <a:rPr lang="en-US" sz="2800" b="1" dirty="0" smtClean="0"/>
              <a:t>.</a:t>
            </a:r>
          </a:p>
          <a:p>
            <a:pPr lvl="1"/>
            <a:r>
              <a:rPr lang="en-US" sz="2800" b="1" dirty="0" err="1"/>
              <a:t>Multicriteria</a:t>
            </a:r>
            <a:r>
              <a:rPr lang="en-US" sz="2800" b="1" dirty="0"/>
              <a:t> decision analysis</a:t>
            </a:r>
            <a:r>
              <a:rPr lang="en-US" sz="2800" b="1" dirty="0" smtClean="0"/>
              <a:t>.</a:t>
            </a:r>
          </a:p>
          <a:p>
            <a:pPr marL="457200" lvl="1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19153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Override1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337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Tw Cen MT</vt:lpstr>
      <vt:lpstr>Tw Cen MT Condensed</vt:lpstr>
      <vt:lpstr>Wingdings 3</vt:lpstr>
      <vt:lpstr>Integral</vt:lpstr>
      <vt:lpstr>Requirement Management</vt:lpstr>
      <vt:lpstr>Requirement Management Plan </vt:lpstr>
      <vt:lpstr>PowerPoint Presentation</vt:lpstr>
      <vt:lpstr>Why Requirement Management Plan</vt:lpstr>
      <vt:lpstr>PowerPoint Presentation</vt:lpstr>
      <vt:lpstr>Requirement Categories </vt:lpstr>
      <vt:lpstr>PowerPoint Presentation</vt:lpstr>
      <vt:lpstr>Collect Requirements</vt:lpstr>
      <vt:lpstr>Collect Requirement Tools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Requirements Traceability Matrix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Ridah Fatima</dc:creator>
  <cp:lastModifiedBy>Ridah Fatima</cp:lastModifiedBy>
  <cp:revision>16</cp:revision>
  <dcterms:created xsi:type="dcterms:W3CDTF">2019-10-16T04:14:30Z</dcterms:created>
  <dcterms:modified xsi:type="dcterms:W3CDTF">2019-10-21T05:33:22Z</dcterms:modified>
</cp:coreProperties>
</file>