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702A-43B5-42AB-A025-0A33482A1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3D2DC0-11A9-4C04-BC5B-9B200ED08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B0981-B4E6-4624-AB56-24507C7CE548}"/>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463E9A05-AC29-4E85-8640-99043328C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8B331-29DC-43D7-BAD8-82ED8CD72730}"/>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69274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C854-960C-419C-A507-7DA9BE8BAF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DBB0CA-DA5A-45B5-8354-9907D2951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273DC-2603-4C77-8583-EFF3E10B90CE}"/>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329E22D4-A9EC-4FF9-9178-290B7619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23488-7615-4887-98B9-974FEE5995D3}"/>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22275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E6632-A8A5-482F-ADE3-8CDF7BC0D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4F3F20-A309-46D4-BF27-61827FDC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DD2C2-C687-47A9-A355-AB518DE54B1C}"/>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A64886B9-1102-4141-A0DC-206FD59F4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E7FE-D63F-4FC5-B056-D48AECC82339}"/>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175534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EFE6-9DA1-4CF2-A825-942B81868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2109C-A188-478E-845A-EEBABEA61E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993B0-6E42-4510-A3EA-278DA4E61C46}"/>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48FB8BE7-6644-4ECC-AB58-2FFBEB738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29C3D-8611-4034-9430-F70F38216361}"/>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9374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1CBB-8148-4AC4-A959-24E8557CF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FA224-0D73-4399-88BD-1F5829685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E6B937-8133-48F6-BA3A-5F0D9AF04470}"/>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545CABA6-1937-4C0C-9E2C-2B575A33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1ACC6-C33E-49BE-BFC2-4E31888C55D8}"/>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190026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F875-EA71-45B2-B923-D1C5B37CD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BBD6E-E6FA-4C4F-887C-955A13F252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D1B44E-98BF-4C7E-8923-9C5FF56F7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5CB4E2-48C3-4D54-9A72-17ED6AA4EFED}"/>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6" name="Footer Placeholder 5">
            <a:extLst>
              <a:ext uri="{FF2B5EF4-FFF2-40B4-BE49-F238E27FC236}">
                <a16:creationId xmlns:a16="http://schemas.microsoft.com/office/drawing/2014/main" id="{CC75EE84-C69F-4A4D-93E5-69F36118B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87442-8907-4C94-8CA5-1FC784A9568A}"/>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45979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97F8-E2CF-4EEE-A878-784C08DB3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3D439-8D17-4F3F-8D4B-FCF469BF4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74D33-812D-400C-B3C7-81C08C28BA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2DC75-E8E7-408F-988D-BF03843EC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98C62-788C-4A5B-BE52-37590F0295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98A6B-3DBC-4520-8538-071B3A6B0D23}"/>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8" name="Footer Placeholder 7">
            <a:extLst>
              <a:ext uri="{FF2B5EF4-FFF2-40B4-BE49-F238E27FC236}">
                <a16:creationId xmlns:a16="http://schemas.microsoft.com/office/drawing/2014/main" id="{A05393DC-C034-4FD8-92B8-637E254BA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269EA0-A449-4E02-831B-579217331154}"/>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09158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045E-E338-4F6D-8146-D7EC159D6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C5B7E2-7293-47C1-B4B0-4EB059F5615E}"/>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4" name="Footer Placeholder 3">
            <a:extLst>
              <a:ext uri="{FF2B5EF4-FFF2-40B4-BE49-F238E27FC236}">
                <a16:creationId xmlns:a16="http://schemas.microsoft.com/office/drawing/2014/main" id="{5381C867-67CE-4086-8707-33F3925E4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FDFC43-0ED6-495E-AA98-11E58FD32D7A}"/>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73152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CCA25-7078-4970-AA58-64ABF018C54F}"/>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3" name="Footer Placeholder 2">
            <a:extLst>
              <a:ext uri="{FF2B5EF4-FFF2-40B4-BE49-F238E27FC236}">
                <a16:creationId xmlns:a16="http://schemas.microsoft.com/office/drawing/2014/main" id="{A7002E5F-22C0-4853-977E-7C9B6760F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CF46B1-EDB3-4021-A9E5-DFE7E125104D}"/>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26136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FAE2-6C8F-4D4C-850F-F7645DCC1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D32E9-8739-481A-B030-BAE250491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C5C10B-A782-4957-B56C-0700C35D8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974B2-F13E-40C7-BD93-C9B91C140D0B}"/>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6" name="Footer Placeholder 5">
            <a:extLst>
              <a:ext uri="{FF2B5EF4-FFF2-40B4-BE49-F238E27FC236}">
                <a16:creationId xmlns:a16="http://schemas.microsoft.com/office/drawing/2014/main" id="{F8E05309-D5B3-48C5-BEA9-4EB074BD8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41E2F-7D85-40E4-AC89-00937BE75F7B}"/>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368615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5DAF-6F94-4EBD-AF30-07F8B0795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711CA-BD6B-4474-851F-386A2D5C4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4B43F-D10A-4673-B72B-47A6A52A3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54EFA-CADA-40DD-83FD-64AD29C0F1C5}"/>
              </a:ext>
            </a:extLst>
          </p:cNvPr>
          <p:cNvSpPr>
            <a:spLocks noGrp="1"/>
          </p:cNvSpPr>
          <p:nvPr>
            <p:ph type="dt" sz="half" idx="10"/>
          </p:nvPr>
        </p:nvSpPr>
        <p:spPr/>
        <p:txBody>
          <a:bodyPr/>
          <a:lstStyle/>
          <a:p>
            <a:fld id="{B61DEC36-6AE0-4F15-A1C5-5F27E15F7647}" type="datetimeFigureOut">
              <a:rPr lang="en-US" smtClean="0"/>
              <a:t>3/23/2020</a:t>
            </a:fld>
            <a:endParaRPr lang="en-US"/>
          </a:p>
        </p:txBody>
      </p:sp>
      <p:sp>
        <p:nvSpPr>
          <p:cNvPr id="6" name="Footer Placeholder 5">
            <a:extLst>
              <a:ext uri="{FF2B5EF4-FFF2-40B4-BE49-F238E27FC236}">
                <a16:creationId xmlns:a16="http://schemas.microsoft.com/office/drawing/2014/main" id="{CB6683DA-7E44-4BDC-969E-D0E4BDB03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5BE04-0415-431E-8A28-3A9C2692B678}"/>
              </a:ext>
            </a:extLst>
          </p:cNvPr>
          <p:cNvSpPr>
            <a:spLocks noGrp="1"/>
          </p:cNvSpPr>
          <p:nvPr>
            <p:ph type="sldNum" sz="quarter" idx="12"/>
          </p:nvPr>
        </p:nvSpPr>
        <p:spPr/>
        <p:txBody>
          <a:bodyPr/>
          <a:lstStyle/>
          <a:p>
            <a:fld id="{6293F212-3CBB-4487-95AA-EE08C273B743}" type="slidenum">
              <a:rPr lang="en-US" smtClean="0"/>
              <a:t>‹#›</a:t>
            </a:fld>
            <a:endParaRPr lang="en-US"/>
          </a:p>
        </p:txBody>
      </p:sp>
    </p:spTree>
    <p:extLst>
      <p:ext uri="{BB962C8B-B14F-4D97-AF65-F5344CB8AC3E}">
        <p14:creationId xmlns:p14="http://schemas.microsoft.com/office/powerpoint/2010/main" val="93099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933D7-EB39-48D6-AFA8-BF7AFCB61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B4EE2-98EA-4572-B7B7-7D9789FC6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BD8C8-6A5F-46D1-8CAB-E69B98861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DEC36-6AE0-4F15-A1C5-5F27E15F7647}" type="datetimeFigureOut">
              <a:rPr lang="en-US" smtClean="0"/>
              <a:t>3/23/2020</a:t>
            </a:fld>
            <a:endParaRPr lang="en-US"/>
          </a:p>
        </p:txBody>
      </p:sp>
      <p:sp>
        <p:nvSpPr>
          <p:cNvPr id="5" name="Footer Placeholder 4">
            <a:extLst>
              <a:ext uri="{FF2B5EF4-FFF2-40B4-BE49-F238E27FC236}">
                <a16:creationId xmlns:a16="http://schemas.microsoft.com/office/drawing/2014/main" id="{E8012E55-118D-4319-89DD-D328BBEA0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4885F6-2D0C-4F1D-B802-D43A05ADD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3F212-3CBB-4487-95AA-EE08C273B743}" type="slidenum">
              <a:rPr lang="en-US" smtClean="0"/>
              <a:t>‹#›</a:t>
            </a:fld>
            <a:endParaRPr lang="en-US"/>
          </a:p>
        </p:txBody>
      </p:sp>
    </p:spTree>
    <p:extLst>
      <p:ext uri="{BB962C8B-B14F-4D97-AF65-F5344CB8AC3E}">
        <p14:creationId xmlns:p14="http://schemas.microsoft.com/office/powerpoint/2010/main" val="3145143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9401-E626-48F3-9D5D-F1F73C28012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C7CE305-23C2-4283-9E80-CAA0982568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289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7300-6F69-4725-A831-88CCFBD41963}"/>
              </a:ext>
            </a:extLst>
          </p:cNvPr>
          <p:cNvSpPr>
            <a:spLocks noGrp="1"/>
          </p:cNvSpPr>
          <p:nvPr>
            <p:ph type="title"/>
          </p:nvPr>
        </p:nvSpPr>
        <p:spPr/>
        <p:txBody>
          <a:bodyPr/>
          <a:lstStyle/>
          <a:p>
            <a:r>
              <a:rPr lang="en-US" dirty="0"/>
              <a:t>Indent</a:t>
            </a:r>
          </a:p>
        </p:txBody>
      </p:sp>
      <p:sp>
        <p:nvSpPr>
          <p:cNvPr id="3" name="Content Placeholder 2">
            <a:extLst>
              <a:ext uri="{FF2B5EF4-FFF2-40B4-BE49-F238E27FC236}">
                <a16:creationId xmlns:a16="http://schemas.microsoft.com/office/drawing/2014/main" id="{210E37F2-B50D-44B7-A983-B1722599BAB3}"/>
              </a:ext>
            </a:extLst>
          </p:cNvPr>
          <p:cNvSpPr>
            <a:spLocks noGrp="1"/>
          </p:cNvSpPr>
          <p:nvPr>
            <p:ph idx="1"/>
          </p:nvPr>
        </p:nvSpPr>
        <p:spPr/>
        <p:txBody>
          <a:bodyPr>
            <a:noAutofit/>
          </a:bodyPr>
          <a:lstStyle/>
          <a:p>
            <a:r>
              <a:rPr lang="en-US" dirty="0"/>
              <a:t>To define sub task(s) of any task, indentation is used. </a:t>
            </a:r>
          </a:p>
          <a:p>
            <a:r>
              <a:rPr lang="en-US" dirty="0"/>
              <a:t>The parent task is known as the Summary task. </a:t>
            </a:r>
          </a:p>
          <a:p>
            <a:r>
              <a:rPr lang="en-US" dirty="0"/>
              <a:t>The child task are referred as simply task or sub task. </a:t>
            </a:r>
          </a:p>
          <a:p>
            <a:pPr marL="0" indent="0">
              <a:buNone/>
            </a:pPr>
            <a:r>
              <a:rPr lang="en-US" b="1" u="sng" dirty="0"/>
              <a:t>How to Indent a Task? </a:t>
            </a:r>
          </a:p>
          <a:p>
            <a:r>
              <a:rPr lang="en-US" dirty="0"/>
              <a:t>Either click the task row that you want to </a:t>
            </a:r>
            <a:r>
              <a:rPr lang="en-US" b="1" dirty="0"/>
              <a:t>indent</a:t>
            </a:r>
            <a:r>
              <a:rPr lang="en-US" dirty="0"/>
              <a:t> or outdent, and then, on the Task tab, in the Editing group, click </a:t>
            </a:r>
            <a:r>
              <a:rPr lang="en-US" b="1" dirty="0"/>
              <a:t>Indent</a:t>
            </a:r>
            <a:r>
              <a:rPr lang="en-US" dirty="0"/>
              <a:t> or Outdent. </a:t>
            </a:r>
          </a:p>
          <a:p>
            <a:r>
              <a:rPr lang="en-US" dirty="0"/>
              <a:t>Or click the task row that you want to </a:t>
            </a:r>
            <a:r>
              <a:rPr lang="en-US" b="1" dirty="0"/>
              <a:t>indent</a:t>
            </a:r>
            <a:r>
              <a:rPr lang="en-US" dirty="0"/>
              <a:t> or outdent. To </a:t>
            </a:r>
            <a:r>
              <a:rPr lang="en-US" b="1" dirty="0"/>
              <a:t>indent</a:t>
            </a:r>
            <a:r>
              <a:rPr lang="en-US" dirty="0"/>
              <a:t> the task, press Alt + Shift + Right arrow. To outdent the task, press Alt + Shift + Left arrow.</a:t>
            </a:r>
          </a:p>
          <a:p>
            <a:r>
              <a:rPr lang="en-US" dirty="0">
                <a:solidFill>
                  <a:srgbClr val="FF0000"/>
                </a:solidFill>
              </a:rPr>
              <a:t>See Slide number 3 for reference.</a:t>
            </a:r>
            <a:r>
              <a:rPr lang="en-US" dirty="0"/>
              <a:t> </a:t>
            </a:r>
          </a:p>
          <a:p>
            <a:endParaRPr lang="en-US" dirty="0"/>
          </a:p>
        </p:txBody>
      </p:sp>
    </p:spTree>
    <p:extLst>
      <p:ext uri="{BB962C8B-B14F-4D97-AF65-F5344CB8AC3E}">
        <p14:creationId xmlns:p14="http://schemas.microsoft.com/office/powerpoint/2010/main" val="40678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3AD8-9FA7-44B6-93A5-8E8F7AC8E90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1B958F3-C321-4D37-95D1-201F397D2F26}"/>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165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2796-1599-4104-8FD5-90E8E382FFFD}"/>
              </a:ext>
            </a:extLst>
          </p:cNvPr>
          <p:cNvSpPr>
            <a:spLocks noGrp="1"/>
          </p:cNvSpPr>
          <p:nvPr>
            <p:ph type="title"/>
          </p:nvPr>
        </p:nvSpPr>
        <p:spPr/>
        <p:txBody>
          <a:bodyPr/>
          <a:lstStyle/>
          <a:p>
            <a:r>
              <a:rPr lang="en-US" dirty="0"/>
              <a:t>Milestone</a:t>
            </a:r>
          </a:p>
        </p:txBody>
      </p:sp>
      <p:sp>
        <p:nvSpPr>
          <p:cNvPr id="3" name="Content Placeholder 2">
            <a:extLst>
              <a:ext uri="{FF2B5EF4-FFF2-40B4-BE49-F238E27FC236}">
                <a16:creationId xmlns:a16="http://schemas.microsoft.com/office/drawing/2014/main" id="{B9105947-E49D-492E-8FCF-16968E05AF44}"/>
              </a:ext>
            </a:extLst>
          </p:cNvPr>
          <p:cNvSpPr>
            <a:spLocks noGrp="1"/>
          </p:cNvSpPr>
          <p:nvPr>
            <p:ph idx="1"/>
          </p:nvPr>
        </p:nvSpPr>
        <p:spPr/>
        <p:txBody>
          <a:bodyPr/>
          <a:lstStyle/>
          <a:p>
            <a:r>
              <a:rPr lang="en-US" dirty="0"/>
              <a:t>A milestone is simply a way to mark an important point in the project.  </a:t>
            </a:r>
          </a:p>
          <a:p>
            <a:r>
              <a:rPr lang="en-US" dirty="0"/>
              <a:t>Examples could include:</a:t>
            </a:r>
          </a:p>
          <a:p>
            <a:pPr lvl="1"/>
            <a:r>
              <a:rPr lang="en-US" dirty="0"/>
              <a:t>Project kick-off</a:t>
            </a:r>
          </a:p>
          <a:p>
            <a:pPr lvl="1"/>
            <a:r>
              <a:rPr lang="en-US" dirty="0"/>
              <a:t>Design complete</a:t>
            </a:r>
          </a:p>
          <a:p>
            <a:pPr lvl="1"/>
            <a:r>
              <a:rPr lang="en-US" dirty="0"/>
              <a:t>Phase 1 complete</a:t>
            </a:r>
          </a:p>
          <a:p>
            <a:pPr lvl="1"/>
            <a:r>
              <a:rPr lang="en-US" dirty="0"/>
              <a:t>Documents finalized</a:t>
            </a:r>
          </a:p>
          <a:p>
            <a:r>
              <a:rPr lang="en-US" dirty="0"/>
              <a:t>Milestones help identify how much work has been done. </a:t>
            </a:r>
          </a:p>
          <a:p>
            <a:r>
              <a:rPr lang="en-US" dirty="0">
                <a:solidFill>
                  <a:srgbClr val="FF0000"/>
                </a:solidFill>
              </a:rPr>
              <a:t>See Slide number 6 for reference.</a:t>
            </a:r>
            <a:r>
              <a:rPr lang="en-US" dirty="0"/>
              <a:t> </a:t>
            </a:r>
          </a:p>
          <a:p>
            <a:endParaRPr lang="en-US" dirty="0"/>
          </a:p>
        </p:txBody>
      </p:sp>
    </p:spTree>
    <p:extLst>
      <p:ext uri="{BB962C8B-B14F-4D97-AF65-F5344CB8AC3E}">
        <p14:creationId xmlns:p14="http://schemas.microsoft.com/office/powerpoint/2010/main" val="155705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FB0E-5DCC-4801-923B-789366102D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32BAE-D2AE-468D-8C59-4823BC88F5D5}"/>
              </a:ext>
            </a:extLst>
          </p:cNvPr>
          <p:cNvSpPr>
            <a:spLocks noGrp="1"/>
          </p:cNvSpPr>
          <p:nvPr>
            <p:ph idx="1"/>
          </p:nvPr>
        </p:nvSpPr>
        <p:spPr/>
        <p:txBody>
          <a:bodyPr>
            <a:normAutofit/>
          </a:bodyPr>
          <a:lstStyle/>
          <a:p>
            <a:pPr marL="0" indent="0">
              <a:buNone/>
            </a:pPr>
            <a:r>
              <a:rPr lang="en-US" b="1" u="sng" dirty="0"/>
              <a:t>How to Make a Task Milestone?</a:t>
            </a:r>
          </a:p>
          <a:p>
            <a:r>
              <a:rPr lang="en-US" dirty="0"/>
              <a:t> A task can be marked as a milestone by simply changing the duration to 0 days. </a:t>
            </a:r>
          </a:p>
          <a:p>
            <a:r>
              <a:rPr lang="en-US" dirty="0"/>
              <a:t>The other way to define a milestone is:</a:t>
            </a:r>
          </a:p>
          <a:p>
            <a:pPr lvl="1"/>
            <a:r>
              <a:rPr lang="en-US" dirty="0"/>
              <a:t>Double click a task </a:t>
            </a:r>
          </a:p>
          <a:p>
            <a:pPr lvl="1"/>
            <a:r>
              <a:rPr lang="en-US" dirty="0"/>
              <a:t>Task information will pop up </a:t>
            </a:r>
          </a:p>
          <a:p>
            <a:pPr lvl="1"/>
            <a:r>
              <a:rPr lang="en-US" dirty="0"/>
              <a:t>Go to Advance tab</a:t>
            </a:r>
          </a:p>
          <a:p>
            <a:pPr lvl="1"/>
            <a:r>
              <a:rPr lang="en-US" dirty="0"/>
              <a:t>Lower left corner will have a check “Mark task as milestone” </a:t>
            </a:r>
          </a:p>
          <a:p>
            <a:pPr lvl="1"/>
            <a:r>
              <a:rPr lang="en-US" dirty="0"/>
              <a:t>Click Ok. </a:t>
            </a:r>
          </a:p>
        </p:txBody>
      </p:sp>
    </p:spTree>
    <p:extLst>
      <p:ext uri="{BB962C8B-B14F-4D97-AF65-F5344CB8AC3E}">
        <p14:creationId xmlns:p14="http://schemas.microsoft.com/office/powerpoint/2010/main" val="5532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DD4-1A5A-4743-9E52-39B2EFBF705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85E2384-6CF2-4032-B0E7-5F6874A3D06A}"/>
              </a:ext>
            </a:extLst>
          </p:cNvPr>
          <p:cNvPicPr>
            <a:picLocks noGrp="1" noChangeAspect="1"/>
          </p:cNvPicPr>
          <p:nvPr>
            <p:ph idx="1"/>
          </p:nvPr>
        </p:nvPicPr>
        <p:blipFill>
          <a:blip r:embed="rId2"/>
          <a:stretch>
            <a:fillRect/>
          </a:stretch>
        </p:blipFill>
        <p:spPr>
          <a:xfrm>
            <a:off x="102185" y="2578959"/>
            <a:ext cx="12015188" cy="1975286"/>
          </a:xfrm>
          <a:prstGeom prst="rect">
            <a:avLst/>
          </a:prstGeom>
        </p:spPr>
      </p:pic>
    </p:spTree>
    <p:extLst>
      <p:ext uri="{BB962C8B-B14F-4D97-AF65-F5344CB8AC3E}">
        <p14:creationId xmlns:p14="http://schemas.microsoft.com/office/powerpoint/2010/main" val="365445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CDA9-21DC-47B0-AC42-C137B41A5F5B}"/>
              </a:ext>
            </a:extLst>
          </p:cNvPr>
          <p:cNvSpPr>
            <a:spLocks noGrp="1"/>
          </p:cNvSpPr>
          <p:nvPr>
            <p:ph type="title"/>
          </p:nvPr>
        </p:nvSpPr>
        <p:spPr/>
        <p:txBody>
          <a:bodyPr/>
          <a:lstStyle/>
          <a:p>
            <a:r>
              <a:rPr lang="en-US" dirty="0"/>
              <a:t>Task Mode</a:t>
            </a:r>
          </a:p>
        </p:txBody>
      </p:sp>
      <p:sp>
        <p:nvSpPr>
          <p:cNvPr id="3" name="Content Placeholder 2">
            <a:extLst>
              <a:ext uri="{FF2B5EF4-FFF2-40B4-BE49-F238E27FC236}">
                <a16:creationId xmlns:a16="http://schemas.microsoft.com/office/drawing/2014/main" id="{C8965638-8D75-4E08-8490-6713F72D146F}"/>
              </a:ext>
            </a:extLst>
          </p:cNvPr>
          <p:cNvSpPr>
            <a:spLocks noGrp="1"/>
          </p:cNvSpPr>
          <p:nvPr>
            <p:ph idx="1"/>
          </p:nvPr>
        </p:nvSpPr>
        <p:spPr/>
        <p:txBody>
          <a:bodyPr/>
          <a:lstStyle/>
          <a:p>
            <a:r>
              <a:rPr lang="en-US" dirty="0"/>
              <a:t>The Task Mode field is the first field in the Gantt Chart Sheet. </a:t>
            </a:r>
          </a:p>
          <a:p>
            <a:r>
              <a:rPr lang="en-US" dirty="0"/>
              <a:t>The </a:t>
            </a:r>
            <a:r>
              <a:rPr lang="en-US" b="1" dirty="0"/>
              <a:t>Task Mode</a:t>
            </a:r>
            <a:r>
              <a:rPr lang="en-US" dirty="0"/>
              <a:t> field indicates whether a </a:t>
            </a:r>
            <a:r>
              <a:rPr lang="en-US" b="1" dirty="0"/>
              <a:t>task</a:t>
            </a:r>
            <a:r>
              <a:rPr lang="en-US" dirty="0"/>
              <a:t> is scheduled manually or automatically, which gives you the option of deciding how much control you want over </a:t>
            </a:r>
            <a:r>
              <a:rPr lang="en-US" b="1" dirty="0"/>
              <a:t>task</a:t>
            </a:r>
            <a:r>
              <a:rPr lang="en-US" dirty="0"/>
              <a:t> scheduling in a </a:t>
            </a:r>
            <a:r>
              <a:rPr lang="en-US" b="1" dirty="0"/>
              <a:t>project</a:t>
            </a:r>
            <a:r>
              <a:rPr lang="en-US" dirty="0"/>
              <a:t>. By default, </a:t>
            </a:r>
            <a:r>
              <a:rPr lang="en-US" b="1" dirty="0"/>
              <a:t>tasks</a:t>
            </a:r>
            <a:r>
              <a:rPr lang="en-US" dirty="0"/>
              <a:t> are set as manually scheduled, with a start date, finish date, and duration that you define.</a:t>
            </a:r>
          </a:p>
          <a:p>
            <a:r>
              <a:rPr lang="en-US" dirty="0"/>
              <a:t>If you wish to switch the task mode to Automatically mode, you just need to define the duration of each task, the start date and finish date will be adjusted by MS Project using the Project Information. </a:t>
            </a:r>
          </a:p>
          <a:p>
            <a:r>
              <a:rPr lang="en-US" dirty="0">
                <a:solidFill>
                  <a:srgbClr val="FF0000"/>
                </a:solidFill>
              </a:rPr>
              <a:t>Project Information was discussed in the Zoom Session 1.</a:t>
            </a:r>
          </a:p>
        </p:txBody>
      </p:sp>
    </p:spTree>
    <p:extLst>
      <p:ext uri="{BB962C8B-B14F-4D97-AF65-F5344CB8AC3E}">
        <p14:creationId xmlns:p14="http://schemas.microsoft.com/office/powerpoint/2010/main" val="162064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D33C-5F9F-4A4F-BCFA-2E61B2C9A379}"/>
              </a:ext>
            </a:extLst>
          </p:cNvPr>
          <p:cNvSpPr>
            <a:spLocks noGrp="1"/>
          </p:cNvSpPr>
          <p:nvPr>
            <p:ph type="title"/>
          </p:nvPr>
        </p:nvSpPr>
        <p:spPr/>
        <p:txBody>
          <a:bodyPr/>
          <a:lstStyle/>
          <a:p>
            <a:r>
              <a:rPr lang="en-US"/>
              <a:t>Task Completion </a:t>
            </a:r>
            <a:endParaRPr lang="en-US" dirty="0"/>
          </a:p>
        </p:txBody>
      </p:sp>
      <p:sp>
        <p:nvSpPr>
          <p:cNvPr id="3" name="Content Placeholder 2">
            <a:extLst>
              <a:ext uri="{FF2B5EF4-FFF2-40B4-BE49-F238E27FC236}">
                <a16:creationId xmlns:a16="http://schemas.microsoft.com/office/drawing/2014/main" id="{BAC1B709-4394-4788-A844-C5C86ABB2D94}"/>
              </a:ext>
            </a:extLst>
          </p:cNvPr>
          <p:cNvSpPr>
            <a:spLocks noGrp="1"/>
          </p:cNvSpPr>
          <p:nvPr>
            <p:ph sz="half" idx="1"/>
          </p:nvPr>
        </p:nvSpPr>
        <p:spPr>
          <a:xfrm>
            <a:off x="838199" y="1825625"/>
            <a:ext cx="6343835" cy="4351338"/>
          </a:xfrm>
        </p:spPr>
        <p:txBody>
          <a:bodyPr>
            <a:normAutofit fontScale="92500" lnSpcReduction="20000"/>
          </a:bodyPr>
          <a:lstStyle/>
          <a:p>
            <a:r>
              <a:rPr lang="en-US" dirty="0"/>
              <a:t>To create a Tracking Gantt Chart it is important to update the percentage of work done in a particular task. </a:t>
            </a:r>
          </a:p>
          <a:p>
            <a:pPr marL="0" indent="0">
              <a:buNone/>
            </a:pPr>
            <a:r>
              <a:rPr lang="en-US" b="1" u="sng" dirty="0"/>
              <a:t>How to Define Task Completion?</a:t>
            </a:r>
          </a:p>
          <a:p>
            <a:r>
              <a:rPr lang="en-US" dirty="0"/>
              <a:t>You can select the percentage work done from the ribbon for each task. </a:t>
            </a:r>
          </a:p>
          <a:p>
            <a:r>
              <a:rPr lang="en-US" dirty="0"/>
              <a:t>The other way is:</a:t>
            </a:r>
          </a:p>
          <a:p>
            <a:pPr lvl="1"/>
            <a:r>
              <a:rPr lang="en-US" dirty="0"/>
              <a:t>Double click a task </a:t>
            </a:r>
          </a:p>
          <a:p>
            <a:pPr lvl="1"/>
            <a:r>
              <a:rPr lang="en-US" dirty="0"/>
              <a:t>Task information will pop up </a:t>
            </a:r>
          </a:p>
          <a:p>
            <a:pPr lvl="1"/>
            <a:r>
              <a:rPr lang="en-US" dirty="0"/>
              <a:t>Go to General tab</a:t>
            </a:r>
          </a:p>
          <a:p>
            <a:pPr lvl="1"/>
            <a:r>
              <a:rPr lang="en-US" dirty="0"/>
              <a:t>Enter the percentage in the “Percentage </a:t>
            </a:r>
            <a:r>
              <a:rPr lang="en-US" dirty="0" err="1"/>
              <a:t>Comple</a:t>
            </a:r>
            <a:r>
              <a:rPr lang="en-US" dirty="0"/>
              <a:t>” field. </a:t>
            </a:r>
          </a:p>
          <a:p>
            <a:pPr lvl="1"/>
            <a:r>
              <a:rPr lang="en-US" dirty="0"/>
              <a:t>Click Ok. </a:t>
            </a:r>
          </a:p>
          <a:p>
            <a:endParaRPr lang="en-US" dirty="0"/>
          </a:p>
        </p:txBody>
      </p:sp>
      <p:pic>
        <p:nvPicPr>
          <p:cNvPr id="5" name="Content Placeholder 4">
            <a:extLst>
              <a:ext uri="{FF2B5EF4-FFF2-40B4-BE49-F238E27FC236}">
                <a16:creationId xmlns:a16="http://schemas.microsoft.com/office/drawing/2014/main" id="{17FEFC18-31DA-409D-9604-65CF9A35CBA6}"/>
              </a:ext>
            </a:extLst>
          </p:cNvPr>
          <p:cNvPicPr>
            <a:picLocks noGrp="1" noChangeAspect="1"/>
          </p:cNvPicPr>
          <p:nvPr>
            <p:ph sz="half" idx="2"/>
          </p:nvPr>
        </p:nvPicPr>
        <p:blipFill>
          <a:blip r:embed="rId2"/>
          <a:stretch>
            <a:fillRect/>
          </a:stretch>
        </p:blipFill>
        <p:spPr>
          <a:xfrm>
            <a:off x="7305675" y="1970843"/>
            <a:ext cx="4546720" cy="3803792"/>
          </a:xfrm>
          <a:prstGeom prst="rect">
            <a:avLst/>
          </a:prstGeom>
        </p:spPr>
      </p:pic>
    </p:spTree>
    <p:extLst>
      <p:ext uri="{BB962C8B-B14F-4D97-AF65-F5344CB8AC3E}">
        <p14:creationId xmlns:p14="http://schemas.microsoft.com/office/powerpoint/2010/main" val="188602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428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Indent</vt:lpstr>
      <vt:lpstr>PowerPoint Presentation</vt:lpstr>
      <vt:lpstr>Milestone</vt:lpstr>
      <vt:lpstr>PowerPoint Presentation</vt:lpstr>
      <vt:lpstr>PowerPoint Presentation</vt:lpstr>
      <vt:lpstr>Task Mode</vt:lpstr>
      <vt:lpstr>Task Completion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Saeed, Ahmed</dc:creator>
  <cp:lastModifiedBy>Saeed, Ahmed</cp:lastModifiedBy>
  <cp:revision>9</cp:revision>
  <dcterms:created xsi:type="dcterms:W3CDTF">2020-03-23T18:29:20Z</dcterms:created>
  <dcterms:modified xsi:type="dcterms:W3CDTF">2020-03-23T20:00:40Z</dcterms:modified>
</cp:coreProperties>
</file>