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84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D682-DD9D-4F29-AC50-39C4AAAF052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AC5D-89BC-47AD-9A45-8EB2FFFA0E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331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D682-DD9D-4F29-AC50-39C4AAAF052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AC5D-89BC-47AD-9A45-8EB2FFFA0E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165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D682-DD9D-4F29-AC50-39C4AAAF052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AC5D-89BC-47AD-9A45-8EB2FFFA0E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423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D682-DD9D-4F29-AC50-39C4AAAF052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AC5D-89BC-47AD-9A45-8EB2FFFA0E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65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D682-DD9D-4F29-AC50-39C4AAAF052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AC5D-89BC-47AD-9A45-8EB2FFFA0E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984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D682-DD9D-4F29-AC50-39C4AAAF052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AC5D-89BC-47AD-9A45-8EB2FFFA0E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906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D682-DD9D-4F29-AC50-39C4AAAF052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AC5D-89BC-47AD-9A45-8EB2FFFA0E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346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D682-DD9D-4F29-AC50-39C4AAAF052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AC5D-89BC-47AD-9A45-8EB2FFFA0E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204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D682-DD9D-4F29-AC50-39C4AAAF052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AC5D-89BC-47AD-9A45-8EB2FFFA0E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978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D682-DD9D-4F29-AC50-39C4AAAF052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AC5D-89BC-47AD-9A45-8EB2FFFA0E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62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D682-DD9D-4F29-AC50-39C4AAAF052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AC5D-89BC-47AD-9A45-8EB2FFFA0E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124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4D682-DD9D-4F29-AC50-39C4AAAF052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5AC5D-89BC-47AD-9A45-8EB2FFFA0E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316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1.wav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4.wav"/><Relationship Id="rId1" Type="http://schemas.openxmlformats.org/officeDocument/2006/relationships/audio" Target="../media/audio3.wav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Management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Critical Path Method (CPM)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7281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listening to the narration from slide 8. </a:t>
            </a:r>
          </a:p>
          <a:p>
            <a:r>
              <a:rPr lang="en-US" dirty="0" smtClean="0"/>
              <a:t>Move in the backward manner that is slide 8 first and 7 after it.</a:t>
            </a:r>
          </a:p>
          <a:p>
            <a:endParaRPr lang="en-US" dirty="0" smtClean="0"/>
          </a:p>
          <a:p>
            <a:r>
              <a:rPr lang="en-US" dirty="0" smtClean="0"/>
              <a:t>Once you are done with the narration solve the problem in slide 9. </a:t>
            </a:r>
          </a:p>
          <a:p>
            <a:r>
              <a:rPr lang="en-US" dirty="0" smtClean="0"/>
              <a:t>If you still have any issue please feel free to contact me on ridah.fatima@iuk.edu.pk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362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 – Earliest </a:t>
            </a:r>
            <a:r>
              <a:rPr lang="en-US" dirty="0"/>
              <a:t>S</a:t>
            </a:r>
            <a:r>
              <a:rPr lang="en-US" dirty="0" smtClean="0"/>
              <a:t>tart </a:t>
            </a:r>
          </a:p>
          <a:p>
            <a:r>
              <a:rPr lang="en-US" dirty="0" smtClean="0"/>
              <a:t>EF – Earliest Finish </a:t>
            </a:r>
          </a:p>
          <a:p>
            <a:r>
              <a:rPr lang="en-US" dirty="0" smtClean="0"/>
              <a:t>LS – Latest Start </a:t>
            </a:r>
          </a:p>
          <a:p>
            <a:r>
              <a:rPr lang="en-US" dirty="0"/>
              <a:t>L</a:t>
            </a:r>
            <a:r>
              <a:rPr lang="en-US" dirty="0" smtClean="0"/>
              <a:t>F – Latest Finish </a:t>
            </a:r>
          </a:p>
          <a:p>
            <a:r>
              <a:rPr lang="en-US" dirty="0" smtClean="0"/>
              <a:t>t – Time</a:t>
            </a:r>
          </a:p>
          <a:p>
            <a:endParaRPr lang="en-US" dirty="0" smtClean="0"/>
          </a:p>
          <a:p>
            <a:pPr lvl="3"/>
            <a:r>
              <a:rPr lang="en-US" sz="2800" dirty="0" smtClean="0"/>
              <a:t>EF = t + ES</a:t>
            </a:r>
          </a:p>
          <a:p>
            <a:pPr lvl="3"/>
            <a:r>
              <a:rPr lang="en-US" sz="2800" dirty="0" smtClean="0"/>
              <a:t>LS = LF – t</a:t>
            </a:r>
          </a:p>
        </p:txBody>
      </p:sp>
    </p:spTree>
    <p:extLst>
      <p:ext uri="{BB962C8B-B14F-4D97-AF65-F5344CB8AC3E}">
        <p14:creationId xmlns:p14="http://schemas.microsoft.com/office/powerpoint/2010/main" xmlns="" val="252865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17204945"/>
              </p:ext>
            </p:extLst>
          </p:nvPr>
        </p:nvGraphicFramePr>
        <p:xfrm>
          <a:off x="2550694" y="2515232"/>
          <a:ext cx="7090611" cy="233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537">
                  <a:extLst>
                    <a:ext uri="{9D8B030D-6E8A-4147-A177-3AD203B41FA5}">
                      <a16:colId xmlns:a16="http://schemas.microsoft.com/office/drawing/2014/main" xmlns="" val="1420494990"/>
                    </a:ext>
                  </a:extLst>
                </a:gridCol>
                <a:gridCol w="2363537">
                  <a:extLst>
                    <a:ext uri="{9D8B030D-6E8A-4147-A177-3AD203B41FA5}">
                      <a16:colId xmlns:a16="http://schemas.microsoft.com/office/drawing/2014/main" xmlns="" val="2072176771"/>
                    </a:ext>
                  </a:extLst>
                </a:gridCol>
                <a:gridCol w="2363537">
                  <a:extLst>
                    <a:ext uri="{9D8B030D-6E8A-4147-A177-3AD203B41FA5}">
                      <a16:colId xmlns:a16="http://schemas.microsoft.com/office/drawing/2014/main" xmlns="" val="3208284318"/>
                    </a:ext>
                  </a:extLst>
                </a:gridCol>
              </a:tblGrid>
              <a:tr h="7791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Activity Name</a:t>
                      </a:r>
                      <a:r>
                        <a:rPr lang="en-US" sz="3200" b="1" baseline="0" dirty="0" smtClean="0"/>
                        <a:t> </a:t>
                      </a:r>
                      <a:endParaRPr lang="en-US" sz="3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8601507"/>
                  </a:ext>
                </a:extLst>
              </a:tr>
              <a:tr h="779100">
                <a:tc rowSpan="2">
                  <a:txBody>
                    <a:bodyPr/>
                    <a:lstStyle/>
                    <a:p>
                      <a:pPr algn="ctr"/>
                      <a:endParaRPr lang="en-US" sz="3200" b="1" dirty="0" smtClean="0"/>
                    </a:p>
                    <a:p>
                      <a:pPr algn="ctr"/>
                      <a:r>
                        <a:rPr lang="en-US" sz="3200" b="1" dirty="0" smtClean="0"/>
                        <a:t>t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ES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EF</a:t>
                      </a:r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476712"/>
                  </a:ext>
                </a:extLst>
              </a:tr>
              <a:tr h="779100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LS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LF</a:t>
                      </a:r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2424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2967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 Movement – Maximum number of days</a:t>
            </a:r>
          </a:p>
          <a:p>
            <a:r>
              <a:rPr lang="en-US" dirty="0" smtClean="0"/>
              <a:t>Backward Movement – Minimum number of days</a:t>
            </a:r>
          </a:p>
          <a:p>
            <a:pPr marL="0" indent="0">
              <a:buNone/>
            </a:pPr>
            <a:endParaRPr lang="en-US" dirty="0" smtClean="0"/>
          </a:p>
          <a:p>
            <a:pPr marL="228600" lvl="3">
              <a:spcBef>
                <a:spcPts val="1000"/>
              </a:spcBef>
            </a:pPr>
            <a:r>
              <a:rPr lang="en-US" sz="2800" dirty="0" smtClean="0"/>
              <a:t>Slack: how long an activity can be delayed without extending the finish time. </a:t>
            </a:r>
          </a:p>
          <a:p>
            <a:pPr marL="228600" lvl="3">
              <a:spcBef>
                <a:spcPts val="1000"/>
              </a:spcBef>
            </a:pPr>
            <a:endParaRPr lang="en-US" sz="2800" dirty="0" smtClean="0"/>
          </a:p>
          <a:p>
            <a:pPr marL="1600200" lvl="6">
              <a:spcBef>
                <a:spcPts val="1000"/>
              </a:spcBef>
            </a:pPr>
            <a:r>
              <a:rPr lang="en-US" sz="2800" dirty="0" smtClean="0"/>
              <a:t>Slack = LS – ES / LF – EF</a:t>
            </a:r>
          </a:p>
          <a:p>
            <a:pPr marL="1600200" lvl="6">
              <a:spcBef>
                <a:spcPts val="1000"/>
              </a:spcBef>
            </a:pPr>
            <a:r>
              <a:rPr lang="en-US" sz="2800" dirty="0" smtClean="0"/>
              <a:t>Slack = 0 -&gt; Critical Activity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951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029345568"/>
              </p:ext>
            </p:extLst>
          </p:nvPr>
        </p:nvGraphicFramePr>
        <p:xfrm>
          <a:off x="838195" y="1825623"/>
          <a:ext cx="10655464" cy="3938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933">
                  <a:extLst>
                    <a:ext uri="{9D8B030D-6E8A-4147-A177-3AD203B41FA5}">
                      <a16:colId xmlns:a16="http://schemas.microsoft.com/office/drawing/2014/main" xmlns="" val="2597593242"/>
                    </a:ext>
                  </a:extLst>
                </a:gridCol>
                <a:gridCol w="1331933">
                  <a:extLst>
                    <a:ext uri="{9D8B030D-6E8A-4147-A177-3AD203B41FA5}">
                      <a16:colId xmlns:a16="http://schemas.microsoft.com/office/drawing/2014/main" xmlns="" val="3589817391"/>
                    </a:ext>
                  </a:extLst>
                </a:gridCol>
                <a:gridCol w="1331933">
                  <a:extLst>
                    <a:ext uri="{9D8B030D-6E8A-4147-A177-3AD203B41FA5}">
                      <a16:colId xmlns:a16="http://schemas.microsoft.com/office/drawing/2014/main" xmlns="" val="2431660106"/>
                    </a:ext>
                  </a:extLst>
                </a:gridCol>
                <a:gridCol w="1331933">
                  <a:extLst>
                    <a:ext uri="{9D8B030D-6E8A-4147-A177-3AD203B41FA5}">
                      <a16:colId xmlns:a16="http://schemas.microsoft.com/office/drawing/2014/main" xmlns="" val="4258922026"/>
                    </a:ext>
                  </a:extLst>
                </a:gridCol>
                <a:gridCol w="1331933">
                  <a:extLst>
                    <a:ext uri="{9D8B030D-6E8A-4147-A177-3AD203B41FA5}">
                      <a16:colId xmlns:a16="http://schemas.microsoft.com/office/drawing/2014/main" xmlns="" val="2655690011"/>
                    </a:ext>
                  </a:extLst>
                </a:gridCol>
                <a:gridCol w="1331933">
                  <a:extLst>
                    <a:ext uri="{9D8B030D-6E8A-4147-A177-3AD203B41FA5}">
                      <a16:colId xmlns:a16="http://schemas.microsoft.com/office/drawing/2014/main" xmlns="" val="2055498261"/>
                    </a:ext>
                  </a:extLst>
                </a:gridCol>
                <a:gridCol w="1331933">
                  <a:extLst>
                    <a:ext uri="{9D8B030D-6E8A-4147-A177-3AD203B41FA5}">
                      <a16:colId xmlns:a16="http://schemas.microsoft.com/office/drawing/2014/main" xmlns="" val="1572524201"/>
                    </a:ext>
                  </a:extLst>
                </a:gridCol>
                <a:gridCol w="1331933">
                  <a:extLst>
                    <a:ext uri="{9D8B030D-6E8A-4147-A177-3AD203B41FA5}">
                      <a16:colId xmlns:a16="http://schemas.microsoft.com/office/drawing/2014/main" xmlns="" val="4074157571"/>
                    </a:ext>
                  </a:extLst>
                </a:gridCol>
              </a:tblGrid>
              <a:tr h="1312856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B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G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3859229"/>
                  </a:ext>
                </a:extLst>
              </a:tr>
              <a:tr h="13128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-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-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A,B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C,E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E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79080949"/>
                  </a:ext>
                </a:extLst>
              </a:tr>
              <a:tr h="13128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7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5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0755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1999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03967" y="2395959"/>
            <a:ext cx="1261641" cy="937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74334" y="4286461"/>
            <a:ext cx="1261641" cy="937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76445" y="4286461"/>
            <a:ext cx="1261641" cy="937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03289" y="2395959"/>
            <a:ext cx="1261641" cy="937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51700" y="2395959"/>
            <a:ext cx="1261641" cy="937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463023" y="4213154"/>
            <a:ext cx="1261641" cy="937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37501" y="4286461"/>
            <a:ext cx="1261641" cy="937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076445" y="2558005"/>
            <a:ext cx="868102" cy="775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179934" y="2558005"/>
            <a:ext cx="868102" cy="775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428790" y="2743200"/>
            <a:ext cx="370390" cy="39353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1" idx="6"/>
          </p:cNvCxnSpPr>
          <p:nvPr/>
        </p:nvCxnSpPr>
        <p:spPr>
          <a:xfrm flipV="1">
            <a:off x="1944547" y="2939970"/>
            <a:ext cx="859420" cy="5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4"/>
            <a:endCxn id="6" idx="0"/>
          </p:cNvCxnSpPr>
          <p:nvPr/>
        </p:nvCxnSpPr>
        <p:spPr>
          <a:xfrm>
            <a:off x="1510496" y="3333509"/>
            <a:ext cx="196770" cy="95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8" idx="1"/>
          </p:cNvCxnSpPr>
          <p:nvPr/>
        </p:nvCxnSpPr>
        <p:spPr>
          <a:xfrm>
            <a:off x="4065608" y="2864734"/>
            <a:ext cx="1086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1"/>
          </p:cNvCxnSpPr>
          <p:nvPr/>
        </p:nvCxnSpPr>
        <p:spPr>
          <a:xfrm>
            <a:off x="2338086" y="4734046"/>
            <a:ext cx="1136248" cy="2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5" idx="0"/>
          </p:cNvCxnSpPr>
          <p:nvPr/>
        </p:nvCxnSpPr>
        <p:spPr>
          <a:xfrm>
            <a:off x="3434788" y="3333509"/>
            <a:ext cx="670367" cy="95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7" idx="1"/>
          </p:cNvCxnSpPr>
          <p:nvPr/>
        </p:nvCxnSpPr>
        <p:spPr>
          <a:xfrm>
            <a:off x="6413341" y="2864734"/>
            <a:ext cx="1089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735975" y="4755236"/>
            <a:ext cx="1101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3"/>
          </p:cNvCxnSpPr>
          <p:nvPr/>
        </p:nvCxnSpPr>
        <p:spPr>
          <a:xfrm>
            <a:off x="7099142" y="4755236"/>
            <a:ext cx="1363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099142" y="3414532"/>
            <a:ext cx="1014711" cy="1340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3"/>
            <a:endCxn id="12" idx="2"/>
          </p:cNvCxnSpPr>
          <p:nvPr/>
        </p:nvCxnSpPr>
        <p:spPr>
          <a:xfrm>
            <a:off x="8764930" y="2864734"/>
            <a:ext cx="1415004" cy="8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2" idx="4"/>
          </p:cNvCxnSpPr>
          <p:nvPr/>
        </p:nvCxnSpPr>
        <p:spPr>
          <a:xfrm flipV="1">
            <a:off x="9724664" y="3333509"/>
            <a:ext cx="889321" cy="1400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7307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69728531"/>
              </p:ext>
            </p:extLst>
          </p:nvPr>
        </p:nvGraphicFramePr>
        <p:xfrm>
          <a:off x="838199" y="1825625"/>
          <a:ext cx="3988443" cy="1554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481">
                  <a:extLst>
                    <a:ext uri="{9D8B030D-6E8A-4147-A177-3AD203B41FA5}">
                      <a16:colId xmlns:a16="http://schemas.microsoft.com/office/drawing/2014/main" xmlns="" val="479880462"/>
                    </a:ext>
                  </a:extLst>
                </a:gridCol>
                <a:gridCol w="1329481">
                  <a:extLst>
                    <a:ext uri="{9D8B030D-6E8A-4147-A177-3AD203B41FA5}">
                      <a16:colId xmlns:a16="http://schemas.microsoft.com/office/drawing/2014/main" xmlns="" val="1593897448"/>
                    </a:ext>
                  </a:extLst>
                </a:gridCol>
                <a:gridCol w="1329481">
                  <a:extLst>
                    <a:ext uri="{9D8B030D-6E8A-4147-A177-3AD203B41FA5}">
                      <a16:colId xmlns:a16="http://schemas.microsoft.com/office/drawing/2014/main" xmlns="" val="1556730926"/>
                    </a:ext>
                  </a:extLst>
                </a:gridCol>
              </a:tblGrid>
              <a:tr h="518061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28220584"/>
                  </a:ext>
                </a:extLst>
              </a:tr>
              <a:tr h="518061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9046168"/>
                  </a:ext>
                </a:extLst>
              </a:tr>
              <a:tr h="5180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6197013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682699005"/>
              </p:ext>
            </p:extLst>
          </p:nvPr>
        </p:nvGraphicFramePr>
        <p:xfrm>
          <a:off x="6770224" y="4669135"/>
          <a:ext cx="3988443" cy="1554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481">
                  <a:extLst>
                    <a:ext uri="{9D8B030D-6E8A-4147-A177-3AD203B41FA5}">
                      <a16:colId xmlns:a16="http://schemas.microsoft.com/office/drawing/2014/main" xmlns="" val="479880462"/>
                    </a:ext>
                  </a:extLst>
                </a:gridCol>
                <a:gridCol w="1329481">
                  <a:extLst>
                    <a:ext uri="{9D8B030D-6E8A-4147-A177-3AD203B41FA5}">
                      <a16:colId xmlns:a16="http://schemas.microsoft.com/office/drawing/2014/main" xmlns="" val="1593897448"/>
                    </a:ext>
                  </a:extLst>
                </a:gridCol>
                <a:gridCol w="1329481">
                  <a:extLst>
                    <a:ext uri="{9D8B030D-6E8A-4147-A177-3AD203B41FA5}">
                      <a16:colId xmlns:a16="http://schemas.microsoft.com/office/drawing/2014/main" xmlns="" val="1556730926"/>
                    </a:ext>
                  </a:extLst>
                </a:gridCol>
              </a:tblGrid>
              <a:tr h="518061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28220584"/>
                  </a:ext>
                </a:extLst>
              </a:tr>
              <a:tr h="518061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9046168"/>
                  </a:ext>
                </a:extLst>
              </a:tr>
              <a:tr h="5180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6197013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852987746"/>
              </p:ext>
            </p:extLst>
          </p:nvPr>
        </p:nvGraphicFramePr>
        <p:xfrm>
          <a:off x="6770224" y="1825625"/>
          <a:ext cx="3988443" cy="1554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481">
                  <a:extLst>
                    <a:ext uri="{9D8B030D-6E8A-4147-A177-3AD203B41FA5}">
                      <a16:colId xmlns:a16="http://schemas.microsoft.com/office/drawing/2014/main" xmlns="" val="479880462"/>
                    </a:ext>
                  </a:extLst>
                </a:gridCol>
                <a:gridCol w="1329481">
                  <a:extLst>
                    <a:ext uri="{9D8B030D-6E8A-4147-A177-3AD203B41FA5}">
                      <a16:colId xmlns:a16="http://schemas.microsoft.com/office/drawing/2014/main" xmlns="" val="1593897448"/>
                    </a:ext>
                  </a:extLst>
                </a:gridCol>
                <a:gridCol w="1329481">
                  <a:extLst>
                    <a:ext uri="{9D8B030D-6E8A-4147-A177-3AD203B41FA5}">
                      <a16:colId xmlns:a16="http://schemas.microsoft.com/office/drawing/2014/main" xmlns="" val="1556730926"/>
                    </a:ext>
                  </a:extLst>
                </a:gridCol>
              </a:tblGrid>
              <a:tr h="518061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28220584"/>
                  </a:ext>
                </a:extLst>
              </a:tr>
              <a:tr h="518061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9046168"/>
                  </a:ext>
                </a:extLst>
              </a:tr>
              <a:tr h="5180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6197013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239052646"/>
              </p:ext>
            </p:extLst>
          </p:nvPr>
        </p:nvGraphicFramePr>
        <p:xfrm>
          <a:off x="838199" y="4669136"/>
          <a:ext cx="3988443" cy="1554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481">
                  <a:extLst>
                    <a:ext uri="{9D8B030D-6E8A-4147-A177-3AD203B41FA5}">
                      <a16:colId xmlns:a16="http://schemas.microsoft.com/office/drawing/2014/main" xmlns="" val="479880462"/>
                    </a:ext>
                  </a:extLst>
                </a:gridCol>
                <a:gridCol w="1329481">
                  <a:extLst>
                    <a:ext uri="{9D8B030D-6E8A-4147-A177-3AD203B41FA5}">
                      <a16:colId xmlns:a16="http://schemas.microsoft.com/office/drawing/2014/main" xmlns="" val="1593897448"/>
                    </a:ext>
                  </a:extLst>
                </a:gridCol>
                <a:gridCol w="1329481">
                  <a:extLst>
                    <a:ext uri="{9D8B030D-6E8A-4147-A177-3AD203B41FA5}">
                      <a16:colId xmlns:a16="http://schemas.microsoft.com/office/drawing/2014/main" xmlns="" val="1556730926"/>
                    </a:ext>
                  </a:extLst>
                </a:gridCol>
              </a:tblGrid>
              <a:tr h="518061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28220584"/>
                  </a:ext>
                </a:extLst>
              </a:tr>
              <a:tr h="518061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9046168"/>
                  </a:ext>
                </a:extLst>
              </a:tr>
              <a:tr h="5180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619701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90846" y="370389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Slack =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168487" y="6326619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Slack = 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168488" y="37073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Slack = 7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90846" y="6326619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Slack = 0</a:t>
            </a:r>
            <a:endParaRPr lang="en-US" dirty="0"/>
          </a:p>
        </p:txBody>
      </p:sp>
      <p:pic>
        <p:nvPicPr>
          <p:cNvPr id="14" name="7-1">
            <a:hlinkClick r:id="" action="ppaction://media"/>
          </p:cNvPr>
          <p:cNvPicPr>
            <a:picLocks noRot="1" noChangeAspect="1"/>
          </p:cNvPicPr>
          <p:nvPr>
            <a:wavAudioFile r:embed="rId1" name="7-1"/>
          </p:nvPr>
        </p:nvPicPr>
        <p:blipFill>
          <a:blip r:embed="rId4"/>
          <a:stretch>
            <a:fillRect/>
          </a:stretch>
        </p:blipFill>
        <p:spPr>
          <a:xfrm>
            <a:off x="5275943" y="780143"/>
            <a:ext cx="304800" cy="304800"/>
          </a:xfrm>
          <a:prstGeom prst="rect">
            <a:avLst/>
          </a:prstGeom>
        </p:spPr>
      </p:pic>
      <p:pic>
        <p:nvPicPr>
          <p:cNvPr id="15" name="7-2">
            <a:hlinkClick r:id="" action="ppaction://media"/>
          </p:cNvPr>
          <p:cNvPicPr>
            <a:picLocks noRot="1" noChangeAspect="1"/>
          </p:cNvPicPr>
          <p:nvPr>
            <a:wavAudioFile r:embed="rId2" name="7-2"/>
          </p:nvPr>
        </p:nvPicPr>
        <p:blipFill>
          <a:blip r:embed="rId4"/>
          <a:stretch>
            <a:fillRect/>
          </a:stretch>
        </p:blipFill>
        <p:spPr>
          <a:xfrm>
            <a:off x="5682342" y="82368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0775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414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44049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endParaRPr lang="en-US" dirty="0"/>
          </a:p>
          <a:p>
            <a:pPr fontAlgn="t"/>
            <a:endParaRPr lang="en-US" dirty="0"/>
          </a:p>
          <a:p>
            <a:pPr fontAlgn="t"/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689420611"/>
              </p:ext>
            </p:extLst>
          </p:nvPr>
        </p:nvGraphicFramePr>
        <p:xfrm>
          <a:off x="838199" y="1825625"/>
          <a:ext cx="3988443" cy="1554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481">
                  <a:extLst>
                    <a:ext uri="{9D8B030D-6E8A-4147-A177-3AD203B41FA5}">
                      <a16:colId xmlns:a16="http://schemas.microsoft.com/office/drawing/2014/main" xmlns="" val="479880462"/>
                    </a:ext>
                  </a:extLst>
                </a:gridCol>
                <a:gridCol w="1329481">
                  <a:extLst>
                    <a:ext uri="{9D8B030D-6E8A-4147-A177-3AD203B41FA5}">
                      <a16:colId xmlns:a16="http://schemas.microsoft.com/office/drawing/2014/main" xmlns="" val="1593897448"/>
                    </a:ext>
                  </a:extLst>
                </a:gridCol>
                <a:gridCol w="1329481">
                  <a:extLst>
                    <a:ext uri="{9D8B030D-6E8A-4147-A177-3AD203B41FA5}">
                      <a16:colId xmlns:a16="http://schemas.microsoft.com/office/drawing/2014/main" xmlns="" val="1556730926"/>
                    </a:ext>
                  </a:extLst>
                </a:gridCol>
              </a:tblGrid>
              <a:tr h="518061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28220584"/>
                  </a:ext>
                </a:extLst>
              </a:tr>
              <a:tr h="518061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9046168"/>
                  </a:ext>
                </a:extLst>
              </a:tr>
              <a:tr h="5180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6197013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715807856"/>
              </p:ext>
            </p:extLst>
          </p:nvPr>
        </p:nvGraphicFramePr>
        <p:xfrm>
          <a:off x="6801090" y="3068597"/>
          <a:ext cx="3988443" cy="1554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481">
                  <a:extLst>
                    <a:ext uri="{9D8B030D-6E8A-4147-A177-3AD203B41FA5}">
                      <a16:colId xmlns:a16="http://schemas.microsoft.com/office/drawing/2014/main" xmlns="" val="479880462"/>
                    </a:ext>
                  </a:extLst>
                </a:gridCol>
                <a:gridCol w="1329481">
                  <a:extLst>
                    <a:ext uri="{9D8B030D-6E8A-4147-A177-3AD203B41FA5}">
                      <a16:colId xmlns:a16="http://schemas.microsoft.com/office/drawing/2014/main" xmlns="" val="1593897448"/>
                    </a:ext>
                  </a:extLst>
                </a:gridCol>
                <a:gridCol w="1329481">
                  <a:extLst>
                    <a:ext uri="{9D8B030D-6E8A-4147-A177-3AD203B41FA5}">
                      <a16:colId xmlns:a16="http://schemas.microsoft.com/office/drawing/2014/main" xmlns="" val="1556730926"/>
                    </a:ext>
                  </a:extLst>
                </a:gridCol>
              </a:tblGrid>
              <a:tr h="518061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28220584"/>
                  </a:ext>
                </a:extLst>
              </a:tr>
              <a:tr h="518061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9046168"/>
                  </a:ext>
                </a:extLst>
              </a:tr>
              <a:tr h="5180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6197013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861679389"/>
              </p:ext>
            </p:extLst>
          </p:nvPr>
        </p:nvGraphicFramePr>
        <p:xfrm>
          <a:off x="749459" y="4622780"/>
          <a:ext cx="3988443" cy="1554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481">
                  <a:extLst>
                    <a:ext uri="{9D8B030D-6E8A-4147-A177-3AD203B41FA5}">
                      <a16:colId xmlns:a16="http://schemas.microsoft.com/office/drawing/2014/main" xmlns="" val="479880462"/>
                    </a:ext>
                  </a:extLst>
                </a:gridCol>
                <a:gridCol w="1329481">
                  <a:extLst>
                    <a:ext uri="{9D8B030D-6E8A-4147-A177-3AD203B41FA5}">
                      <a16:colId xmlns:a16="http://schemas.microsoft.com/office/drawing/2014/main" xmlns="" val="1593897448"/>
                    </a:ext>
                  </a:extLst>
                </a:gridCol>
                <a:gridCol w="1329481">
                  <a:extLst>
                    <a:ext uri="{9D8B030D-6E8A-4147-A177-3AD203B41FA5}">
                      <a16:colId xmlns:a16="http://schemas.microsoft.com/office/drawing/2014/main" xmlns="" val="1556730926"/>
                    </a:ext>
                  </a:extLst>
                </a:gridCol>
              </a:tblGrid>
              <a:tr h="518061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28220584"/>
                  </a:ext>
                </a:extLst>
              </a:tr>
              <a:tr h="518061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9046168"/>
                  </a:ext>
                </a:extLst>
              </a:tr>
              <a:tr h="5180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619701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138077" y="3661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Slack = 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98219" y="4845873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Slack = 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38077" y="6311900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Slack = 0</a:t>
            </a:r>
            <a:endParaRPr lang="en-US" dirty="0"/>
          </a:p>
        </p:txBody>
      </p:sp>
      <p:pic>
        <p:nvPicPr>
          <p:cNvPr id="10" name="8-1">
            <a:hlinkClick r:id="" action="ppaction://media"/>
          </p:cNvPr>
          <p:cNvPicPr>
            <a:picLocks noRot="1" noChangeAspect="1"/>
          </p:cNvPicPr>
          <p:nvPr>
            <a:wavAudioFile r:embed="rId1" name="8-1"/>
          </p:nvPr>
        </p:nvPicPr>
        <p:blipFill>
          <a:blip r:embed="rId5"/>
          <a:stretch>
            <a:fillRect/>
          </a:stretch>
        </p:blipFill>
        <p:spPr>
          <a:xfrm>
            <a:off x="4898571" y="1128486"/>
            <a:ext cx="304800" cy="304800"/>
          </a:xfrm>
          <a:prstGeom prst="rect">
            <a:avLst/>
          </a:prstGeom>
        </p:spPr>
      </p:pic>
      <p:pic>
        <p:nvPicPr>
          <p:cNvPr id="11" name="8-2">
            <a:hlinkClick r:id="" action="ppaction://media"/>
          </p:cNvPr>
          <p:cNvPicPr>
            <a:picLocks noRot="1" noChangeAspect="1"/>
          </p:cNvPicPr>
          <p:nvPr>
            <a:wavAudioFile r:embed="rId2" name="8-2"/>
          </p:nvPr>
        </p:nvPicPr>
        <p:blipFill>
          <a:blip r:embed="rId5"/>
          <a:stretch>
            <a:fillRect/>
          </a:stretch>
        </p:blipFill>
        <p:spPr>
          <a:xfrm>
            <a:off x="5304976" y="1143056"/>
            <a:ext cx="304800" cy="304800"/>
          </a:xfrm>
          <a:prstGeom prst="rect">
            <a:avLst/>
          </a:prstGeom>
        </p:spPr>
      </p:pic>
      <p:pic>
        <p:nvPicPr>
          <p:cNvPr id="12" name="8-3">
            <a:hlinkClick r:id="" action="ppaction://media"/>
          </p:cNvPr>
          <p:cNvPicPr>
            <a:picLocks noRot="1" noChangeAspect="1"/>
          </p:cNvPicPr>
          <p:nvPr>
            <a:wavAudioFile r:embed="rId3" name="8-3"/>
          </p:nvPr>
        </p:nvPicPr>
        <p:blipFill>
          <a:blip r:embed="rId5"/>
          <a:stretch>
            <a:fillRect/>
          </a:stretch>
        </p:blipFill>
        <p:spPr>
          <a:xfrm>
            <a:off x="5682343" y="111397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703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814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764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53192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>
                <p:cTn id="1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lh5.googleusercontent.com/etNKtroJL-fy519PfDT0NE8rNdHemBK6aZEtSGmesLM6JKkxkp_W6Da7PzVk1IhNRphnhVRESf8rjywkQKQQFvzB7erbjWrW8rGFXNd5b3YxfiO1H6oK0daiwUbmETjy0sogs7D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5524" y="2515579"/>
            <a:ext cx="5780952" cy="29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55951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239</Words>
  <Application>Microsoft Office PowerPoint</Application>
  <PresentationFormat>Custom</PresentationFormat>
  <Paragraphs>112</Paragraphs>
  <Slides>10</Slides>
  <Notes>0</Notes>
  <HiddenSlides>0</HiddenSlides>
  <MMClips>5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Project Management </vt:lpstr>
      <vt:lpstr>Slide 2</vt:lpstr>
      <vt:lpstr>Slide 3</vt:lpstr>
      <vt:lpstr>Slide 4</vt:lpstr>
      <vt:lpstr>QUESTION: </vt:lpstr>
      <vt:lpstr>Slide 6</vt:lpstr>
      <vt:lpstr>SOLUTION:</vt:lpstr>
      <vt:lpstr>Slide 8</vt:lpstr>
      <vt:lpstr>Slide 9</vt:lpstr>
      <vt:lpstr>Important Note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Muddassir</cp:lastModifiedBy>
  <cp:revision>13</cp:revision>
  <dcterms:created xsi:type="dcterms:W3CDTF">2019-11-18T11:45:49Z</dcterms:created>
  <dcterms:modified xsi:type="dcterms:W3CDTF">2020-04-08T07:40:58Z</dcterms:modified>
</cp:coreProperties>
</file>