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4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4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D682-DD9D-4F29-AC50-39C4AAAF052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AC5D-89BC-47AD-9A45-8EB2FFFA0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D682-DD9D-4F29-AC50-39C4AAAF052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AC5D-89BC-47AD-9A45-8EB2FFFA0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Critical Path Method (CPM)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8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 – Earliest </a:t>
            </a:r>
            <a:r>
              <a:rPr lang="en-US" dirty="0"/>
              <a:t>S</a:t>
            </a:r>
            <a:r>
              <a:rPr lang="en-US" dirty="0" smtClean="0"/>
              <a:t>tart </a:t>
            </a:r>
          </a:p>
          <a:p>
            <a:r>
              <a:rPr lang="en-US" dirty="0" smtClean="0"/>
              <a:t>EF – Earliest Finish </a:t>
            </a:r>
          </a:p>
          <a:p>
            <a:r>
              <a:rPr lang="en-US" dirty="0" smtClean="0"/>
              <a:t>LS – Latest Start </a:t>
            </a:r>
          </a:p>
          <a:p>
            <a:r>
              <a:rPr lang="en-US" dirty="0"/>
              <a:t>L</a:t>
            </a:r>
            <a:r>
              <a:rPr lang="en-US" dirty="0" smtClean="0"/>
              <a:t>F – Latest Finish </a:t>
            </a:r>
          </a:p>
          <a:p>
            <a:r>
              <a:rPr lang="en-US" dirty="0" smtClean="0"/>
              <a:t>t – Time</a:t>
            </a:r>
          </a:p>
          <a:p>
            <a:endParaRPr lang="en-US" dirty="0" smtClean="0"/>
          </a:p>
          <a:p>
            <a:pPr lvl="3"/>
            <a:r>
              <a:rPr lang="en-US" sz="2800" dirty="0" smtClean="0"/>
              <a:t>EF = t + ES</a:t>
            </a:r>
          </a:p>
          <a:p>
            <a:pPr lvl="3"/>
            <a:r>
              <a:rPr lang="en-US" sz="2800" dirty="0" smtClean="0"/>
              <a:t>LS = LF – t</a:t>
            </a:r>
          </a:p>
        </p:txBody>
      </p:sp>
    </p:spTree>
    <p:extLst>
      <p:ext uri="{BB962C8B-B14F-4D97-AF65-F5344CB8AC3E}">
        <p14:creationId xmlns:p14="http://schemas.microsoft.com/office/powerpoint/2010/main" val="252865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204945"/>
              </p:ext>
            </p:extLst>
          </p:nvPr>
        </p:nvGraphicFramePr>
        <p:xfrm>
          <a:off x="2550694" y="2515232"/>
          <a:ext cx="7090611" cy="23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537">
                  <a:extLst>
                    <a:ext uri="{9D8B030D-6E8A-4147-A177-3AD203B41FA5}">
                      <a16:colId xmlns:a16="http://schemas.microsoft.com/office/drawing/2014/main" val="1420494990"/>
                    </a:ext>
                  </a:extLst>
                </a:gridCol>
                <a:gridCol w="2363537">
                  <a:extLst>
                    <a:ext uri="{9D8B030D-6E8A-4147-A177-3AD203B41FA5}">
                      <a16:colId xmlns:a16="http://schemas.microsoft.com/office/drawing/2014/main" val="2072176771"/>
                    </a:ext>
                  </a:extLst>
                </a:gridCol>
                <a:gridCol w="2363537">
                  <a:extLst>
                    <a:ext uri="{9D8B030D-6E8A-4147-A177-3AD203B41FA5}">
                      <a16:colId xmlns:a16="http://schemas.microsoft.com/office/drawing/2014/main" val="3208284318"/>
                    </a:ext>
                  </a:extLst>
                </a:gridCol>
              </a:tblGrid>
              <a:tr h="7791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Activity Name</a:t>
                      </a:r>
                      <a:r>
                        <a:rPr lang="en-US" sz="3200" b="1" baseline="0" dirty="0" smtClean="0"/>
                        <a:t> </a:t>
                      </a:r>
                      <a:endParaRPr lang="en-US" sz="3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1507"/>
                  </a:ext>
                </a:extLst>
              </a:tr>
              <a:tr h="779100">
                <a:tc rowSpan="2">
                  <a:txBody>
                    <a:bodyPr/>
                    <a:lstStyle/>
                    <a:p>
                      <a:pPr algn="ctr"/>
                      <a:endParaRPr lang="en-US" sz="3200" b="1" dirty="0" smtClean="0"/>
                    </a:p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ES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EF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6712"/>
                  </a:ext>
                </a:extLst>
              </a:tr>
              <a:tr h="77910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LS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LF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424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67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Movement – Maximum number of days</a:t>
            </a:r>
          </a:p>
          <a:p>
            <a:r>
              <a:rPr lang="en-US" dirty="0" smtClean="0"/>
              <a:t>Backward Movement – Minimum number of days</a:t>
            </a:r>
          </a:p>
          <a:p>
            <a:pPr marL="0" indent="0">
              <a:buNone/>
            </a:pPr>
            <a:endParaRPr lang="en-US" dirty="0" smtClean="0"/>
          </a:p>
          <a:p>
            <a:pPr marL="228600" lvl="3">
              <a:spcBef>
                <a:spcPts val="1000"/>
              </a:spcBef>
            </a:pPr>
            <a:r>
              <a:rPr lang="en-US" sz="2800" dirty="0" smtClean="0"/>
              <a:t>Slack: how long an activity can be delayed without extending the finish time. </a:t>
            </a:r>
          </a:p>
          <a:p>
            <a:pPr marL="228600" lvl="3">
              <a:spcBef>
                <a:spcPts val="1000"/>
              </a:spcBef>
            </a:pPr>
            <a:endParaRPr lang="en-US" sz="2800" dirty="0" smtClean="0"/>
          </a:p>
          <a:p>
            <a:pPr marL="1600200" lvl="6">
              <a:spcBef>
                <a:spcPts val="1000"/>
              </a:spcBef>
            </a:pPr>
            <a:r>
              <a:rPr lang="en-US" sz="2800" dirty="0" smtClean="0"/>
              <a:t>Slack = LS – ES / LF – EF</a:t>
            </a:r>
          </a:p>
          <a:p>
            <a:pPr marL="1600200" lvl="6">
              <a:spcBef>
                <a:spcPts val="1000"/>
              </a:spcBef>
            </a:pPr>
            <a:r>
              <a:rPr lang="en-US" sz="2800" dirty="0" smtClean="0"/>
              <a:t>Slack = 0 -&gt; Critical Activity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1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345568"/>
              </p:ext>
            </p:extLst>
          </p:nvPr>
        </p:nvGraphicFramePr>
        <p:xfrm>
          <a:off x="838195" y="1825623"/>
          <a:ext cx="10655464" cy="393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933">
                  <a:extLst>
                    <a:ext uri="{9D8B030D-6E8A-4147-A177-3AD203B41FA5}">
                      <a16:colId xmlns:a16="http://schemas.microsoft.com/office/drawing/2014/main" val="2597593242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val="3589817391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val="2431660106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val="4258922026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val="2655690011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val="2055498261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val="1572524201"/>
                    </a:ext>
                  </a:extLst>
                </a:gridCol>
                <a:gridCol w="1331933">
                  <a:extLst>
                    <a:ext uri="{9D8B030D-6E8A-4147-A177-3AD203B41FA5}">
                      <a16:colId xmlns:a16="http://schemas.microsoft.com/office/drawing/2014/main" val="4074157571"/>
                    </a:ext>
                  </a:extLst>
                </a:gridCol>
              </a:tblGrid>
              <a:tr h="1312856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59229"/>
                  </a:ext>
                </a:extLst>
              </a:tr>
              <a:tr h="13128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-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-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A,B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C,E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80949"/>
                  </a:ext>
                </a:extLst>
              </a:tr>
              <a:tr h="13128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55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99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03967" y="2395959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4334" y="4286461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6445" y="4286461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03289" y="2395959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51700" y="2395959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63023" y="4213154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37501" y="4286461"/>
            <a:ext cx="1261641" cy="93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76445" y="2558005"/>
            <a:ext cx="868102" cy="775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79934" y="2558005"/>
            <a:ext cx="868102" cy="775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428790" y="2743200"/>
            <a:ext cx="370390" cy="3935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1" idx="6"/>
          </p:cNvCxnSpPr>
          <p:nvPr/>
        </p:nvCxnSpPr>
        <p:spPr>
          <a:xfrm flipV="1">
            <a:off x="1944547" y="2939970"/>
            <a:ext cx="859420" cy="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6" idx="0"/>
          </p:cNvCxnSpPr>
          <p:nvPr/>
        </p:nvCxnSpPr>
        <p:spPr>
          <a:xfrm>
            <a:off x="1510496" y="3333509"/>
            <a:ext cx="196770" cy="95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8" idx="1"/>
          </p:cNvCxnSpPr>
          <p:nvPr/>
        </p:nvCxnSpPr>
        <p:spPr>
          <a:xfrm>
            <a:off x="4065608" y="2864734"/>
            <a:ext cx="1086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1"/>
          </p:cNvCxnSpPr>
          <p:nvPr/>
        </p:nvCxnSpPr>
        <p:spPr>
          <a:xfrm>
            <a:off x="2338086" y="4734046"/>
            <a:ext cx="1136248" cy="2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5" idx="0"/>
          </p:cNvCxnSpPr>
          <p:nvPr/>
        </p:nvCxnSpPr>
        <p:spPr>
          <a:xfrm>
            <a:off x="3434788" y="3333509"/>
            <a:ext cx="670367" cy="95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7" idx="1"/>
          </p:cNvCxnSpPr>
          <p:nvPr/>
        </p:nvCxnSpPr>
        <p:spPr>
          <a:xfrm>
            <a:off x="6413341" y="2864734"/>
            <a:ext cx="108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35975" y="4755236"/>
            <a:ext cx="1101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</p:cNvCxnSpPr>
          <p:nvPr/>
        </p:nvCxnSpPr>
        <p:spPr>
          <a:xfrm>
            <a:off x="7099142" y="4755236"/>
            <a:ext cx="1363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99142" y="3414532"/>
            <a:ext cx="1014711" cy="134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2" idx="2"/>
          </p:cNvCxnSpPr>
          <p:nvPr/>
        </p:nvCxnSpPr>
        <p:spPr>
          <a:xfrm>
            <a:off x="8764930" y="2864734"/>
            <a:ext cx="1415004" cy="8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4"/>
          </p:cNvCxnSpPr>
          <p:nvPr/>
        </p:nvCxnSpPr>
        <p:spPr>
          <a:xfrm flipV="1">
            <a:off x="9724664" y="3333509"/>
            <a:ext cx="889321" cy="140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7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728531"/>
              </p:ext>
            </p:extLst>
          </p:nvPr>
        </p:nvGraphicFramePr>
        <p:xfrm>
          <a:off x="838199" y="1825625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701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99005"/>
              </p:ext>
            </p:extLst>
          </p:nvPr>
        </p:nvGraphicFramePr>
        <p:xfrm>
          <a:off x="6770224" y="4669135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701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987746"/>
              </p:ext>
            </p:extLst>
          </p:nvPr>
        </p:nvGraphicFramePr>
        <p:xfrm>
          <a:off x="6770224" y="1825625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701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052646"/>
              </p:ext>
            </p:extLst>
          </p:nvPr>
        </p:nvGraphicFramePr>
        <p:xfrm>
          <a:off x="838199" y="4669136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701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90846" y="37038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Slack =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68487" y="6326619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Slack = 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68488" y="37073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Slack = 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90846" y="6326619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Slack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5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420611"/>
              </p:ext>
            </p:extLst>
          </p:nvPr>
        </p:nvGraphicFramePr>
        <p:xfrm>
          <a:off x="838199" y="1825625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701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807856"/>
              </p:ext>
            </p:extLst>
          </p:nvPr>
        </p:nvGraphicFramePr>
        <p:xfrm>
          <a:off x="6801090" y="3068597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701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679389"/>
              </p:ext>
            </p:extLst>
          </p:nvPr>
        </p:nvGraphicFramePr>
        <p:xfrm>
          <a:off x="749459" y="4622780"/>
          <a:ext cx="3988443" cy="155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481">
                  <a:extLst>
                    <a:ext uri="{9D8B030D-6E8A-4147-A177-3AD203B41FA5}">
                      <a16:colId xmlns:a16="http://schemas.microsoft.com/office/drawing/2014/main" val="479880462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93897448"/>
                    </a:ext>
                  </a:extLst>
                </a:gridCol>
                <a:gridCol w="1329481">
                  <a:extLst>
                    <a:ext uri="{9D8B030D-6E8A-4147-A177-3AD203B41FA5}">
                      <a16:colId xmlns:a16="http://schemas.microsoft.com/office/drawing/2014/main" val="1556730926"/>
                    </a:ext>
                  </a:extLst>
                </a:gridCol>
              </a:tblGrid>
              <a:tr h="51806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20584"/>
                  </a:ext>
                </a:extLst>
              </a:tr>
              <a:tr h="51806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46168"/>
                  </a:ext>
                </a:extLst>
              </a:tr>
              <a:tr h="518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9701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38077" y="3661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Slack =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98219" y="4845873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Slack =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8077" y="6311900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Slack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5.googleusercontent.com/etNKtroJL-fy519PfDT0NE8rNdHemBK6aZEtSGmesLM6JKkxkp_W6Da7PzVk1IhNRphnhVRESf8rjywkQKQQFvzB7erbjWrW8rGFXNd5b3YxfiO1H6oK0daiwUbmETjy0sogs7D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524" y="2515579"/>
            <a:ext cx="5780952" cy="29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5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185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Management </vt:lpstr>
      <vt:lpstr>PowerPoint Presentation</vt:lpstr>
      <vt:lpstr>PowerPoint Presentation</vt:lpstr>
      <vt:lpstr>PowerPoint Presentation</vt:lpstr>
      <vt:lpstr>QUESTION: </vt:lpstr>
      <vt:lpstr>PowerPoint Presentation</vt:lpstr>
      <vt:lpstr>SOLUTION: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Ridah Fatima</cp:lastModifiedBy>
  <cp:revision>7</cp:revision>
  <dcterms:created xsi:type="dcterms:W3CDTF">2019-11-18T11:45:49Z</dcterms:created>
  <dcterms:modified xsi:type="dcterms:W3CDTF">2019-11-25T10:30:12Z</dcterms:modified>
</cp:coreProperties>
</file>