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Management</a:t>
            </a:r>
            <a:endParaRPr lang="en-US" dirty="0"/>
          </a:p>
        </p:txBody>
      </p:sp>
      <p:sp>
        <p:nvSpPr>
          <p:cNvPr id="3" name="Subtitle 2"/>
          <p:cNvSpPr>
            <a:spLocks noGrp="1"/>
          </p:cNvSpPr>
          <p:nvPr>
            <p:ph type="subTitle" idx="1"/>
          </p:nvPr>
        </p:nvSpPr>
        <p:spPr/>
        <p:txBody>
          <a:bodyPr/>
          <a:lstStyle/>
          <a:p>
            <a:r>
              <a:rPr lang="en-US" dirty="0" smtClean="0"/>
              <a:t>Project Cost Management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Semi-detached –</a:t>
            </a:r>
            <a:r>
              <a:rPr lang="en-US" dirty="0" smtClean="0"/>
              <a:t> A software project is said to be a Semi-detached type if the vital characteristics such as team-size, experience, knowledge of the various programming environment lie in between that of organic and Embedded. The projects classified as Semi-Detached are comparatively less familiar and difficult to develop compared to the organic ones and require more experience and better guidance and creativity. </a:t>
            </a:r>
            <a:r>
              <a:rPr lang="en-US" dirty="0" err="1" smtClean="0"/>
              <a:t>Eg</a:t>
            </a:r>
            <a:r>
              <a:rPr lang="en-US" dirty="0" smtClean="0"/>
              <a:t>: Compilers or different Embedded Systems can be considered of Semi-Detached type.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Embedded –</a:t>
            </a:r>
            <a:r>
              <a:rPr lang="en-US" dirty="0" smtClean="0"/>
              <a:t> A software project with requiring the highest level of complexity, creativity, and experience requirement fall under this category. Such software requires a larger team size than the other two models and also the developers need to be sufficiently experienced and creative to develop such complex models.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a:t>
            </a:r>
            <a:r>
              <a:rPr lang="en-US" dirty="0" smtClean="0"/>
              <a:t>of Models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COCOMO </a:t>
            </a:r>
            <a:r>
              <a:rPr lang="en-US" dirty="0" smtClean="0"/>
              <a:t>consists of a hierarchy of three increasingly detailed and accurate forms. Any of the three forms can be adopted according to our requirements. These are types of COCOMO model</a:t>
            </a:r>
            <a:r>
              <a:rPr lang="en-US" dirty="0" smtClean="0"/>
              <a:t>:</a:t>
            </a:r>
          </a:p>
          <a:p>
            <a:pPr marL="514350" indent="-514350" fontAlgn="base">
              <a:buFont typeface="+mj-lt"/>
              <a:buAutoNum type="arabicPeriod"/>
            </a:pPr>
            <a:r>
              <a:rPr lang="en-US" dirty="0" smtClean="0"/>
              <a:t>Basic COCOMO Model</a:t>
            </a:r>
          </a:p>
          <a:p>
            <a:pPr marL="514350" indent="-514350" fontAlgn="base">
              <a:buFont typeface="+mj-lt"/>
              <a:buAutoNum type="arabicPeriod"/>
            </a:pPr>
            <a:r>
              <a:rPr lang="en-US" dirty="0" smtClean="0"/>
              <a:t>Intermediate COCOMO Model</a:t>
            </a:r>
          </a:p>
          <a:p>
            <a:pPr marL="514350" indent="-514350" fontAlgn="base">
              <a:buFont typeface="+mj-lt"/>
              <a:buAutoNum type="arabicPeriod"/>
            </a:pPr>
            <a:r>
              <a:rPr lang="en-US" dirty="0" smtClean="0"/>
              <a:t>Detailed COCOMO Model</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Cost Management</a:t>
            </a:r>
            <a:endParaRPr lang="en-US" dirty="0"/>
          </a:p>
        </p:txBody>
      </p:sp>
      <p:sp>
        <p:nvSpPr>
          <p:cNvPr id="3" name="Content Placeholder 2"/>
          <p:cNvSpPr>
            <a:spLocks noGrp="1"/>
          </p:cNvSpPr>
          <p:nvPr>
            <p:ph idx="1"/>
          </p:nvPr>
        </p:nvSpPr>
        <p:spPr/>
        <p:txBody>
          <a:bodyPr/>
          <a:lstStyle/>
          <a:p>
            <a:r>
              <a:rPr lang="en-US" dirty="0" smtClean="0"/>
              <a:t>Plan Cost Management is the process that establishes the policies, procedures, and documentation for planning, managing, expending, and controlling project costs. </a:t>
            </a:r>
            <a:endParaRPr lang="en-US" dirty="0" smtClean="0"/>
          </a:p>
          <a:p>
            <a:r>
              <a:rPr lang="en-US" dirty="0" smtClean="0"/>
              <a:t>The </a:t>
            </a:r>
            <a:r>
              <a:rPr lang="en-US" dirty="0" smtClean="0"/>
              <a:t>key benefit of this process is that it provides guidance and direction on how the project costs will be managed throughout the project.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Costs</a:t>
            </a:r>
            <a:endParaRPr lang="en-US" dirty="0"/>
          </a:p>
        </p:txBody>
      </p:sp>
      <p:sp>
        <p:nvSpPr>
          <p:cNvPr id="3" name="Content Placeholder 2"/>
          <p:cNvSpPr>
            <a:spLocks noGrp="1"/>
          </p:cNvSpPr>
          <p:nvPr>
            <p:ph idx="1"/>
          </p:nvPr>
        </p:nvSpPr>
        <p:spPr/>
        <p:txBody>
          <a:bodyPr/>
          <a:lstStyle/>
          <a:p>
            <a:r>
              <a:rPr lang="en-US" dirty="0" smtClean="0"/>
              <a:t>Estimate Costs is the process of developing an approximation of the monetary resources needed to complete project activities. </a:t>
            </a:r>
            <a:endParaRPr lang="en-US" dirty="0" smtClean="0"/>
          </a:p>
          <a:p>
            <a:r>
              <a:rPr lang="en-US" dirty="0" smtClean="0"/>
              <a:t>The </a:t>
            </a:r>
            <a:r>
              <a:rPr lang="en-US" dirty="0" smtClean="0"/>
              <a:t>key benefit of this process is that it determines the amount of cost required to complete project work.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Budget</a:t>
            </a:r>
            <a:endParaRPr lang="en-US" dirty="0"/>
          </a:p>
        </p:txBody>
      </p:sp>
      <p:sp>
        <p:nvSpPr>
          <p:cNvPr id="3" name="Content Placeholder 2"/>
          <p:cNvSpPr>
            <a:spLocks noGrp="1"/>
          </p:cNvSpPr>
          <p:nvPr>
            <p:ph idx="1"/>
          </p:nvPr>
        </p:nvSpPr>
        <p:spPr/>
        <p:txBody>
          <a:bodyPr/>
          <a:lstStyle/>
          <a:p>
            <a:r>
              <a:rPr lang="en-US" dirty="0" smtClean="0"/>
              <a:t>Determine Budget is the process of aggregating the estimated costs of individual activities or work packages to establish an authorized cost baseline. </a:t>
            </a:r>
            <a:endParaRPr lang="en-US" dirty="0" smtClean="0"/>
          </a:p>
          <a:p>
            <a:r>
              <a:rPr lang="en-US" dirty="0" smtClean="0"/>
              <a:t>The </a:t>
            </a:r>
            <a:r>
              <a:rPr lang="en-US" dirty="0" smtClean="0"/>
              <a:t>key benefit of this process is that it determines the cost baseline against which project performance can be monitored and controlled.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Costs</a:t>
            </a:r>
            <a:endParaRPr lang="en-US" dirty="0"/>
          </a:p>
        </p:txBody>
      </p:sp>
      <p:sp>
        <p:nvSpPr>
          <p:cNvPr id="3" name="Content Placeholder 2"/>
          <p:cNvSpPr>
            <a:spLocks noGrp="1"/>
          </p:cNvSpPr>
          <p:nvPr>
            <p:ph idx="1"/>
          </p:nvPr>
        </p:nvSpPr>
        <p:spPr/>
        <p:txBody>
          <a:bodyPr/>
          <a:lstStyle/>
          <a:p>
            <a:r>
              <a:rPr lang="en-US" dirty="0" smtClean="0"/>
              <a:t>Control Costs is the process of monitoring the status of the project to update the project costs and managing changes to the cost baseline. </a:t>
            </a:r>
            <a:endParaRPr lang="en-US" dirty="0" smtClean="0"/>
          </a:p>
          <a:p>
            <a:r>
              <a:rPr lang="en-US" dirty="0" smtClean="0"/>
              <a:t>The </a:t>
            </a:r>
            <a:r>
              <a:rPr lang="en-US" dirty="0" smtClean="0"/>
              <a:t>key benefit of this process is that it provides the means to recognize variance from the plan in order to take corrective action and minimize </a:t>
            </a:r>
            <a:r>
              <a:rPr lang="en-US" dirty="0" smtClean="0"/>
              <a:t>risk.</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COCOMO </a:t>
            </a:r>
            <a:r>
              <a:rPr lang="en-US" dirty="0" smtClean="0"/>
              <a:t>Model</a:t>
            </a:r>
            <a:br>
              <a:rPr lang="en-US" dirty="0" smtClean="0"/>
            </a:br>
            <a:endParaRPr lang="en-US" dirty="0"/>
          </a:p>
        </p:txBody>
      </p:sp>
      <p:sp>
        <p:nvSpPr>
          <p:cNvPr id="3" name="Content Placeholder 2"/>
          <p:cNvSpPr>
            <a:spLocks noGrp="1"/>
          </p:cNvSpPr>
          <p:nvPr>
            <p:ph idx="1"/>
          </p:nvPr>
        </p:nvSpPr>
        <p:spPr/>
        <p:txBody>
          <a:bodyPr/>
          <a:lstStyle/>
          <a:p>
            <a:r>
              <a:rPr lang="en-US" dirty="0" err="1" smtClean="0"/>
              <a:t>Cocomo</a:t>
            </a:r>
            <a:r>
              <a:rPr lang="en-US" dirty="0" smtClean="0"/>
              <a:t> (Constructive Cost Model) is a regression model based on LOC, </a:t>
            </a:r>
            <a:r>
              <a:rPr lang="en-US" dirty="0" err="1" smtClean="0"/>
              <a:t>i.e</a:t>
            </a:r>
            <a:r>
              <a:rPr lang="en-US" dirty="0" smtClean="0"/>
              <a:t> </a:t>
            </a:r>
            <a:r>
              <a:rPr lang="en-US" b="1" dirty="0" smtClean="0"/>
              <a:t>number of Lines of Code</a:t>
            </a:r>
            <a:r>
              <a:rPr lang="en-US" dirty="0" smtClean="0"/>
              <a:t>. It is a procedural cost estimate model for software projects and often used as a process of reliably predicting the various parameters associated with making a project such as size, effort, cost, time and quality.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smtClean="0"/>
              <a:t>The key parameters which define the quality of any software products, which are also an outcome of the </a:t>
            </a:r>
            <a:r>
              <a:rPr lang="en-US" sz="2800" dirty="0" err="1" smtClean="0"/>
              <a:t>Cocomo</a:t>
            </a:r>
            <a:r>
              <a:rPr lang="en-US" sz="2800" dirty="0" smtClean="0"/>
              <a:t> are primarily Effort &amp; Schedule</a:t>
            </a:r>
            <a:r>
              <a:rPr lang="en-US" sz="2800" dirty="0" smtClean="0"/>
              <a:t>:</a:t>
            </a:r>
          </a:p>
          <a:p>
            <a:endParaRPr lang="en-US" sz="2800" dirty="0" smtClean="0"/>
          </a:p>
          <a:p>
            <a:pPr fontAlgn="base"/>
            <a:r>
              <a:rPr lang="en-US" sz="2800" b="1" dirty="0" smtClean="0"/>
              <a:t>Effort:</a:t>
            </a:r>
            <a:r>
              <a:rPr lang="en-US" sz="2800" dirty="0" smtClean="0"/>
              <a:t> Amount of labor that will be required to complete a task. It is measured in person-months units.</a:t>
            </a:r>
          </a:p>
          <a:p>
            <a:pPr fontAlgn="base"/>
            <a:r>
              <a:rPr lang="en-US" sz="2800" b="1" dirty="0" smtClean="0"/>
              <a:t>Schedule:</a:t>
            </a:r>
            <a:r>
              <a:rPr lang="en-US" sz="2800" dirty="0" smtClean="0"/>
              <a:t> Simply means the amount of time required for the completion of the job, which is, of course, proportional to the effort put. It is measured in the units of time such as weeks, months.</a:t>
            </a:r>
          </a:p>
          <a:p>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models of </a:t>
            </a:r>
            <a:r>
              <a:rPr lang="en-US" dirty="0" err="1" smtClean="0"/>
              <a:t>Cocomo</a:t>
            </a:r>
            <a:endParaRPr lang="en-US" dirty="0"/>
          </a:p>
        </p:txBody>
      </p:sp>
      <p:sp>
        <p:nvSpPr>
          <p:cNvPr id="3" name="Content Placeholder 2"/>
          <p:cNvSpPr>
            <a:spLocks noGrp="1"/>
          </p:cNvSpPr>
          <p:nvPr>
            <p:ph idx="1"/>
          </p:nvPr>
        </p:nvSpPr>
        <p:spPr/>
        <p:txBody>
          <a:bodyPr/>
          <a:lstStyle/>
          <a:p>
            <a:r>
              <a:rPr lang="en-US" dirty="0" smtClean="0"/>
              <a:t>Different models of </a:t>
            </a:r>
            <a:r>
              <a:rPr lang="en-US" dirty="0" err="1" smtClean="0"/>
              <a:t>Cocomo</a:t>
            </a:r>
            <a:r>
              <a:rPr lang="en-US" dirty="0" smtClean="0"/>
              <a:t> have been proposed to predict the cost estimation at different levels, based on the amount of accuracy and correctness required. All of these models can be applied to a variety of projects, whose characteristics determine the value of constant to be used in subsequent calculations.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Organic –</a:t>
            </a:r>
            <a:r>
              <a:rPr lang="en-US" dirty="0" smtClean="0"/>
              <a:t> A software project is said to be an organic type if the team size required is adequately small, the problem is well understood and has been solved in the past and also the team members have a nominal experience regarding the problem.</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352</Words>
  <Application>Microsoft Office PowerPoint</Application>
  <PresentationFormat>On-screen Show (4:3)</PresentationFormat>
  <Paragraphs>30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Project Management</vt:lpstr>
      <vt:lpstr>Plan Cost Management</vt:lpstr>
      <vt:lpstr>Estimate Costs</vt:lpstr>
      <vt:lpstr>Determine Budget</vt:lpstr>
      <vt:lpstr>Control Costs</vt:lpstr>
      <vt:lpstr> COCOMO Model </vt:lpstr>
      <vt:lpstr>Slide 7</vt:lpstr>
      <vt:lpstr>Different models of Cocomo</vt:lpstr>
      <vt:lpstr>Slide 9</vt:lpstr>
      <vt:lpstr>Slide 10</vt:lpstr>
      <vt:lpstr>Slide 11</vt:lpstr>
      <vt:lpstr> Types of Models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Muddassir</dc:creator>
  <cp:lastModifiedBy>Muddassir</cp:lastModifiedBy>
  <cp:revision>6</cp:revision>
  <dcterms:created xsi:type="dcterms:W3CDTF">2006-08-16T00:00:00Z</dcterms:created>
  <dcterms:modified xsi:type="dcterms:W3CDTF">2020-05-04T05:40:01Z</dcterms:modified>
</cp:coreProperties>
</file>