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91" r:id="rId12"/>
    <p:sldId id="266" r:id="rId13"/>
    <p:sldId id="267" r:id="rId14"/>
    <p:sldId id="268" r:id="rId15"/>
    <p:sldId id="269" r:id="rId16"/>
    <p:sldId id="270" r:id="rId17"/>
    <p:sldId id="271" r:id="rId18"/>
    <p:sldId id="272" r:id="rId19"/>
    <p:sldId id="273" r:id="rId20"/>
    <p:sldId id="274" r:id="rId21"/>
    <p:sldId id="275" r:id="rId22"/>
    <p:sldId id="292" r:id="rId23"/>
    <p:sldId id="276" r:id="rId24"/>
    <p:sldId id="277" r:id="rId25"/>
    <p:sldId id="278" r:id="rId26"/>
    <p:sldId id="279" r:id="rId27"/>
    <p:sldId id="280" r:id="rId28"/>
    <p:sldId id="281" r:id="rId29"/>
    <p:sldId id="293" r:id="rId30"/>
    <p:sldId id="282" r:id="rId31"/>
    <p:sldId id="283" r:id="rId32"/>
    <p:sldId id="284" r:id="rId33"/>
    <p:sldId id="285" r:id="rId34"/>
    <p:sldId id="286" r:id="rId35"/>
    <p:sldId id="287" r:id="rId36"/>
    <p:sldId id="288" r:id="rId37"/>
    <p:sldId id="289" r:id="rId38"/>
    <p:sldId id="290"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u="sng" kern="1200">
          <a:solidFill>
            <a:schemeClr val="accent6">
              <a:lumMod val="75000"/>
            </a:schemeClr>
          </a:solidFill>
          <a:latin typeface="Arial Narrow"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Narrow"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Narrow"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Narrow"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AWS</a:t>
            </a:r>
            <a:endParaRPr lang="en-US" dirty="0"/>
          </a:p>
        </p:txBody>
      </p:sp>
      <p:sp>
        <p:nvSpPr>
          <p:cNvPr id="3" name="Subtitle 2"/>
          <p:cNvSpPr>
            <a:spLocks noGrp="1"/>
          </p:cNvSpPr>
          <p:nvPr>
            <p:ph type="subTitle" idx="1"/>
          </p:nvPr>
        </p:nvSpPr>
        <p:spPr/>
        <p:txBody>
          <a:bodyPr/>
          <a:lstStyle/>
          <a:p>
            <a:r>
              <a:rPr lang="en-US" dirty="0" smtClean="0"/>
              <a:t>Dr. Noman Islam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Development Kits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AWS Software Development Kits (SDKs) provide an application programming interface (API) that interacts with the web services that fundamentally make up the AWS platform. </a:t>
            </a:r>
            <a:endParaRPr lang="en-US" dirty="0" smtClean="0"/>
          </a:p>
          <a:p>
            <a:r>
              <a:rPr lang="en-US" dirty="0" smtClean="0"/>
              <a:t>The </a:t>
            </a:r>
            <a:r>
              <a:rPr lang="en-US" dirty="0" smtClean="0"/>
              <a:t>SDKs provide support for many different programming languages and platforms to allow you to work with your preferred language. </a:t>
            </a:r>
            <a:endParaRPr lang="en-US" dirty="0" smtClean="0"/>
          </a:p>
          <a:p>
            <a:r>
              <a:rPr lang="en-US" dirty="0" smtClean="0"/>
              <a:t>While </a:t>
            </a:r>
            <a:r>
              <a:rPr lang="en-US" dirty="0" smtClean="0"/>
              <a:t>you can certainly make HTTP calls directly to the web service endpoints, using the SDKs can take the complexity out of coding by providing programmatic access for many of the services.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and Networking Services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AWS provides a variety of compute and networking services to deliver core functionality for businesses to develop and run their workloads. </a:t>
            </a:r>
            <a:endParaRPr lang="en-US" dirty="0" smtClean="0"/>
          </a:p>
          <a:p>
            <a:r>
              <a:rPr lang="en-US" dirty="0" smtClean="0"/>
              <a:t>These </a:t>
            </a:r>
            <a:r>
              <a:rPr lang="en-US" dirty="0" smtClean="0"/>
              <a:t>compute and networking services can be leveraged with the storage, database, and application services to provide a complete solution for computing, query processing, and storage across a wide range of applications. </a:t>
            </a:r>
            <a:endParaRPr lang="en-US" dirty="0" smtClean="0"/>
          </a:p>
          <a:p>
            <a:r>
              <a:rPr lang="en-US" dirty="0" smtClean="0"/>
              <a:t>This </a:t>
            </a:r>
            <a:r>
              <a:rPr lang="en-US" dirty="0" smtClean="0"/>
              <a:t>section offers a high-level description of the core computing and networking services.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EC3</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Amazon Elastic Compute Cloud (Amazon EC2) is a web service that provides resizable compute capacity in the cloud. </a:t>
            </a:r>
            <a:endParaRPr lang="en-US" dirty="0" smtClean="0"/>
          </a:p>
          <a:p>
            <a:r>
              <a:rPr lang="en-US" dirty="0" smtClean="0"/>
              <a:t>It </a:t>
            </a:r>
            <a:r>
              <a:rPr lang="en-US" dirty="0" smtClean="0"/>
              <a:t>allows organizations to obtain and configure virtual servers in Amazon’s data centers and to harness those resources to build and host software systems. </a:t>
            </a:r>
            <a:endParaRPr lang="en-US" dirty="0" smtClean="0"/>
          </a:p>
          <a:p>
            <a:r>
              <a:rPr lang="en-US" dirty="0" smtClean="0"/>
              <a:t>Organizations </a:t>
            </a:r>
            <a:r>
              <a:rPr lang="en-US" dirty="0" smtClean="0"/>
              <a:t>can select from a variety of operating systems and resource configurations (memory, CPU, storage, and so on) that are optimal for the application profile of each workload.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Lambda</a:t>
            </a:r>
            <a:endParaRPr lang="en-US" dirty="0"/>
          </a:p>
        </p:txBody>
      </p:sp>
      <p:sp>
        <p:nvSpPr>
          <p:cNvPr id="3" name="Content Placeholder 2"/>
          <p:cNvSpPr>
            <a:spLocks noGrp="1"/>
          </p:cNvSpPr>
          <p:nvPr>
            <p:ph idx="1"/>
          </p:nvPr>
        </p:nvSpPr>
        <p:spPr/>
        <p:txBody>
          <a:bodyPr>
            <a:normAutofit lnSpcReduction="10000"/>
          </a:bodyPr>
          <a:lstStyle/>
          <a:p>
            <a:r>
              <a:rPr lang="en-US" dirty="0" smtClean="0"/>
              <a:t>AWS Lambda is a zero-administration compute platform for back-end web developers that runs your code for you on the AWS Cloud and provides you with a fine-grained pricing structure. </a:t>
            </a:r>
            <a:endParaRPr lang="en-US" dirty="0" smtClean="0"/>
          </a:p>
          <a:p>
            <a:r>
              <a:rPr lang="en-US" dirty="0" smtClean="0"/>
              <a:t>AWS </a:t>
            </a:r>
            <a:r>
              <a:rPr lang="en-US" dirty="0" smtClean="0"/>
              <a:t>Lambda runs your back-end code on its own AWS compute fleet of Amazon EC2 instances across multiple Availability Zones in a region, which provides the high availability, security, performance, and scalability of the AWS infrastructure.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 Scaling</a:t>
            </a:r>
            <a:endParaRPr lang="en-US" dirty="0"/>
          </a:p>
        </p:txBody>
      </p:sp>
      <p:sp>
        <p:nvSpPr>
          <p:cNvPr id="3" name="Content Placeholder 2"/>
          <p:cNvSpPr>
            <a:spLocks noGrp="1"/>
          </p:cNvSpPr>
          <p:nvPr>
            <p:ph idx="1"/>
          </p:nvPr>
        </p:nvSpPr>
        <p:spPr/>
        <p:txBody>
          <a:bodyPr/>
          <a:lstStyle/>
          <a:p>
            <a:r>
              <a:rPr lang="en-US" dirty="0" smtClean="0"/>
              <a:t>Auto Scaling allows organizations to scale Amazon EC2 capacity up or down automatically according to conditions defined for the particular workload</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685800" y="1138238"/>
            <a:ext cx="7772400" cy="45815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Elastic Load Balancing</a:t>
            </a:r>
            <a:endParaRPr lang="en-US" dirty="0"/>
          </a:p>
        </p:txBody>
      </p:sp>
      <p:sp>
        <p:nvSpPr>
          <p:cNvPr id="3" name="Content Placeholder 2"/>
          <p:cNvSpPr>
            <a:spLocks noGrp="1"/>
          </p:cNvSpPr>
          <p:nvPr>
            <p:ph idx="1"/>
          </p:nvPr>
        </p:nvSpPr>
        <p:spPr/>
        <p:txBody>
          <a:bodyPr/>
          <a:lstStyle/>
          <a:p>
            <a:r>
              <a:rPr lang="en-US" dirty="0" smtClean="0"/>
              <a:t>Elastic Load Balancing automatically distributes incoming application traffic across multiple Amazon EC2 instances in the cloud. </a:t>
            </a:r>
            <a:endParaRPr lang="en-US" dirty="0" smtClean="0"/>
          </a:p>
          <a:p>
            <a:r>
              <a:rPr lang="en-US" dirty="0" smtClean="0"/>
              <a:t>It </a:t>
            </a:r>
            <a:r>
              <a:rPr lang="en-US" dirty="0" smtClean="0"/>
              <a:t>enables organizations to achieve greater levels of fault tolerance in their applications, seamlessly providing the required amount of load balancing capacity needed to distribute application traffic.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Elastic Beanstalk</a:t>
            </a:r>
            <a:endParaRPr lang="en-US" dirty="0"/>
          </a:p>
        </p:txBody>
      </p:sp>
      <p:sp>
        <p:nvSpPr>
          <p:cNvPr id="3" name="Content Placeholder 2"/>
          <p:cNvSpPr>
            <a:spLocks noGrp="1"/>
          </p:cNvSpPr>
          <p:nvPr>
            <p:ph idx="1"/>
          </p:nvPr>
        </p:nvSpPr>
        <p:spPr/>
        <p:txBody>
          <a:bodyPr>
            <a:normAutofit fontScale="92500"/>
          </a:bodyPr>
          <a:lstStyle/>
          <a:p>
            <a:r>
              <a:rPr lang="en-US" dirty="0" smtClean="0"/>
              <a:t>AWS Elastic Beanstalk is the fastest and simplest way to get a web application up and running on AWS. </a:t>
            </a:r>
            <a:endParaRPr lang="en-US" dirty="0" smtClean="0"/>
          </a:p>
          <a:p>
            <a:r>
              <a:rPr lang="en-US" dirty="0" smtClean="0"/>
              <a:t>Developers </a:t>
            </a:r>
            <a:r>
              <a:rPr lang="en-US" dirty="0" smtClean="0"/>
              <a:t>can simply upload their application code, and the service automatically handles all the details, such as resource provisioning, load balancing, Auto Scaling, and monitoring. </a:t>
            </a:r>
            <a:endParaRPr lang="en-US" dirty="0" smtClean="0"/>
          </a:p>
          <a:p>
            <a:r>
              <a:rPr lang="en-US" dirty="0" smtClean="0"/>
              <a:t>It </a:t>
            </a:r>
            <a:r>
              <a:rPr lang="en-US" dirty="0" smtClean="0"/>
              <a:t>provides support for a variety of platforms, including PHP, Java, Python, Ruby, Node.js, .NET, and Go</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smtClean="0"/>
              <a:t>Amazon Virtual Private Cloud (Amazon VPC)</a:t>
            </a:r>
            <a:endParaRPr lang="en-US" dirty="0"/>
          </a:p>
        </p:txBody>
      </p:sp>
      <p:sp>
        <p:nvSpPr>
          <p:cNvPr id="3" name="Content Placeholder 2"/>
          <p:cNvSpPr>
            <a:spLocks noGrp="1"/>
          </p:cNvSpPr>
          <p:nvPr>
            <p:ph idx="1"/>
          </p:nvPr>
        </p:nvSpPr>
        <p:spPr/>
        <p:txBody>
          <a:bodyPr>
            <a:normAutofit/>
          </a:bodyPr>
          <a:lstStyle/>
          <a:p>
            <a:r>
              <a:rPr lang="en-US" dirty="0" smtClean="0"/>
              <a:t>Amazon Virtual Private Cloud (Amazon VPC) lets organizations provision a logically isolated section of the AWS Cloud where they can launch AWS resources in a virtual network that they define. </a:t>
            </a:r>
            <a:endParaRPr lang="en-US" dirty="0" smtClean="0"/>
          </a:p>
          <a:p>
            <a:r>
              <a:rPr lang="en-US" dirty="0" smtClean="0"/>
              <a:t>Organizations </a:t>
            </a:r>
            <a:r>
              <a:rPr lang="en-US" dirty="0" smtClean="0"/>
              <a:t>have complete control over the virtual environment, including selection of the IP address range, creation of subnets, and configuration of route tables and network gateways.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Direct Connect</a:t>
            </a:r>
            <a:endParaRPr lang="en-US" dirty="0"/>
          </a:p>
        </p:txBody>
      </p:sp>
      <p:sp>
        <p:nvSpPr>
          <p:cNvPr id="3" name="Content Placeholder 2"/>
          <p:cNvSpPr>
            <a:spLocks noGrp="1"/>
          </p:cNvSpPr>
          <p:nvPr>
            <p:ph idx="1"/>
          </p:nvPr>
        </p:nvSpPr>
        <p:spPr/>
        <p:txBody>
          <a:bodyPr>
            <a:normAutofit fontScale="92500"/>
          </a:bodyPr>
          <a:lstStyle/>
          <a:p>
            <a:r>
              <a:rPr lang="en-US" dirty="0" smtClean="0"/>
              <a:t>AWS Direct Connect allows organizations to establish a dedicated network connection from their data center to AWS. </a:t>
            </a:r>
            <a:endParaRPr lang="en-US" dirty="0" smtClean="0"/>
          </a:p>
          <a:p>
            <a:r>
              <a:rPr lang="en-US" dirty="0" smtClean="0"/>
              <a:t>Using </a:t>
            </a:r>
            <a:r>
              <a:rPr lang="en-US" dirty="0" smtClean="0"/>
              <a:t>AWS Direct Connect, organizations can establish private connectivity between AWS and their data center, office, or </a:t>
            </a:r>
            <a:r>
              <a:rPr lang="en-US" dirty="0" err="1" smtClean="0"/>
              <a:t>colocation</a:t>
            </a:r>
            <a:r>
              <a:rPr lang="en-US" dirty="0" smtClean="0"/>
              <a:t> environment, which in many cases can reduce network costs, increase bandwidth throughput, and provide a more consistent network experience than </a:t>
            </a:r>
            <a:r>
              <a:rPr lang="en-US" dirty="0" err="1" smtClean="0"/>
              <a:t>Internetbased</a:t>
            </a:r>
            <a:r>
              <a:rPr lang="en-US" dirty="0" smtClean="0"/>
              <a:t> VPN connections.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smtClean="0"/>
              <a:t>AWS provides on-demand delivery of IT resources via the Internet on a secure cloud services platform, offering compute power, storage, databases, content delivery, and other functionality to help businesses scale and </a:t>
            </a:r>
            <a:r>
              <a:rPr lang="en-US" dirty="0" smtClean="0"/>
              <a:t>grow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Route 53</a:t>
            </a:r>
            <a:endParaRPr lang="en-US" dirty="0"/>
          </a:p>
        </p:txBody>
      </p:sp>
      <p:sp>
        <p:nvSpPr>
          <p:cNvPr id="3" name="Content Placeholder 2"/>
          <p:cNvSpPr>
            <a:spLocks noGrp="1"/>
          </p:cNvSpPr>
          <p:nvPr>
            <p:ph idx="1"/>
          </p:nvPr>
        </p:nvSpPr>
        <p:spPr/>
        <p:txBody>
          <a:bodyPr>
            <a:normAutofit lnSpcReduction="10000"/>
          </a:bodyPr>
          <a:lstStyle/>
          <a:p>
            <a:r>
              <a:rPr lang="en-US" dirty="0" smtClean="0"/>
              <a:t>Amazon Route 53 is a highly available and scalable Domain Name System (DNS) web service. </a:t>
            </a:r>
            <a:endParaRPr lang="en-US" dirty="0" smtClean="0"/>
          </a:p>
          <a:p>
            <a:r>
              <a:rPr lang="en-US" dirty="0" smtClean="0"/>
              <a:t>It </a:t>
            </a:r>
            <a:r>
              <a:rPr lang="en-US" dirty="0" smtClean="0"/>
              <a:t>is designed to give developers and businesses an extremely reliable and cost-effective way to route end users to Internet applications by translating human readable names, such as www.example.com, into the numeric IP addresses, such as 192.0.2.1, that computers use to connect to each other. </a:t>
            </a:r>
            <a:endParaRPr lang="en-US"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Amazon Route 53 also serves as domain registrar, allowing you to purchase and manage domains directly from AWS</a:t>
            </a: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and Networking Service</a:t>
            </a:r>
            <a:endParaRPr lang="en-US" dirty="0"/>
          </a:p>
        </p:txBody>
      </p:sp>
      <p:sp>
        <p:nvSpPr>
          <p:cNvPr id="3" name="Content Placeholder 2"/>
          <p:cNvSpPr>
            <a:spLocks noGrp="1"/>
          </p:cNvSpPr>
          <p:nvPr>
            <p:ph idx="1"/>
          </p:nvPr>
        </p:nvSpPr>
        <p:spPr/>
        <p:txBody>
          <a:bodyPr/>
          <a:lstStyle/>
          <a:p>
            <a:r>
              <a:rPr lang="en-US" dirty="0" smtClean="0"/>
              <a:t>AWS provides a variety of services to meet your storage needs, such as Amazon Simple Storage Service, Amazon </a:t>
            </a:r>
            <a:r>
              <a:rPr lang="en-US" dirty="0" err="1" smtClean="0"/>
              <a:t>CloudFront</a:t>
            </a:r>
            <a:r>
              <a:rPr lang="en-US" dirty="0" smtClean="0"/>
              <a:t>, and Amazon Elastic Block Store. </a:t>
            </a:r>
            <a:endParaRPr lang="en-US" dirty="0" smtClean="0"/>
          </a:p>
          <a:p>
            <a:r>
              <a:rPr lang="en-US" dirty="0" smtClean="0"/>
              <a:t>This </a:t>
            </a:r>
            <a:r>
              <a:rPr lang="en-US" dirty="0" smtClean="0"/>
              <a:t>section provides an overview of the storage and content delivery services.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Amazon Simple Storage Service (Amazon S3)</a:t>
            </a:r>
            <a:endParaRPr lang="en-US" dirty="0"/>
          </a:p>
        </p:txBody>
      </p:sp>
      <p:sp>
        <p:nvSpPr>
          <p:cNvPr id="3" name="Content Placeholder 2"/>
          <p:cNvSpPr>
            <a:spLocks noGrp="1"/>
          </p:cNvSpPr>
          <p:nvPr>
            <p:ph idx="1"/>
          </p:nvPr>
        </p:nvSpPr>
        <p:spPr/>
        <p:txBody>
          <a:bodyPr>
            <a:normAutofit lnSpcReduction="10000"/>
          </a:bodyPr>
          <a:lstStyle/>
          <a:p>
            <a:r>
              <a:rPr lang="en-US" dirty="0" smtClean="0"/>
              <a:t>Amazon Simple Storage Service (Amazon S3) provides developers and IT teams with highly durable and scalable object storage that handles virtually unlimited amounts of data and large numbers of concurrent users. </a:t>
            </a:r>
            <a:endParaRPr lang="en-US" dirty="0" smtClean="0"/>
          </a:p>
          <a:p>
            <a:r>
              <a:rPr lang="en-US" dirty="0" smtClean="0"/>
              <a:t>Organizations </a:t>
            </a:r>
            <a:r>
              <a:rPr lang="en-US" dirty="0" smtClean="0"/>
              <a:t>can store any number of objects of any type, such as </a:t>
            </a:r>
            <a:r>
              <a:rPr lang="en-US" dirty="0" err="1" smtClean="0"/>
              <a:t>HTMLpages</a:t>
            </a:r>
            <a:r>
              <a:rPr lang="en-US" dirty="0" smtClean="0"/>
              <a:t>, source code files, image files, and encrypted data, and access them using HTTP-based protocols.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Glacier</a:t>
            </a:r>
            <a:endParaRPr lang="en-US" dirty="0"/>
          </a:p>
        </p:txBody>
      </p:sp>
      <p:sp>
        <p:nvSpPr>
          <p:cNvPr id="3" name="Content Placeholder 2"/>
          <p:cNvSpPr>
            <a:spLocks noGrp="1"/>
          </p:cNvSpPr>
          <p:nvPr>
            <p:ph idx="1"/>
          </p:nvPr>
        </p:nvSpPr>
        <p:spPr/>
        <p:txBody>
          <a:bodyPr>
            <a:normAutofit lnSpcReduction="10000"/>
          </a:bodyPr>
          <a:lstStyle/>
          <a:p>
            <a:r>
              <a:rPr lang="en-US" dirty="0" smtClean="0"/>
              <a:t>Amazon Glacier is a secure, durable, and extremely low-cost storage service for data archiving and </a:t>
            </a:r>
            <a:r>
              <a:rPr lang="en-US" dirty="0" err="1" smtClean="0"/>
              <a:t>longterm</a:t>
            </a:r>
            <a:r>
              <a:rPr lang="en-US" dirty="0" smtClean="0"/>
              <a:t> backup. </a:t>
            </a:r>
            <a:endParaRPr lang="en-US" dirty="0" smtClean="0"/>
          </a:p>
          <a:p>
            <a:r>
              <a:rPr lang="en-US" dirty="0" smtClean="0"/>
              <a:t>Organizations </a:t>
            </a:r>
            <a:r>
              <a:rPr lang="en-US" dirty="0" smtClean="0"/>
              <a:t>can reliably store large or small amounts of data for a very low cost per gigabyte per month. </a:t>
            </a:r>
            <a:endParaRPr lang="en-US" dirty="0" smtClean="0"/>
          </a:p>
          <a:p>
            <a:r>
              <a:rPr lang="en-US" dirty="0" smtClean="0"/>
              <a:t>To </a:t>
            </a:r>
            <a:r>
              <a:rPr lang="en-US" dirty="0" smtClean="0"/>
              <a:t>keep costs low for customers, Amazon Glacier is optimized for infrequently accessed data where a retrieval time of several hours is suitable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v-SE" dirty="0" smtClean="0"/>
              <a:t>Amazon Elastic Block Store (Amazon EBS)</a:t>
            </a:r>
            <a:endParaRPr lang="en-US" dirty="0"/>
          </a:p>
        </p:txBody>
      </p:sp>
      <p:sp>
        <p:nvSpPr>
          <p:cNvPr id="3" name="Content Placeholder 2"/>
          <p:cNvSpPr>
            <a:spLocks noGrp="1"/>
          </p:cNvSpPr>
          <p:nvPr>
            <p:ph idx="1"/>
          </p:nvPr>
        </p:nvSpPr>
        <p:spPr/>
        <p:txBody>
          <a:bodyPr/>
          <a:lstStyle/>
          <a:p>
            <a:r>
              <a:rPr lang="en-US" dirty="0" smtClean="0"/>
              <a:t>Amazon Elastic Block Store (Amazon EBS) provides persistent block-level storage volumes for use with Amazon EC2 instances. </a:t>
            </a:r>
            <a:endParaRPr lang="en-US" dirty="0" smtClean="0"/>
          </a:p>
          <a:p>
            <a:r>
              <a:rPr lang="en-US" dirty="0" smtClean="0"/>
              <a:t>Each </a:t>
            </a:r>
            <a:r>
              <a:rPr lang="en-US" dirty="0" smtClean="0"/>
              <a:t>Amazon EBS volume is automatically replicated within its Availability Zone to protect organizations from component failure, offering high availability and durability</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Storage Gateway </a:t>
            </a:r>
            <a:endParaRPr lang="en-US" dirty="0"/>
          </a:p>
        </p:txBody>
      </p:sp>
      <p:sp>
        <p:nvSpPr>
          <p:cNvPr id="3" name="Content Placeholder 2"/>
          <p:cNvSpPr>
            <a:spLocks noGrp="1"/>
          </p:cNvSpPr>
          <p:nvPr>
            <p:ph idx="1"/>
          </p:nvPr>
        </p:nvSpPr>
        <p:spPr/>
        <p:txBody>
          <a:bodyPr/>
          <a:lstStyle/>
          <a:p>
            <a:r>
              <a:rPr lang="en-US" dirty="0" smtClean="0"/>
              <a:t>AWS Storage Gateway is a service connecting an on-premises software appliance with cloud-based storage to provide seamless and secure integration between an organization’s on-premises IT environment and the AWS storage infrastructure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CloudFront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Amazon </a:t>
            </a:r>
            <a:r>
              <a:rPr lang="en-US" dirty="0" err="1" smtClean="0"/>
              <a:t>CloudFront</a:t>
            </a:r>
            <a:r>
              <a:rPr lang="en-US" dirty="0" smtClean="0"/>
              <a:t> is a content delivery web service. It integrates with other AWS Cloud services to give developers and businesses an easy way to distribute content to users across the world with low latency, high data transfer speeds, and no minimum usage commitments. </a:t>
            </a:r>
            <a:endParaRPr lang="en-US" dirty="0" smtClean="0"/>
          </a:p>
          <a:p>
            <a:r>
              <a:rPr lang="en-US" dirty="0" smtClean="0"/>
              <a:t>Amazon </a:t>
            </a:r>
            <a:r>
              <a:rPr lang="en-US" dirty="0" err="1" smtClean="0"/>
              <a:t>CloudFront</a:t>
            </a:r>
            <a:r>
              <a:rPr lang="en-US" dirty="0" smtClean="0"/>
              <a:t> can be used to deliver your entire website, including dynamic, static, streaming, and interactive content, using a global network of edge locations.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Requests for content are automatically routed to the nearest edge location, so content is delivered with the best possible performance to end users around the globe</a:t>
            </a:r>
            <a:r>
              <a:rPr lang="en-US" dirty="0" smtClean="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Services</a:t>
            </a:r>
            <a:endParaRPr lang="en-US" dirty="0"/>
          </a:p>
        </p:txBody>
      </p:sp>
      <p:sp>
        <p:nvSpPr>
          <p:cNvPr id="3" name="Content Placeholder 2"/>
          <p:cNvSpPr>
            <a:spLocks noGrp="1"/>
          </p:cNvSpPr>
          <p:nvPr>
            <p:ph idx="1"/>
          </p:nvPr>
        </p:nvSpPr>
        <p:spPr/>
        <p:txBody>
          <a:bodyPr/>
          <a:lstStyle/>
          <a:p>
            <a:r>
              <a:rPr lang="en-US" dirty="0" smtClean="0"/>
              <a:t>AWS provides fully managed relational and </a:t>
            </a:r>
            <a:r>
              <a:rPr lang="en-US" dirty="0" err="1" smtClean="0"/>
              <a:t>NoSQLdatabase</a:t>
            </a:r>
            <a:r>
              <a:rPr lang="en-US" dirty="0" smtClean="0"/>
              <a:t> services, and in-memory caching as a service and a </a:t>
            </a:r>
            <a:r>
              <a:rPr lang="en-US" dirty="0" err="1" smtClean="0"/>
              <a:t>petabyte</a:t>
            </a:r>
            <a:r>
              <a:rPr lang="en-US" dirty="0" smtClean="0"/>
              <a:t>-scale data warehouse solution. </a:t>
            </a:r>
            <a:endParaRPr lang="en-US" dirty="0" smtClean="0"/>
          </a:p>
          <a:p>
            <a:r>
              <a:rPr lang="en-US" dirty="0" smtClean="0"/>
              <a:t>This </a:t>
            </a:r>
            <a:r>
              <a:rPr lang="en-US" dirty="0" smtClean="0"/>
              <a:t>section provides an overview of the products that the database services comprise.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AWS?</a:t>
            </a:r>
            <a:endParaRPr lang="en-US" dirty="0"/>
          </a:p>
        </p:txBody>
      </p:sp>
      <p:sp>
        <p:nvSpPr>
          <p:cNvPr id="3" name="Content Placeholder 2"/>
          <p:cNvSpPr>
            <a:spLocks noGrp="1"/>
          </p:cNvSpPr>
          <p:nvPr>
            <p:ph idx="1"/>
          </p:nvPr>
        </p:nvSpPr>
        <p:spPr/>
        <p:txBody>
          <a:bodyPr>
            <a:normAutofit/>
          </a:bodyPr>
          <a:lstStyle/>
          <a:p>
            <a:r>
              <a:rPr lang="en-US" dirty="0" smtClean="0"/>
              <a:t>Using AWS resources instead of your own is like purchasing electricity from a power company instead of running your own generator, and it provides the key advantages of cloud computing: </a:t>
            </a:r>
            <a:endParaRPr lang="en-US" dirty="0" smtClean="0"/>
          </a:p>
          <a:p>
            <a:pPr lvl="1"/>
            <a:r>
              <a:rPr lang="en-US" dirty="0" smtClean="0"/>
              <a:t>Capacity </a:t>
            </a:r>
            <a:r>
              <a:rPr lang="en-US" dirty="0" smtClean="0"/>
              <a:t>exactly matches your need, you pay only for what you use, economies of scale result in lower costs, </a:t>
            </a:r>
            <a:endParaRPr lang="en-US" dirty="0" smtClean="0"/>
          </a:p>
          <a:p>
            <a:pPr lvl="1"/>
            <a:r>
              <a:rPr lang="en-US" dirty="0" smtClean="0"/>
              <a:t>and </a:t>
            </a:r>
            <a:r>
              <a:rPr lang="en-US" dirty="0" smtClean="0"/>
              <a:t>the service is provided by a vendor experienced in running large-scale networks.</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Amazon Relational Database Service (Amazon RDS)</a:t>
            </a:r>
            <a:endParaRPr lang="en-US" dirty="0"/>
          </a:p>
        </p:txBody>
      </p:sp>
      <p:sp>
        <p:nvSpPr>
          <p:cNvPr id="3" name="Content Placeholder 2"/>
          <p:cNvSpPr>
            <a:spLocks noGrp="1"/>
          </p:cNvSpPr>
          <p:nvPr>
            <p:ph idx="1"/>
          </p:nvPr>
        </p:nvSpPr>
        <p:spPr/>
        <p:txBody>
          <a:bodyPr>
            <a:normAutofit/>
          </a:bodyPr>
          <a:lstStyle/>
          <a:p>
            <a:r>
              <a:rPr lang="en-US" dirty="0" smtClean="0"/>
              <a:t>Amazon Relational Database Service (Amazon RDS) provides a fully managed relational database </a:t>
            </a:r>
            <a:r>
              <a:rPr lang="en-US" dirty="0" smtClean="0"/>
              <a:t>with support </a:t>
            </a:r>
            <a:r>
              <a:rPr lang="en-US" dirty="0" smtClean="0"/>
              <a:t>for many popular open source and commercial database engines. </a:t>
            </a:r>
            <a:endParaRPr lang="en-US" dirty="0" smtClean="0"/>
          </a:p>
          <a:p>
            <a:r>
              <a:rPr lang="en-US" dirty="0" smtClean="0"/>
              <a:t>It’s </a:t>
            </a:r>
            <a:r>
              <a:rPr lang="en-US" dirty="0" smtClean="0"/>
              <a:t>a cost-efficient service </a:t>
            </a:r>
            <a:r>
              <a:rPr lang="en-US" dirty="0" smtClean="0"/>
              <a:t>that allows </a:t>
            </a:r>
            <a:r>
              <a:rPr lang="en-US" dirty="0" smtClean="0"/>
              <a:t>organizations to launch secure, highly available, fault-tolerant, production-ready databases </a:t>
            </a:r>
            <a:r>
              <a:rPr lang="en-US" dirty="0" smtClean="0"/>
              <a:t>in minutes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DynamoDB</a:t>
            </a:r>
            <a:endParaRPr lang="en-US" dirty="0"/>
          </a:p>
        </p:txBody>
      </p:sp>
      <p:sp>
        <p:nvSpPr>
          <p:cNvPr id="3" name="Content Placeholder 2"/>
          <p:cNvSpPr>
            <a:spLocks noGrp="1"/>
          </p:cNvSpPr>
          <p:nvPr>
            <p:ph idx="1"/>
          </p:nvPr>
        </p:nvSpPr>
        <p:spPr/>
        <p:txBody>
          <a:bodyPr>
            <a:normAutofit lnSpcReduction="10000"/>
          </a:bodyPr>
          <a:lstStyle/>
          <a:p>
            <a:r>
              <a:rPr lang="en-US" dirty="0" smtClean="0"/>
              <a:t>Amazon </a:t>
            </a:r>
            <a:r>
              <a:rPr lang="en-US" dirty="0" err="1" smtClean="0"/>
              <a:t>DynamoDB</a:t>
            </a:r>
            <a:r>
              <a:rPr lang="en-US" dirty="0" smtClean="0"/>
              <a:t> is a fast and flexible </a:t>
            </a:r>
            <a:r>
              <a:rPr lang="en-US" dirty="0" err="1" smtClean="0"/>
              <a:t>NoSQLdatabase</a:t>
            </a:r>
            <a:r>
              <a:rPr lang="en-US" dirty="0" smtClean="0"/>
              <a:t> service for all applications that need consistent, single-digit millisecond latency at any scale. </a:t>
            </a:r>
            <a:endParaRPr lang="en-US" dirty="0" smtClean="0"/>
          </a:p>
          <a:p>
            <a:r>
              <a:rPr lang="en-US" dirty="0" smtClean="0"/>
              <a:t>It </a:t>
            </a:r>
            <a:r>
              <a:rPr lang="en-US" dirty="0" smtClean="0"/>
              <a:t>is a fully managed database and supports both document and key/value data models. </a:t>
            </a:r>
            <a:endParaRPr lang="en-US" dirty="0" smtClean="0"/>
          </a:p>
          <a:p>
            <a:r>
              <a:rPr lang="en-US" dirty="0" smtClean="0"/>
              <a:t>Its </a:t>
            </a:r>
            <a:r>
              <a:rPr lang="en-US" dirty="0" smtClean="0"/>
              <a:t>flexible data model and reliable performance make it a great fit for mobile, web, gaming, ad-tech, Internet of Things, and many other applications.</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Redshift</a:t>
            </a:r>
            <a:endParaRPr lang="en-US" dirty="0"/>
          </a:p>
        </p:txBody>
      </p:sp>
      <p:sp>
        <p:nvSpPr>
          <p:cNvPr id="3" name="Content Placeholder 2"/>
          <p:cNvSpPr>
            <a:spLocks noGrp="1"/>
          </p:cNvSpPr>
          <p:nvPr>
            <p:ph idx="1"/>
          </p:nvPr>
        </p:nvSpPr>
        <p:spPr/>
        <p:txBody>
          <a:bodyPr/>
          <a:lstStyle/>
          <a:p>
            <a:r>
              <a:rPr lang="en-US" dirty="0" smtClean="0"/>
              <a:t>Amazon </a:t>
            </a:r>
            <a:r>
              <a:rPr lang="en-US" dirty="0" err="1" smtClean="0"/>
              <a:t>Redshift</a:t>
            </a:r>
            <a:r>
              <a:rPr lang="en-US" dirty="0" smtClean="0"/>
              <a:t> is a fast, fully managed, </a:t>
            </a:r>
            <a:r>
              <a:rPr lang="en-US" dirty="0" err="1" smtClean="0"/>
              <a:t>petabyte</a:t>
            </a:r>
            <a:r>
              <a:rPr lang="en-US" dirty="0" smtClean="0"/>
              <a:t>-scale data warehouse service that makes it simple and cost effective to analyze structured data. </a:t>
            </a:r>
            <a:endParaRPr lang="en-US" dirty="0" smtClean="0"/>
          </a:p>
          <a:p>
            <a:r>
              <a:rPr lang="en-US" dirty="0" smtClean="0"/>
              <a:t>Amazon </a:t>
            </a:r>
            <a:r>
              <a:rPr lang="en-US" dirty="0" err="1" smtClean="0"/>
              <a:t>Redshift</a:t>
            </a:r>
            <a:r>
              <a:rPr lang="en-US" dirty="0" smtClean="0"/>
              <a:t> provides a standard </a:t>
            </a:r>
            <a:r>
              <a:rPr lang="en-US" dirty="0" err="1" smtClean="0"/>
              <a:t>SQLinterface</a:t>
            </a:r>
            <a:r>
              <a:rPr lang="en-US" dirty="0" smtClean="0"/>
              <a:t> that lets organizations use existing business intelligence tools.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ElastiCache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Amazon </a:t>
            </a:r>
            <a:r>
              <a:rPr lang="en-US" dirty="0" err="1" smtClean="0"/>
              <a:t>ElastiCache</a:t>
            </a:r>
            <a:r>
              <a:rPr lang="en-US" dirty="0" smtClean="0"/>
              <a:t> is a web service that simplifies deployment, operation, and scaling of an in-memory cache in the cloud. </a:t>
            </a:r>
            <a:endParaRPr lang="en-US" dirty="0" smtClean="0"/>
          </a:p>
          <a:p>
            <a:r>
              <a:rPr lang="en-US" dirty="0" smtClean="0"/>
              <a:t>The </a:t>
            </a:r>
            <a:r>
              <a:rPr lang="en-US" dirty="0" smtClean="0"/>
              <a:t>service improves the performance of web applications by allowing organizations to retrieve information from fast, managed, in-memory caches, instead of relying entirely on slower, </a:t>
            </a:r>
            <a:r>
              <a:rPr lang="en-US" dirty="0" err="1" smtClean="0"/>
              <a:t>diskbased</a:t>
            </a:r>
            <a:r>
              <a:rPr lang="en-US" dirty="0" smtClean="0"/>
              <a:t> databases. </a:t>
            </a:r>
            <a:endParaRPr lang="en-US" dirty="0" smtClean="0"/>
          </a:p>
          <a:p>
            <a:r>
              <a:rPr lang="en-US" dirty="0" smtClean="0"/>
              <a:t>Amazon </a:t>
            </a:r>
            <a:r>
              <a:rPr lang="en-US" dirty="0" err="1" smtClean="0"/>
              <a:t>ElastiCache</a:t>
            </a:r>
            <a:r>
              <a:rPr lang="en-US" dirty="0" smtClean="0"/>
              <a:t> supports </a:t>
            </a:r>
            <a:r>
              <a:rPr lang="en-US" dirty="0" err="1" smtClean="0"/>
              <a:t>Memcached</a:t>
            </a:r>
            <a:r>
              <a:rPr lang="en-US" dirty="0" smtClean="0"/>
              <a:t> and </a:t>
            </a:r>
            <a:r>
              <a:rPr lang="en-US" dirty="0" err="1" smtClean="0"/>
              <a:t>Redis</a:t>
            </a:r>
            <a:r>
              <a:rPr lang="en-US" dirty="0" smtClean="0"/>
              <a:t> cache engines.</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Tools</a:t>
            </a:r>
            <a:endParaRPr lang="en-US" dirty="0"/>
          </a:p>
        </p:txBody>
      </p:sp>
      <p:sp>
        <p:nvSpPr>
          <p:cNvPr id="3" name="Content Placeholder 2"/>
          <p:cNvSpPr>
            <a:spLocks noGrp="1"/>
          </p:cNvSpPr>
          <p:nvPr>
            <p:ph idx="1"/>
          </p:nvPr>
        </p:nvSpPr>
        <p:spPr/>
        <p:txBody>
          <a:bodyPr/>
          <a:lstStyle/>
          <a:p>
            <a:r>
              <a:rPr lang="en-US" dirty="0" smtClean="0"/>
              <a:t>AWS provides a variety of tools that help organizations manage your AWS resources. </a:t>
            </a:r>
            <a:endParaRPr lang="en-US" dirty="0" smtClean="0"/>
          </a:p>
          <a:p>
            <a:r>
              <a:rPr lang="en-US" dirty="0" smtClean="0"/>
              <a:t>This </a:t>
            </a:r>
            <a:r>
              <a:rPr lang="en-US" dirty="0" smtClean="0"/>
              <a:t>section provides an overview of the management tools that AWS provides to organizations.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a:t>
            </a:r>
            <a:r>
              <a:rPr lang="en-US" dirty="0" err="1" smtClean="0"/>
              <a:t>CloudWatch</a:t>
            </a:r>
            <a:endParaRPr lang="en-US" dirty="0"/>
          </a:p>
        </p:txBody>
      </p:sp>
      <p:sp>
        <p:nvSpPr>
          <p:cNvPr id="3" name="Content Placeholder 2"/>
          <p:cNvSpPr>
            <a:spLocks noGrp="1"/>
          </p:cNvSpPr>
          <p:nvPr>
            <p:ph idx="1"/>
          </p:nvPr>
        </p:nvSpPr>
        <p:spPr/>
        <p:txBody>
          <a:bodyPr>
            <a:normAutofit/>
          </a:bodyPr>
          <a:lstStyle/>
          <a:p>
            <a:r>
              <a:rPr lang="en-US" dirty="0" smtClean="0"/>
              <a:t>Amazon </a:t>
            </a:r>
            <a:r>
              <a:rPr lang="en-US" dirty="0" err="1" smtClean="0"/>
              <a:t>CloudWatch</a:t>
            </a:r>
            <a:r>
              <a:rPr lang="en-US" dirty="0" smtClean="0"/>
              <a:t> is a monitoring service for AWS Cloud resources and the applications running on AWS. </a:t>
            </a:r>
            <a:endParaRPr lang="en-US" dirty="0" smtClean="0"/>
          </a:p>
          <a:p>
            <a:r>
              <a:rPr lang="en-US" dirty="0" smtClean="0"/>
              <a:t>It </a:t>
            </a:r>
            <a:r>
              <a:rPr lang="en-US" dirty="0" smtClean="0"/>
              <a:t>allows organizations to collect and track metrics, collect and monitor log files, and set alarms. </a:t>
            </a:r>
            <a:endParaRPr lang="en-US"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By leveraging Amazon </a:t>
            </a:r>
            <a:r>
              <a:rPr lang="en-US" dirty="0" err="1" smtClean="0"/>
              <a:t>CloudWatch</a:t>
            </a:r>
            <a:r>
              <a:rPr lang="en-US" dirty="0" smtClean="0"/>
              <a:t>, organizations can gain system-wide visibility into resource utilization, application performance, and operational health. </a:t>
            </a:r>
          </a:p>
          <a:p>
            <a:r>
              <a:rPr lang="en-US" dirty="0" smtClean="0"/>
              <a:t>By using these insights, organizations can react, as necessary, to keep applications running smoothly.</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t>
            </a:r>
            <a:r>
              <a:rPr lang="en-US" dirty="0" err="1" smtClean="0"/>
              <a:t>CloudFormation</a:t>
            </a:r>
            <a:endParaRPr lang="en-US" dirty="0"/>
          </a:p>
        </p:txBody>
      </p:sp>
      <p:sp>
        <p:nvSpPr>
          <p:cNvPr id="3" name="Content Placeholder 2"/>
          <p:cNvSpPr>
            <a:spLocks noGrp="1"/>
          </p:cNvSpPr>
          <p:nvPr>
            <p:ph idx="1"/>
          </p:nvPr>
        </p:nvSpPr>
        <p:spPr/>
        <p:txBody>
          <a:bodyPr>
            <a:normAutofit lnSpcReduction="10000"/>
          </a:bodyPr>
          <a:lstStyle/>
          <a:p>
            <a:r>
              <a:rPr lang="en-US" dirty="0" smtClean="0"/>
              <a:t>AWS </a:t>
            </a:r>
            <a:r>
              <a:rPr lang="en-US" dirty="0" err="1" smtClean="0"/>
              <a:t>CloudFormation</a:t>
            </a:r>
            <a:r>
              <a:rPr lang="en-US" dirty="0" smtClean="0"/>
              <a:t> gives developers and systems administrators an effective way to create and manage a collection of related AWS resources, provisioning and updating them in an orderly and predictable fashion. </a:t>
            </a:r>
            <a:endParaRPr lang="en-US" dirty="0" smtClean="0"/>
          </a:p>
          <a:p>
            <a:r>
              <a:rPr lang="en-US" dirty="0" smtClean="0"/>
              <a:t>AWS </a:t>
            </a:r>
            <a:r>
              <a:rPr lang="en-US" dirty="0" err="1" smtClean="0"/>
              <a:t>CloudFormation</a:t>
            </a:r>
            <a:r>
              <a:rPr lang="en-US" dirty="0" smtClean="0"/>
              <a:t> defines a JSON-based </a:t>
            </a:r>
            <a:r>
              <a:rPr lang="en-US" dirty="0" err="1" smtClean="0"/>
              <a:t>templating</a:t>
            </a:r>
            <a:r>
              <a:rPr lang="en-US" dirty="0" smtClean="0"/>
              <a:t> language that can be used to describe all the AWS resources that are necessary for a workload. </a:t>
            </a:r>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Templates can be submitted to AWS </a:t>
            </a:r>
            <a:r>
              <a:rPr lang="en-US" dirty="0" err="1" smtClean="0"/>
              <a:t>CloudFormation</a:t>
            </a:r>
            <a:r>
              <a:rPr lang="en-US" dirty="0" smtClean="0"/>
              <a:t> and the service will take care of provisioning and configuring those resources in appropriate order</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t>
            </a:r>
            <a:r>
              <a:rPr lang="en-US" dirty="0" err="1" smtClean="0"/>
              <a:t>CloudTrail</a:t>
            </a:r>
            <a:endParaRPr lang="en-US" dirty="0"/>
          </a:p>
        </p:txBody>
      </p:sp>
      <p:sp>
        <p:nvSpPr>
          <p:cNvPr id="3" name="Content Placeholder 2"/>
          <p:cNvSpPr>
            <a:spLocks noGrp="1"/>
          </p:cNvSpPr>
          <p:nvPr>
            <p:ph idx="1"/>
          </p:nvPr>
        </p:nvSpPr>
        <p:spPr/>
        <p:txBody>
          <a:bodyPr/>
          <a:lstStyle/>
          <a:p>
            <a:r>
              <a:rPr lang="en-US" dirty="0" smtClean="0"/>
              <a:t>AWS </a:t>
            </a:r>
            <a:r>
              <a:rPr lang="en-US" dirty="0" err="1" smtClean="0"/>
              <a:t>CloudTrail</a:t>
            </a:r>
            <a:r>
              <a:rPr lang="en-US" dirty="0" smtClean="0"/>
              <a:t> is a web service that records AWS API calls for an account and delivers log files for audit and review. </a:t>
            </a:r>
            <a:endParaRPr lang="en-US" dirty="0" smtClean="0"/>
          </a:p>
          <a:p>
            <a:r>
              <a:rPr lang="en-US" dirty="0" smtClean="0"/>
              <a:t>The </a:t>
            </a:r>
            <a:r>
              <a:rPr lang="en-US" dirty="0" smtClean="0"/>
              <a:t>recorded information includes the identity of the API caller, the time of the API call, the source IP address of the API caller, the request parameters, and the response elements returned by the service.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Infrastructure</a:t>
            </a:r>
            <a:endParaRPr lang="en-US" dirty="0"/>
          </a:p>
        </p:txBody>
      </p:sp>
      <p:sp>
        <p:nvSpPr>
          <p:cNvPr id="3" name="Content Placeholder 2"/>
          <p:cNvSpPr>
            <a:spLocks noGrp="1"/>
          </p:cNvSpPr>
          <p:nvPr>
            <p:ph idx="1"/>
          </p:nvPr>
        </p:nvSpPr>
        <p:spPr/>
        <p:txBody>
          <a:bodyPr/>
          <a:lstStyle/>
          <a:p>
            <a:r>
              <a:rPr lang="en-US" dirty="0" smtClean="0"/>
              <a:t>AWS serves over one million active customers in more than 190 </a:t>
            </a:r>
            <a:r>
              <a:rPr lang="en-US" dirty="0" smtClean="0"/>
              <a:t>countries</a:t>
            </a:r>
          </a:p>
          <a:p>
            <a:r>
              <a:rPr lang="en-US" dirty="0" smtClean="0"/>
              <a:t>AWS provides a highly available technology infrastructure platform with multiple locations </a:t>
            </a:r>
            <a:r>
              <a:rPr lang="en-US" dirty="0" smtClean="0"/>
              <a:t>worldwide</a:t>
            </a:r>
          </a:p>
          <a:p>
            <a:r>
              <a:rPr lang="en-US" dirty="0" smtClean="0"/>
              <a:t>These locations are composed of regions and Availability Zones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a:t>
            </a:r>
            <a:r>
              <a:rPr lang="en-US" dirty="0" err="1" smtClean="0"/>
              <a:t>Config</a:t>
            </a:r>
            <a:endParaRPr lang="en-US" dirty="0"/>
          </a:p>
        </p:txBody>
      </p:sp>
      <p:sp>
        <p:nvSpPr>
          <p:cNvPr id="3" name="Content Placeholder 2"/>
          <p:cNvSpPr>
            <a:spLocks noGrp="1"/>
          </p:cNvSpPr>
          <p:nvPr>
            <p:ph idx="1"/>
          </p:nvPr>
        </p:nvSpPr>
        <p:spPr/>
        <p:txBody>
          <a:bodyPr>
            <a:normAutofit fontScale="92500"/>
          </a:bodyPr>
          <a:lstStyle/>
          <a:p>
            <a:r>
              <a:rPr lang="en-US" dirty="0" smtClean="0"/>
              <a:t>AWS </a:t>
            </a:r>
            <a:r>
              <a:rPr lang="en-US" dirty="0" err="1" smtClean="0"/>
              <a:t>Config</a:t>
            </a:r>
            <a:r>
              <a:rPr lang="en-US" dirty="0" smtClean="0"/>
              <a:t> is a fully managed service that provides organizations with an AWS resource inventory, configuration history, and configuration change notifications to enable security and governance. </a:t>
            </a:r>
            <a:endParaRPr lang="en-US" dirty="0" smtClean="0"/>
          </a:p>
          <a:p>
            <a:r>
              <a:rPr lang="en-US" dirty="0" smtClean="0"/>
              <a:t>With </a:t>
            </a:r>
            <a:r>
              <a:rPr lang="en-US" dirty="0" smtClean="0"/>
              <a:t>AWS </a:t>
            </a:r>
            <a:r>
              <a:rPr lang="en-US" dirty="0" err="1" smtClean="0"/>
              <a:t>Config</a:t>
            </a:r>
            <a:r>
              <a:rPr lang="en-US" dirty="0" smtClean="0"/>
              <a:t>, organizations can discover existing AWS resources, export an inventory of their AWS resources with all configuration details, and determine how a resource was configured at any point in time. </a:t>
            </a:r>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These capabilities enable compliance auditing, security analysis, resource change tracking, and troubleshooting</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and Identity</a:t>
            </a:r>
            <a:endParaRPr lang="en-US" dirty="0"/>
          </a:p>
        </p:txBody>
      </p:sp>
      <p:sp>
        <p:nvSpPr>
          <p:cNvPr id="3" name="Content Placeholder 2"/>
          <p:cNvSpPr>
            <a:spLocks noGrp="1"/>
          </p:cNvSpPr>
          <p:nvPr>
            <p:ph idx="1"/>
          </p:nvPr>
        </p:nvSpPr>
        <p:spPr/>
        <p:txBody>
          <a:bodyPr/>
          <a:lstStyle/>
          <a:p>
            <a:r>
              <a:rPr lang="en-US" dirty="0" smtClean="0"/>
              <a:t>AWS provides security and identity services that help organizations secure their data and systems on the cloud. </a:t>
            </a:r>
            <a:endParaRPr lang="en-US" dirty="0" smtClean="0"/>
          </a:p>
          <a:p>
            <a:r>
              <a:rPr lang="en-US" dirty="0" smtClean="0"/>
              <a:t>The </a:t>
            </a:r>
            <a:r>
              <a:rPr lang="en-US" dirty="0" smtClean="0"/>
              <a:t>following section explores these services at a high level.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AWS Identity and Access Management (IAM)</a:t>
            </a:r>
            <a:endParaRPr lang="en-US" dirty="0"/>
          </a:p>
        </p:txBody>
      </p:sp>
      <p:sp>
        <p:nvSpPr>
          <p:cNvPr id="3" name="Content Placeholder 2"/>
          <p:cNvSpPr>
            <a:spLocks noGrp="1"/>
          </p:cNvSpPr>
          <p:nvPr>
            <p:ph idx="1"/>
          </p:nvPr>
        </p:nvSpPr>
        <p:spPr/>
        <p:txBody>
          <a:bodyPr/>
          <a:lstStyle/>
          <a:p>
            <a:r>
              <a:rPr lang="en-US" dirty="0" smtClean="0"/>
              <a:t>AWS Identity and Access Management (IAM) enables organizations to securely control access to AWS Cloud services and resources for their users. </a:t>
            </a:r>
            <a:endParaRPr lang="en-US" dirty="0" smtClean="0"/>
          </a:p>
          <a:p>
            <a:r>
              <a:rPr lang="en-US" dirty="0" smtClean="0"/>
              <a:t>Using </a:t>
            </a:r>
            <a:r>
              <a:rPr lang="en-US" dirty="0" smtClean="0"/>
              <a:t>IAM, organizations can create and manage AWS users and groups and use permissions to allow and deny their access to AWS resources.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AWS Key Management Service (KMS)</a:t>
            </a:r>
            <a:endParaRPr lang="en-US" dirty="0"/>
          </a:p>
        </p:txBody>
      </p:sp>
      <p:sp>
        <p:nvSpPr>
          <p:cNvPr id="3" name="Content Placeholder 2"/>
          <p:cNvSpPr>
            <a:spLocks noGrp="1"/>
          </p:cNvSpPr>
          <p:nvPr>
            <p:ph idx="1"/>
          </p:nvPr>
        </p:nvSpPr>
        <p:spPr/>
        <p:txBody>
          <a:bodyPr>
            <a:normAutofit lnSpcReduction="10000"/>
          </a:bodyPr>
          <a:lstStyle/>
          <a:p>
            <a:r>
              <a:rPr lang="en-US" dirty="0" smtClean="0"/>
              <a:t>AWS Key Management Service (KMS) is a managed service that makes it easy for organizations to create and control the encryption keys used to encrypt their data and uses Hardware Security Modules (HSMs) to protect the security of your keys. </a:t>
            </a:r>
            <a:endParaRPr lang="en-US" dirty="0" smtClean="0"/>
          </a:p>
          <a:p>
            <a:r>
              <a:rPr lang="en-US" dirty="0" smtClean="0"/>
              <a:t>AWS </a:t>
            </a:r>
            <a:r>
              <a:rPr lang="en-US" dirty="0" smtClean="0"/>
              <a:t>KMS is integrated with several other AWS Cloud services to help protect data stored with these services.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Directory Service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AWS Directory Service allows organizations to set up and run Microsoft Active Directory on the AWS Cloud or connect their AWS resources with an existing on-premises Microsoft Active Directory. </a:t>
            </a:r>
            <a:endParaRPr lang="en-US" dirty="0" smtClean="0"/>
          </a:p>
          <a:p>
            <a:r>
              <a:rPr lang="en-US" dirty="0" smtClean="0"/>
              <a:t>Organizations </a:t>
            </a:r>
            <a:r>
              <a:rPr lang="en-US" dirty="0" smtClean="0"/>
              <a:t>can use it to manage users and groups, provide single sign-on to applications and services, create and apply Group Policies, domain join Amazon EC2 instances, and simplify the deployment and management of cloud-based Linux and Microsoft Windows workloads.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Certificate Manager</a:t>
            </a:r>
            <a:endParaRPr lang="en-US" dirty="0"/>
          </a:p>
        </p:txBody>
      </p:sp>
      <p:sp>
        <p:nvSpPr>
          <p:cNvPr id="3" name="Content Placeholder 2"/>
          <p:cNvSpPr>
            <a:spLocks noGrp="1"/>
          </p:cNvSpPr>
          <p:nvPr>
            <p:ph idx="1"/>
          </p:nvPr>
        </p:nvSpPr>
        <p:spPr/>
        <p:txBody>
          <a:bodyPr/>
          <a:lstStyle/>
          <a:p>
            <a:r>
              <a:rPr lang="en-US" dirty="0" smtClean="0"/>
              <a:t>AWS Certificate Manager is a service that lets organizations easily provision, manage, and deploy Secure Sockets Layer/Transport Layer Security (SSL/TLS) certificates for use with AWS Cloud services. </a:t>
            </a:r>
            <a:endParaRPr lang="en-US" dirty="0" smtClean="0"/>
          </a:p>
          <a:p>
            <a:r>
              <a:rPr lang="en-US" dirty="0" smtClean="0"/>
              <a:t>It </a:t>
            </a:r>
            <a:r>
              <a:rPr lang="en-US" dirty="0" smtClean="0"/>
              <a:t>removes the time-consuming manual process of purchasing, uploading, and renewing SSL/TLS certificates.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Web Application Firewall (WAF)</a:t>
            </a:r>
            <a:endParaRPr lang="en-US" dirty="0"/>
          </a:p>
        </p:txBody>
      </p:sp>
      <p:sp>
        <p:nvSpPr>
          <p:cNvPr id="3" name="Content Placeholder 2"/>
          <p:cNvSpPr>
            <a:spLocks noGrp="1"/>
          </p:cNvSpPr>
          <p:nvPr>
            <p:ph idx="1"/>
          </p:nvPr>
        </p:nvSpPr>
        <p:spPr/>
        <p:txBody>
          <a:bodyPr>
            <a:normAutofit/>
          </a:bodyPr>
          <a:lstStyle/>
          <a:p>
            <a:r>
              <a:rPr lang="en-US" dirty="0" smtClean="0"/>
              <a:t>AWS Web Application Firewall (WAF) helps protect web applications from common attacks and exploits that could affect application availability, compromise security, or consume excessive resources. </a:t>
            </a:r>
            <a:endParaRPr lang="en-US" dirty="0" smtClean="0"/>
          </a:p>
          <a:p>
            <a:r>
              <a:rPr lang="en-US" dirty="0" smtClean="0"/>
              <a:t>AWS </a:t>
            </a:r>
            <a:r>
              <a:rPr lang="en-US" dirty="0" smtClean="0"/>
              <a:t>WAF gives organizations control over which traffic to allow or block to their web applications by defining customizable web security rules. </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Services</a:t>
            </a:r>
            <a:endParaRPr lang="en-US" dirty="0"/>
          </a:p>
        </p:txBody>
      </p:sp>
      <p:sp>
        <p:nvSpPr>
          <p:cNvPr id="3" name="Content Placeholder 2"/>
          <p:cNvSpPr>
            <a:spLocks noGrp="1"/>
          </p:cNvSpPr>
          <p:nvPr>
            <p:ph idx="1"/>
          </p:nvPr>
        </p:nvSpPr>
        <p:spPr/>
        <p:txBody>
          <a:bodyPr/>
          <a:lstStyle/>
          <a:p>
            <a:r>
              <a:rPr lang="en-US" dirty="0" smtClean="0"/>
              <a:t>AWS provides a variety of managed services to use with applications. </a:t>
            </a:r>
            <a:endParaRPr lang="en-US" dirty="0" smtClean="0"/>
          </a:p>
          <a:p>
            <a:pPr lvl="1"/>
            <a:r>
              <a:rPr lang="en-US" dirty="0" smtClean="0"/>
              <a:t>Amazon API </a:t>
            </a:r>
            <a:r>
              <a:rPr lang="en-US" dirty="0" smtClean="0"/>
              <a:t>Gateway</a:t>
            </a:r>
          </a:p>
          <a:p>
            <a:pPr lvl="1"/>
            <a:r>
              <a:rPr lang="en-US" dirty="0" smtClean="0"/>
              <a:t>Amazon Elastic </a:t>
            </a:r>
            <a:r>
              <a:rPr lang="en-US" dirty="0" err="1" smtClean="0"/>
              <a:t>Transcoder</a:t>
            </a:r>
            <a:endParaRPr lang="en-US" dirty="0" smtClean="0"/>
          </a:p>
          <a:p>
            <a:pPr lvl="1"/>
            <a:r>
              <a:rPr lang="fr-FR" dirty="0" smtClean="0"/>
              <a:t>Amazon Simple Email Service (Amazon SES</a:t>
            </a:r>
            <a:r>
              <a:rPr lang="fr-FR" dirty="0" smtClean="0"/>
              <a:t>)</a:t>
            </a:r>
          </a:p>
          <a:p>
            <a:pPr lvl="1"/>
            <a:r>
              <a:rPr lang="en-US" dirty="0" smtClean="0"/>
              <a:t>Amazon Simple Workflow Service (Amazon SWF</a:t>
            </a:r>
            <a:r>
              <a:rPr lang="en-US" dirty="0" smtClean="0"/>
              <a:t>)</a:t>
            </a:r>
          </a:p>
          <a:p>
            <a:pPr lvl="1"/>
            <a:r>
              <a:rPr lang="en-US" dirty="0" smtClean="0"/>
              <a:t>Amazon Simple Queue Service (Amazon SQS)</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Regions and Zones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Each region is a separate geographic area. Each region has multiple, isolated locations known as Availability Zones. </a:t>
            </a:r>
            <a:endParaRPr lang="en-US" dirty="0" smtClean="0"/>
          </a:p>
          <a:p>
            <a:r>
              <a:rPr lang="en-US" dirty="0" smtClean="0"/>
              <a:t>AWS </a:t>
            </a:r>
            <a:r>
              <a:rPr lang="en-US" dirty="0" smtClean="0"/>
              <a:t>enables the placement of resources and data in multiple locations. Resources aren’t replicated across regions unless organizations choose to do so. </a:t>
            </a:r>
            <a:endParaRPr lang="en-US" dirty="0" smtClean="0"/>
          </a:p>
          <a:p>
            <a:r>
              <a:rPr lang="en-US" dirty="0" smtClean="0"/>
              <a:t>Each region is completely independent and is designed to be completely isolated from the other </a:t>
            </a:r>
            <a:r>
              <a:rPr lang="en-US" dirty="0" smtClean="0"/>
              <a:t>regions</a:t>
            </a:r>
          </a:p>
          <a:p>
            <a:r>
              <a:rPr lang="en-US" dirty="0" smtClean="0"/>
              <a:t>Availability Zones in a region are connected through low-latency </a:t>
            </a:r>
            <a:r>
              <a:rPr lang="en-US" dirty="0" smtClean="0"/>
              <a:t>links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633413" y="1433513"/>
            <a:ext cx="7877175" cy="39909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the platform</a:t>
            </a:r>
            <a:endParaRPr lang="en-US" dirty="0"/>
          </a:p>
        </p:txBody>
      </p:sp>
      <p:sp>
        <p:nvSpPr>
          <p:cNvPr id="3" name="Content Placeholder 2"/>
          <p:cNvSpPr>
            <a:spLocks noGrp="1"/>
          </p:cNvSpPr>
          <p:nvPr>
            <p:ph idx="1"/>
          </p:nvPr>
        </p:nvSpPr>
        <p:spPr/>
        <p:txBody>
          <a:bodyPr>
            <a:normAutofit/>
          </a:bodyPr>
          <a:lstStyle/>
          <a:p>
            <a:r>
              <a:rPr lang="en-US" dirty="0" smtClean="0"/>
              <a:t>To access AWS Cloud services, you can use the AWS Management Console, the AWS Command Line Interface (CLI), or the AWS Software Development Kits (SDKs</a:t>
            </a:r>
            <a:r>
              <a:rPr lang="en-US" dirty="0" smtClean="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Management Console</a:t>
            </a:r>
            <a:endParaRPr lang="en-US" dirty="0"/>
          </a:p>
        </p:txBody>
      </p:sp>
      <p:sp>
        <p:nvSpPr>
          <p:cNvPr id="3" name="Content Placeholder 2"/>
          <p:cNvSpPr>
            <a:spLocks noGrp="1"/>
          </p:cNvSpPr>
          <p:nvPr>
            <p:ph idx="1"/>
          </p:nvPr>
        </p:nvSpPr>
        <p:spPr/>
        <p:txBody>
          <a:bodyPr>
            <a:normAutofit/>
          </a:bodyPr>
          <a:lstStyle/>
          <a:p>
            <a:r>
              <a:rPr lang="en-US" dirty="0" smtClean="0"/>
              <a:t>The AWS Management Console is a web application for managing AWS Cloud services. </a:t>
            </a:r>
          </a:p>
          <a:p>
            <a:r>
              <a:rPr lang="en-US" dirty="0" smtClean="0"/>
              <a:t>The </a:t>
            </a:r>
            <a:r>
              <a:rPr lang="en-US" dirty="0" smtClean="0"/>
              <a:t>console provides an intuitive user interface for performing many tasks. Each service has its own console, which can be accessed from the AWS Management Console. </a:t>
            </a:r>
          </a:p>
          <a:p>
            <a:r>
              <a:rPr lang="en-US" dirty="0" smtClean="0"/>
              <a:t>The console also provides information about the account and billing.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interface</a:t>
            </a:r>
            <a:endParaRPr lang="en-US" dirty="0"/>
          </a:p>
        </p:txBody>
      </p:sp>
      <p:sp>
        <p:nvSpPr>
          <p:cNvPr id="3" name="Content Placeholder 2"/>
          <p:cNvSpPr>
            <a:spLocks noGrp="1"/>
          </p:cNvSpPr>
          <p:nvPr>
            <p:ph idx="1"/>
          </p:nvPr>
        </p:nvSpPr>
        <p:spPr/>
        <p:txBody>
          <a:bodyPr/>
          <a:lstStyle/>
          <a:p>
            <a:r>
              <a:rPr lang="en-US" dirty="0" smtClean="0"/>
              <a:t>The AWS Command Line Interface (CLI) is a unified tool used to manage AWS Cloud services. With just one tool to download and configure, you can control multiple services from the command line and automate them through scripts.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2437</Words>
  <Application>Microsoft Office PowerPoint</Application>
  <PresentationFormat>On-screen Show (4:3)</PresentationFormat>
  <Paragraphs>139</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Introduction to AWS</vt:lpstr>
      <vt:lpstr>Introduction</vt:lpstr>
      <vt:lpstr>Why AWS?</vt:lpstr>
      <vt:lpstr>Global Infrastructure</vt:lpstr>
      <vt:lpstr>Regions and Zones</vt:lpstr>
      <vt:lpstr>Slide 6</vt:lpstr>
      <vt:lpstr>Accessing the platform</vt:lpstr>
      <vt:lpstr>AWS Management Console</vt:lpstr>
      <vt:lpstr>Command line interface</vt:lpstr>
      <vt:lpstr>Software Development Kits</vt:lpstr>
      <vt:lpstr>Compute and Networking Services</vt:lpstr>
      <vt:lpstr>Amazon EC3</vt:lpstr>
      <vt:lpstr>AWS Lambda</vt:lpstr>
      <vt:lpstr>Auto Scaling</vt:lpstr>
      <vt:lpstr>Slide 15</vt:lpstr>
      <vt:lpstr>Elastic Load Balancing</vt:lpstr>
      <vt:lpstr>AWS Elastic Beanstalk</vt:lpstr>
      <vt:lpstr>Amazon Virtual Private Cloud (Amazon VPC)</vt:lpstr>
      <vt:lpstr>AWS Direct Connect</vt:lpstr>
      <vt:lpstr>Amazon Route 53</vt:lpstr>
      <vt:lpstr>Slide 21</vt:lpstr>
      <vt:lpstr>Storage and Networking Service</vt:lpstr>
      <vt:lpstr>Amazon Simple Storage Service (Amazon S3)</vt:lpstr>
      <vt:lpstr>Amazon Glacier</vt:lpstr>
      <vt:lpstr>Amazon Elastic Block Store (Amazon EBS)</vt:lpstr>
      <vt:lpstr>AWS Storage Gateway </vt:lpstr>
      <vt:lpstr>Amazon CloudFront</vt:lpstr>
      <vt:lpstr>Slide 28</vt:lpstr>
      <vt:lpstr>Database Services</vt:lpstr>
      <vt:lpstr>Amazon Relational Database Service (Amazon RDS)</vt:lpstr>
      <vt:lpstr>Amazon DynamoDB</vt:lpstr>
      <vt:lpstr>Amazon Redshift</vt:lpstr>
      <vt:lpstr>Amazon ElastiCache</vt:lpstr>
      <vt:lpstr>Management Tools</vt:lpstr>
      <vt:lpstr>Amazon CloudWatch</vt:lpstr>
      <vt:lpstr>Slide 36</vt:lpstr>
      <vt:lpstr>AWS CloudFormation</vt:lpstr>
      <vt:lpstr>Slide 38</vt:lpstr>
      <vt:lpstr>AWS CloudTrail</vt:lpstr>
      <vt:lpstr>AWS Config</vt:lpstr>
      <vt:lpstr>Slide 41</vt:lpstr>
      <vt:lpstr>Security and Identity</vt:lpstr>
      <vt:lpstr>AWS Identity and Access Management (IAM)</vt:lpstr>
      <vt:lpstr>AWS Key Management Service (KMS)</vt:lpstr>
      <vt:lpstr>AWS Directory Service</vt:lpstr>
      <vt:lpstr>AWS Certificate Manager</vt:lpstr>
      <vt:lpstr>AWS Web Application Firewall (WAF)</vt:lpstr>
      <vt:lpstr>Application Services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AWS</dc:title>
  <dc:creator>Noman Islam</dc:creator>
  <cp:lastModifiedBy>Noman Islam</cp:lastModifiedBy>
  <cp:revision>23</cp:revision>
  <dcterms:created xsi:type="dcterms:W3CDTF">2006-08-16T00:00:00Z</dcterms:created>
  <dcterms:modified xsi:type="dcterms:W3CDTF">2019-07-02T15:37:27Z</dcterms:modified>
</cp:coreProperties>
</file>