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9" r:id="rId32"/>
    <p:sldId id="290" r:id="rId33"/>
    <p:sldId id="286" r:id="rId34"/>
    <p:sldId id="291" r:id="rId35"/>
    <p:sldId id="287"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95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6DEC52-72FE-475D-B027-E569CC24DBD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417FF-D50A-4960-8307-D81B092566FA}" type="slidenum">
              <a:rPr lang="en-US" smtClean="0"/>
              <a:t>‹#›</a:t>
            </a:fld>
            <a:endParaRPr lang="en-US"/>
          </a:p>
        </p:txBody>
      </p:sp>
    </p:spTree>
    <p:extLst>
      <p:ext uri="{BB962C8B-B14F-4D97-AF65-F5344CB8AC3E}">
        <p14:creationId xmlns:p14="http://schemas.microsoft.com/office/powerpoint/2010/main" val="2040948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DEC52-72FE-475D-B027-E569CC24DBD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417FF-D50A-4960-8307-D81B092566FA}" type="slidenum">
              <a:rPr lang="en-US" smtClean="0"/>
              <a:t>‹#›</a:t>
            </a:fld>
            <a:endParaRPr lang="en-US"/>
          </a:p>
        </p:txBody>
      </p:sp>
    </p:spTree>
    <p:extLst>
      <p:ext uri="{BB962C8B-B14F-4D97-AF65-F5344CB8AC3E}">
        <p14:creationId xmlns:p14="http://schemas.microsoft.com/office/powerpoint/2010/main" val="328715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DEC52-72FE-475D-B027-E569CC24DBD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417FF-D50A-4960-8307-D81B092566FA}" type="slidenum">
              <a:rPr lang="en-US" smtClean="0"/>
              <a:t>‹#›</a:t>
            </a:fld>
            <a:endParaRPr lang="en-US"/>
          </a:p>
        </p:txBody>
      </p:sp>
    </p:spTree>
    <p:extLst>
      <p:ext uri="{BB962C8B-B14F-4D97-AF65-F5344CB8AC3E}">
        <p14:creationId xmlns:p14="http://schemas.microsoft.com/office/powerpoint/2010/main" val="269264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DEC52-72FE-475D-B027-E569CC24DBD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417FF-D50A-4960-8307-D81B092566FA}" type="slidenum">
              <a:rPr lang="en-US" smtClean="0"/>
              <a:t>‹#›</a:t>
            </a:fld>
            <a:endParaRPr lang="en-US"/>
          </a:p>
        </p:txBody>
      </p:sp>
    </p:spTree>
    <p:extLst>
      <p:ext uri="{BB962C8B-B14F-4D97-AF65-F5344CB8AC3E}">
        <p14:creationId xmlns:p14="http://schemas.microsoft.com/office/powerpoint/2010/main" val="298618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6DEC52-72FE-475D-B027-E569CC24DBD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417FF-D50A-4960-8307-D81B092566FA}" type="slidenum">
              <a:rPr lang="en-US" smtClean="0"/>
              <a:t>‹#›</a:t>
            </a:fld>
            <a:endParaRPr lang="en-US"/>
          </a:p>
        </p:txBody>
      </p:sp>
    </p:spTree>
    <p:extLst>
      <p:ext uri="{BB962C8B-B14F-4D97-AF65-F5344CB8AC3E}">
        <p14:creationId xmlns:p14="http://schemas.microsoft.com/office/powerpoint/2010/main" val="2007517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6DEC52-72FE-475D-B027-E569CC24DBD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417FF-D50A-4960-8307-D81B092566FA}" type="slidenum">
              <a:rPr lang="en-US" smtClean="0"/>
              <a:t>‹#›</a:t>
            </a:fld>
            <a:endParaRPr lang="en-US"/>
          </a:p>
        </p:txBody>
      </p:sp>
    </p:spTree>
    <p:extLst>
      <p:ext uri="{BB962C8B-B14F-4D97-AF65-F5344CB8AC3E}">
        <p14:creationId xmlns:p14="http://schemas.microsoft.com/office/powerpoint/2010/main" val="1076248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6DEC52-72FE-475D-B027-E569CC24DBD8}"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E417FF-D50A-4960-8307-D81B092566FA}" type="slidenum">
              <a:rPr lang="en-US" smtClean="0"/>
              <a:t>‹#›</a:t>
            </a:fld>
            <a:endParaRPr lang="en-US"/>
          </a:p>
        </p:txBody>
      </p:sp>
    </p:spTree>
    <p:extLst>
      <p:ext uri="{BB962C8B-B14F-4D97-AF65-F5344CB8AC3E}">
        <p14:creationId xmlns:p14="http://schemas.microsoft.com/office/powerpoint/2010/main" val="100431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6DEC52-72FE-475D-B027-E569CC24DBD8}"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E417FF-D50A-4960-8307-D81B092566FA}" type="slidenum">
              <a:rPr lang="en-US" smtClean="0"/>
              <a:t>‹#›</a:t>
            </a:fld>
            <a:endParaRPr lang="en-US"/>
          </a:p>
        </p:txBody>
      </p:sp>
    </p:spTree>
    <p:extLst>
      <p:ext uri="{BB962C8B-B14F-4D97-AF65-F5344CB8AC3E}">
        <p14:creationId xmlns:p14="http://schemas.microsoft.com/office/powerpoint/2010/main" val="2864041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DEC52-72FE-475D-B027-E569CC24DBD8}"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E417FF-D50A-4960-8307-D81B092566FA}" type="slidenum">
              <a:rPr lang="en-US" smtClean="0"/>
              <a:t>‹#›</a:t>
            </a:fld>
            <a:endParaRPr lang="en-US"/>
          </a:p>
        </p:txBody>
      </p:sp>
    </p:spTree>
    <p:extLst>
      <p:ext uri="{BB962C8B-B14F-4D97-AF65-F5344CB8AC3E}">
        <p14:creationId xmlns:p14="http://schemas.microsoft.com/office/powerpoint/2010/main" val="174423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6DEC52-72FE-475D-B027-E569CC24DBD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417FF-D50A-4960-8307-D81B092566FA}" type="slidenum">
              <a:rPr lang="en-US" smtClean="0"/>
              <a:t>‹#›</a:t>
            </a:fld>
            <a:endParaRPr lang="en-US"/>
          </a:p>
        </p:txBody>
      </p:sp>
    </p:spTree>
    <p:extLst>
      <p:ext uri="{BB962C8B-B14F-4D97-AF65-F5344CB8AC3E}">
        <p14:creationId xmlns:p14="http://schemas.microsoft.com/office/powerpoint/2010/main" val="22896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6DEC52-72FE-475D-B027-E569CC24DBD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417FF-D50A-4960-8307-D81B092566FA}" type="slidenum">
              <a:rPr lang="en-US" smtClean="0"/>
              <a:t>‹#›</a:t>
            </a:fld>
            <a:endParaRPr lang="en-US"/>
          </a:p>
        </p:txBody>
      </p:sp>
    </p:spTree>
    <p:extLst>
      <p:ext uri="{BB962C8B-B14F-4D97-AF65-F5344CB8AC3E}">
        <p14:creationId xmlns:p14="http://schemas.microsoft.com/office/powerpoint/2010/main" val="1921381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DEC52-72FE-475D-B027-E569CC24DBD8}" type="datetimeFigureOut">
              <a:rPr lang="en-US" smtClean="0"/>
              <a:t>8/2/2019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E417FF-D50A-4960-8307-D81B092566FA}" type="slidenum">
              <a:rPr lang="en-US" smtClean="0"/>
              <a:t>‹#›</a:t>
            </a:fld>
            <a:endParaRPr lang="en-US"/>
          </a:p>
        </p:txBody>
      </p:sp>
    </p:spTree>
    <p:extLst>
      <p:ext uri="{BB962C8B-B14F-4D97-AF65-F5344CB8AC3E}">
        <p14:creationId xmlns:p14="http://schemas.microsoft.com/office/powerpoint/2010/main" val="3067428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u="sng" kern="1200">
          <a:solidFill>
            <a:srgbClr val="1195A7"/>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Elastic Load Balancing, Amazon </a:t>
            </a:r>
            <a:r>
              <a:rPr lang="en-US" dirty="0" err="1" smtClean="0"/>
              <a:t>CloudWatch</a:t>
            </a:r>
            <a:r>
              <a:rPr lang="en-US" dirty="0" smtClean="0"/>
              <a:t>, and Auto Scaling</a:t>
            </a:r>
            <a:endParaRPr lang="en-US" dirty="0"/>
          </a:p>
        </p:txBody>
      </p:sp>
      <p:sp>
        <p:nvSpPr>
          <p:cNvPr id="3" name="Subtitle 2"/>
          <p:cNvSpPr>
            <a:spLocks noGrp="1"/>
          </p:cNvSpPr>
          <p:nvPr>
            <p:ph type="subTitle" idx="1"/>
          </p:nvPr>
        </p:nvSpPr>
        <p:spPr/>
        <p:txBody>
          <a:bodyPr/>
          <a:lstStyle/>
          <a:p>
            <a:r>
              <a:rPr lang="en-US" dirty="0" smtClean="0"/>
              <a:t>Dr. Noman Islam</a:t>
            </a:r>
            <a:endParaRPr lang="en-US" dirty="0"/>
          </a:p>
        </p:txBody>
      </p:sp>
    </p:spTree>
    <p:extLst>
      <p:ext uri="{BB962C8B-B14F-4D97-AF65-F5344CB8AC3E}">
        <p14:creationId xmlns:p14="http://schemas.microsoft.com/office/powerpoint/2010/main" val="216556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 Load Balancers </a:t>
            </a:r>
            <a:endParaRPr lang="en-US" dirty="0"/>
          </a:p>
        </p:txBody>
      </p:sp>
      <p:sp>
        <p:nvSpPr>
          <p:cNvPr id="3" name="Content Placeholder 2"/>
          <p:cNvSpPr>
            <a:spLocks noGrp="1"/>
          </p:cNvSpPr>
          <p:nvPr>
            <p:ph idx="1"/>
          </p:nvPr>
        </p:nvSpPr>
        <p:spPr/>
        <p:txBody>
          <a:bodyPr/>
          <a:lstStyle/>
          <a:p>
            <a:r>
              <a:rPr lang="en-US" dirty="0" smtClean="0"/>
              <a:t>You can create a load balancer that uses the SSL/Transport Layer Security (TLS) protocol for encrypted connections</a:t>
            </a:r>
          </a:p>
          <a:p>
            <a:r>
              <a:rPr lang="en-US" dirty="0" smtClean="0"/>
              <a:t>This feature enables traffic encryption between your load balancer and the clients that initiate HTTPS sessions, and for connections between your load balancer and your back-end instances. </a:t>
            </a:r>
            <a:endParaRPr lang="en-US" dirty="0"/>
          </a:p>
        </p:txBody>
      </p:sp>
    </p:spTree>
    <p:extLst>
      <p:ext uri="{BB962C8B-B14F-4D97-AF65-F5344CB8AC3E}">
        <p14:creationId xmlns:p14="http://schemas.microsoft.com/office/powerpoint/2010/main" val="326378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Listeners</a:t>
            </a:r>
            <a:endParaRPr lang="en-US" dirty="0"/>
          </a:p>
        </p:txBody>
      </p:sp>
      <p:sp>
        <p:nvSpPr>
          <p:cNvPr id="3" name="Content Placeholder 2"/>
          <p:cNvSpPr>
            <a:spLocks noGrp="1"/>
          </p:cNvSpPr>
          <p:nvPr>
            <p:ph idx="1"/>
          </p:nvPr>
        </p:nvSpPr>
        <p:spPr/>
        <p:txBody>
          <a:bodyPr/>
          <a:lstStyle/>
          <a:p>
            <a:r>
              <a:rPr lang="en-US" dirty="0" smtClean="0"/>
              <a:t>Every load balancer must have one or more listeners configured. </a:t>
            </a:r>
          </a:p>
          <a:p>
            <a:r>
              <a:rPr lang="en-US" dirty="0" smtClean="0"/>
              <a:t>A listener is a process that checks for connection requests—for example, a CNAME configured to the A record name of the load balancer.</a:t>
            </a:r>
          </a:p>
          <a:p>
            <a:r>
              <a:rPr lang="en-US" dirty="0" smtClean="0"/>
              <a:t>Every listener is configured with a protocol and a port (client to load balancer) for a front-end connection and a protocol and a port for the back-end (load balancer to Amazon EC2 instance) connection</a:t>
            </a:r>
          </a:p>
          <a:p>
            <a:r>
              <a:rPr lang="en-US" dirty="0" smtClean="0"/>
              <a:t>Elastic Load Balancing supports the following protocols: HTTP HTTPS TCP SSL</a:t>
            </a:r>
          </a:p>
          <a:p>
            <a:endParaRPr lang="en-US" dirty="0"/>
          </a:p>
        </p:txBody>
      </p:sp>
    </p:spTree>
    <p:extLst>
      <p:ext uri="{BB962C8B-B14F-4D97-AF65-F5344CB8AC3E}">
        <p14:creationId xmlns:p14="http://schemas.microsoft.com/office/powerpoint/2010/main" val="1385695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Elastic Load Balancing</a:t>
            </a:r>
            <a:endParaRPr lang="en-US" dirty="0"/>
          </a:p>
        </p:txBody>
      </p:sp>
      <p:sp>
        <p:nvSpPr>
          <p:cNvPr id="3" name="Content Placeholder 2"/>
          <p:cNvSpPr>
            <a:spLocks noGrp="1"/>
          </p:cNvSpPr>
          <p:nvPr>
            <p:ph idx="1"/>
          </p:nvPr>
        </p:nvSpPr>
        <p:spPr/>
        <p:txBody>
          <a:bodyPr/>
          <a:lstStyle/>
          <a:p>
            <a:r>
              <a:rPr lang="en-US" dirty="0" smtClean="0"/>
              <a:t>Elastic Load Balancing allows you to configure many aspects of the load balancer, including idle connection timeout, cross-zone load balancing, connection draining, proxy protocol, sticky sessions, and health checks</a:t>
            </a:r>
          </a:p>
          <a:p>
            <a:r>
              <a:rPr lang="en-US" dirty="0" smtClean="0"/>
              <a:t>Configuration settings can be modified using either the AWS Management Console or a Command Line Interface (CLI).</a:t>
            </a:r>
            <a:endParaRPr lang="en-US" dirty="0"/>
          </a:p>
        </p:txBody>
      </p:sp>
    </p:spTree>
    <p:extLst>
      <p:ext uri="{BB962C8B-B14F-4D97-AF65-F5344CB8AC3E}">
        <p14:creationId xmlns:p14="http://schemas.microsoft.com/office/powerpoint/2010/main" val="209752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Idle connection timeout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each request that a client makes through a load balancer, the load balancer maintains two connections. </a:t>
            </a:r>
          </a:p>
          <a:p>
            <a:r>
              <a:rPr lang="en-US" dirty="0" smtClean="0"/>
              <a:t>One connection is with the client and the other connection is to the back-end instance. </a:t>
            </a:r>
          </a:p>
          <a:p>
            <a:r>
              <a:rPr lang="en-US" dirty="0" smtClean="0"/>
              <a:t>For each connection, the load balancer manages an idle timeout that is triggered when no data is sent over the connection for a specified time period. </a:t>
            </a:r>
          </a:p>
          <a:p>
            <a:r>
              <a:rPr lang="en-US" dirty="0" smtClean="0"/>
              <a:t>After the idle timeout period has elapsed, if no data has been sent or received, the load balancer closes the connection. </a:t>
            </a:r>
          </a:p>
          <a:p>
            <a:r>
              <a:rPr lang="en-US" dirty="0" smtClean="0"/>
              <a:t>By default, Elastic Load Balancing sets the idle timeout to 60 seconds for both connections</a:t>
            </a:r>
            <a:endParaRPr lang="en-US" dirty="0"/>
          </a:p>
        </p:txBody>
      </p:sp>
    </p:spTree>
    <p:extLst>
      <p:ext uri="{BB962C8B-B14F-4D97-AF65-F5344CB8AC3E}">
        <p14:creationId xmlns:p14="http://schemas.microsoft.com/office/powerpoint/2010/main" val="52402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Cross-Zone Load Balancing</a:t>
            </a:r>
            <a:endParaRPr lang="en-US" dirty="0"/>
          </a:p>
        </p:txBody>
      </p:sp>
      <p:sp>
        <p:nvSpPr>
          <p:cNvPr id="3" name="Content Placeholder 2"/>
          <p:cNvSpPr>
            <a:spLocks noGrp="1"/>
          </p:cNvSpPr>
          <p:nvPr>
            <p:ph idx="1"/>
          </p:nvPr>
        </p:nvSpPr>
        <p:spPr/>
        <p:txBody>
          <a:bodyPr/>
          <a:lstStyle/>
          <a:p>
            <a:r>
              <a:rPr lang="en-US" dirty="0" smtClean="0"/>
              <a:t>To ensure that request traffic is routed evenly across all back-end instances for your load balancer, regardless of the Availability Zone in which they are located, you should enable cross-zone load balancing on your load balancer</a:t>
            </a:r>
          </a:p>
          <a:p>
            <a:r>
              <a:rPr lang="en-US" dirty="0" smtClean="0"/>
              <a:t>However, it is still recommended that you maintain approximately equivalent numbers of instances in each Availability Zone for higher fault tolerance.</a:t>
            </a:r>
            <a:endParaRPr lang="en-US" dirty="0"/>
          </a:p>
        </p:txBody>
      </p:sp>
    </p:spTree>
    <p:extLst>
      <p:ext uri="{BB962C8B-B14F-4D97-AF65-F5344CB8AC3E}">
        <p14:creationId xmlns:p14="http://schemas.microsoft.com/office/powerpoint/2010/main" val="299303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draining</a:t>
            </a:r>
            <a:endParaRPr lang="en-US" dirty="0"/>
          </a:p>
        </p:txBody>
      </p:sp>
      <p:sp>
        <p:nvSpPr>
          <p:cNvPr id="3" name="Content Placeholder 2"/>
          <p:cNvSpPr>
            <a:spLocks noGrp="1"/>
          </p:cNvSpPr>
          <p:nvPr>
            <p:ph idx="1"/>
          </p:nvPr>
        </p:nvSpPr>
        <p:spPr/>
        <p:txBody>
          <a:bodyPr/>
          <a:lstStyle/>
          <a:p>
            <a:r>
              <a:rPr lang="en-US" dirty="0" smtClean="0"/>
              <a:t>You should enable connection draining to ensure that the load balancer stops sending requests to instances that are deregistering or unhealthy, while keeping the existing connections open. </a:t>
            </a:r>
          </a:p>
          <a:p>
            <a:r>
              <a:rPr lang="en-US" dirty="0" smtClean="0"/>
              <a:t>This enables the load balancer to complete in-flight requests made to these instances.</a:t>
            </a:r>
            <a:endParaRPr lang="en-US" dirty="0"/>
          </a:p>
        </p:txBody>
      </p:sp>
    </p:spTree>
    <p:extLst>
      <p:ext uri="{BB962C8B-B14F-4D97-AF65-F5344CB8AC3E}">
        <p14:creationId xmlns:p14="http://schemas.microsoft.com/office/powerpoint/2010/main" val="374849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protocol</a:t>
            </a:r>
            <a:endParaRPr lang="en-US" dirty="0"/>
          </a:p>
        </p:txBody>
      </p:sp>
      <p:sp>
        <p:nvSpPr>
          <p:cNvPr id="3" name="Content Placeholder 2"/>
          <p:cNvSpPr>
            <a:spLocks noGrp="1"/>
          </p:cNvSpPr>
          <p:nvPr>
            <p:ph idx="1"/>
          </p:nvPr>
        </p:nvSpPr>
        <p:spPr/>
        <p:txBody>
          <a:bodyPr/>
          <a:lstStyle/>
          <a:p>
            <a:r>
              <a:rPr lang="en-US" dirty="0" smtClean="0"/>
              <a:t>If you enable Proxy Protocol, a human-readable header is added to the request header with connection information such as the source IP address, destination IP address, and port numbers. </a:t>
            </a:r>
          </a:p>
          <a:p>
            <a:r>
              <a:rPr lang="en-US" dirty="0" smtClean="0"/>
              <a:t>The header is then sent to the back-end instance as part of the request. </a:t>
            </a:r>
            <a:endParaRPr lang="en-US" dirty="0"/>
          </a:p>
        </p:txBody>
      </p:sp>
    </p:spTree>
    <p:extLst>
      <p:ext uri="{BB962C8B-B14F-4D97-AF65-F5344CB8AC3E}">
        <p14:creationId xmlns:p14="http://schemas.microsoft.com/office/powerpoint/2010/main" val="2223510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Sticky sessions</a:t>
            </a:r>
            <a:endParaRPr lang="en-US" dirty="0"/>
          </a:p>
        </p:txBody>
      </p:sp>
      <p:sp>
        <p:nvSpPr>
          <p:cNvPr id="3" name="Content Placeholder 2"/>
          <p:cNvSpPr>
            <a:spLocks noGrp="1"/>
          </p:cNvSpPr>
          <p:nvPr>
            <p:ph idx="1"/>
          </p:nvPr>
        </p:nvSpPr>
        <p:spPr/>
        <p:txBody>
          <a:bodyPr/>
          <a:lstStyle/>
          <a:p>
            <a:r>
              <a:rPr lang="en-US" dirty="0" smtClean="0"/>
              <a:t>You can use the sticky session feature (also known as session affinity), which enables the load balancer to bind a user’s session to a specific instance. </a:t>
            </a:r>
          </a:p>
          <a:p>
            <a:r>
              <a:rPr lang="en-US" dirty="0" smtClean="0"/>
              <a:t>This ensures that all requests from the user during the session are sent to the same instance. </a:t>
            </a:r>
            <a:endParaRPr lang="en-US" dirty="0"/>
          </a:p>
        </p:txBody>
      </p:sp>
    </p:spTree>
    <p:extLst>
      <p:ext uri="{BB962C8B-B14F-4D97-AF65-F5344CB8AC3E}">
        <p14:creationId xmlns:p14="http://schemas.microsoft.com/office/powerpoint/2010/main" val="370922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checks</a:t>
            </a:r>
            <a:endParaRPr lang="en-US" dirty="0"/>
          </a:p>
        </p:txBody>
      </p:sp>
      <p:sp>
        <p:nvSpPr>
          <p:cNvPr id="3" name="Content Placeholder 2"/>
          <p:cNvSpPr>
            <a:spLocks noGrp="1"/>
          </p:cNvSpPr>
          <p:nvPr>
            <p:ph idx="1"/>
          </p:nvPr>
        </p:nvSpPr>
        <p:spPr/>
        <p:txBody>
          <a:bodyPr>
            <a:normAutofit fontScale="92500"/>
          </a:bodyPr>
          <a:lstStyle/>
          <a:p>
            <a:r>
              <a:rPr lang="en-US" dirty="0" smtClean="0"/>
              <a:t>Elastic Load Balancing supports health checks to test the status of the Amazon EC2 instances behind an Elastic Load Balancing load balancer. </a:t>
            </a:r>
          </a:p>
          <a:p>
            <a:r>
              <a:rPr lang="en-US" dirty="0" smtClean="0"/>
              <a:t>The status of the instances that are healthy at the time of the health check is </a:t>
            </a:r>
            <a:r>
              <a:rPr lang="en-US" dirty="0" err="1" smtClean="0"/>
              <a:t>InService</a:t>
            </a:r>
            <a:r>
              <a:rPr lang="en-US" dirty="0" smtClean="0"/>
              <a:t>. </a:t>
            </a:r>
          </a:p>
          <a:p>
            <a:r>
              <a:rPr lang="en-US" dirty="0" smtClean="0"/>
              <a:t>The status of any instances that are unhealthy at the time of the health check is </a:t>
            </a:r>
            <a:r>
              <a:rPr lang="en-US" dirty="0" err="1" smtClean="0"/>
              <a:t>OutOfService</a:t>
            </a:r>
            <a:r>
              <a:rPr lang="en-US" dirty="0" smtClean="0"/>
              <a:t>. </a:t>
            </a:r>
          </a:p>
          <a:p>
            <a:r>
              <a:rPr lang="en-US" dirty="0" smtClean="0"/>
              <a:t>The load balancer performs health checks on all registered instances to determine whether the instance is in a healthy state or an unhealthy state. </a:t>
            </a:r>
          </a:p>
          <a:p>
            <a:r>
              <a:rPr lang="en-US" dirty="0" smtClean="0"/>
              <a:t>A health check is a ping, a connection attempt, or a page that is checked periodically</a:t>
            </a:r>
            <a:endParaRPr lang="en-US" dirty="0"/>
          </a:p>
        </p:txBody>
      </p:sp>
    </p:spTree>
    <p:extLst>
      <p:ext uri="{BB962C8B-B14F-4D97-AF65-F5344CB8AC3E}">
        <p14:creationId xmlns:p14="http://schemas.microsoft.com/office/powerpoint/2010/main" val="4173142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t>
            </a:r>
            <a:r>
              <a:rPr lang="en-US" dirty="0" err="1" smtClean="0"/>
              <a:t>CloudWatch</a:t>
            </a:r>
            <a:endParaRPr lang="en-US" dirty="0"/>
          </a:p>
        </p:txBody>
      </p:sp>
      <p:sp>
        <p:nvSpPr>
          <p:cNvPr id="3" name="Content Placeholder 2"/>
          <p:cNvSpPr>
            <a:spLocks noGrp="1"/>
          </p:cNvSpPr>
          <p:nvPr>
            <p:ph idx="1"/>
          </p:nvPr>
        </p:nvSpPr>
        <p:spPr/>
        <p:txBody>
          <a:bodyPr>
            <a:normAutofit lnSpcReduction="10000"/>
          </a:bodyPr>
          <a:lstStyle/>
          <a:p>
            <a:r>
              <a:rPr lang="en-US" dirty="0" smtClean="0"/>
              <a:t>Amazon </a:t>
            </a:r>
            <a:r>
              <a:rPr lang="en-US" dirty="0" err="1" smtClean="0"/>
              <a:t>CloudWatch</a:t>
            </a:r>
            <a:r>
              <a:rPr lang="en-US" dirty="0" smtClean="0"/>
              <a:t> is a service that you can use to monitor your AWS resources and your applications in real time. </a:t>
            </a:r>
          </a:p>
          <a:p>
            <a:r>
              <a:rPr lang="en-US" dirty="0" smtClean="0"/>
              <a:t>With Amazon </a:t>
            </a:r>
            <a:r>
              <a:rPr lang="en-US" dirty="0" err="1" smtClean="0"/>
              <a:t>CloudWatch</a:t>
            </a:r>
            <a:r>
              <a:rPr lang="en-US" dirty="0" smtClean="0"/>
              <a:t>, you can collect and track metrics, create alarms that send notifications, and make changes to the resources being monitored based on rules you define.</a:t>
            </a:r>
          </a:p>
          <a:p>
            <a:r>
              <a:rPr lang="en-US" dirty="0" smtClean="0"/>
              <a:t>For example, you might choose to monitor CPU utilization to decide when to add or remove Amazon EC2 instances in an application tier. Or, if a particular application-specific metric that is not visible to AWS is the best indicator for assessing your scaling needs, you can perform a PUT request to push that metric into Amazon </a:t>
            </a:r>
            <a:r>
              <a:rPr lang="en-US" dirty="0" err="1" smtClean="0"/>
              <a:t>CloudWatch</a:t>
            </a:r>
            <a:r>
              <a:rPr lang="en-US" dirty="0" smtClean="0"/>
              <a:t>. </a:t>
            </a:r>
          </a:p>
          <a:p>
            <a:r>
              <a:rPr lang="en-US" dirty="0" smtClean="0"/>
              <a:t>You can then use this custom metric to manage capacity.</a:t>
            </a:r>
            <a:endParaRPr lang="en-US" dirty="0"/>
          </a:p>
        </p:txBody>
      </p:sp>
    </p:spTree>
    <p:extLst>
      <p:ext uri="{BB962C8B-B14F-4D97-AF65-F5344CB8AC3E}">
        <p14:creationId xmlns:p14="http://schemas.microsoft.com/office/powerpoint/2010/main" val="182705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Elastic Load Balancing is a highly available service that distributes traffic across Amazon Elastic Compute Cloud (Amazon EC2) instances and includes options that provide flexibility and control of incoming requests to Amazon EC2 instances. </a:t>
            </a:r>
          </a:p>
          <a:p>
            <a:r>
              <a:rPr lang="en-US" dirty="0" smtClean="0"/>
              <a:t>Amazon </a:t>
            </a:r>
            <a:r>
              <a:rPr lang="en-US" dirty="0" err="1" smtClean="0"/>
              <a:t>CloudWatch</a:t>
            </a:r>
            <a:r>
              <a:rPr lang="en-US" dirty="0" smtClean="0"/>
              <a:t> is a service that monitors AWS Cloud resources and applications running on AWS. It collects and tracks metrics, collects and monitors log files, and sets alarms. Amazon </a:t>
            </a:r>
            <a:r>
              <a:rPr lang="en-US" dirty="0" err="1" smtClean="0"/>
              <a:t>CloudWatch</a:t>
            </a:r>
            <a:r>
              <a:rPr lang="en-US" dirty="0" smtClean="0"/>
              <a:t> has a basic level of monitoring for no cost and a more detailed level of monitoring for an additional cost. </a:t>
            </a:r>
          </a:p>
        </p:txBody>
      </p:sp>
    </p:spTree>
    <p:extLst>
      <p:ext uri="{BB962C8B-B14F-4D97-AF65-F5344CB8AC3E}">
        <p14:creationId xmlns:p14="http://schemas.microsoft.com/office/powerpoint/2010/main" val="2611576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monitoring</a:t>
            </a:r>
            <a:endParaRPr lang="en-US" dirty="0"/>
          </a:p>
        </p:txBody>
      </p:sp>
      <p:sp>
        <p:nvSpPr>
          <p:cNvPr id="3" name="Content Placeholder 2"/>
          <p:cNvSpPr>
            <a:spLocks noGrp="1"/>
          </p:cNvSpPr>
          <p:nvPr>
            <p:ph idx="1"/>
          </p:nvPr>
        </p:nvSpPr>
        <p:spPr/>
        <p:txBody>
          <a:bodyPr/>
          <a:lstStyle/>
          <a:p>
            <a:r>
              <a:rPr lang="en-US" dirty="0" smtClean="0"/>
              <a:t>Amazon </a:t>
            </a:r>
            <a:r>
              <a:rPr lang="en-US" dirty="0" err="1" smtClean="0"/>
              <a:t>CloudWatch</a:t>
            </a:r>
            <a:r>
              <a:rPr lang="en-US" dirty="0" smtClean="0"/>
              <a:t> offers either basic or detailed monitoring for supported AWS products. </a:t>
            </a:r>
          </a:p>
          <a:p>
            <a:r>
              <a:rPr lang="en-US" dirty="0" smtClean="0"/>
              <a:t>Basic monitoring sends data points to Amazon </a:t>
            </a:r>
            <a:r>
              <a:rPr lang="en-US" dirty="0" err="1" smtClean="0"/>
              <a:t>CloudWatch</a:t>
            </a:r>
            <a:r>
              <a:rPr lang="en-US" dirty="0" smtClean="0"/>
              <a:t> every five minutes for a limited number of preselected metrics at no charge. </a:t>
            </a:r>
          </a:p>
          <a:p>
            <a:r>
              <a:rPr lang="en-US" dirty="0" smtClean="0"/>
              <a:t>Detailed monitoring sends data points to Amazon </a:t>
            </a:r>
            <a:r>
              <a:rPr lang="en-US" dirty="0" err="1" smtClean="0"/>
              <a:t>CloudWatch</a:t>
            </a:r>
            <a:r>
              <a:rPr lang="en-US" dirty="0" smtClean="0"/>
              <a:t> every minute and allows data aggregation for an additional charge. </a:t>
            </a:r>
          </a:p>
          <a:p>
            <a:r>
              <a:rPr lang="en-US" dirty="0" smtClean="0"/>
              <a:t>If you want to use detailed monitoring, you must enable it—basic is the default</a:t>
            </a:r>
            <a:endParaRPr lang="en-US" dirty="0"/>
          </a:p>
        </p:txBody>
      </p:sp>
    </p:spTree>
    <p:extLst>
      <p:ext uri="{BB962C8B-B14F-4D97-AF65-F5344CB8AC3E}">
        <p14:creationId xmlns:p14="http://schemas.microsoft.com/office/powerpoint/2010/main" val="528110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services</a:t>
            </a:r>
            <a:endParaRPr lang="en-US" dirty="0"/>
          </a:p>
        </p:txBody>
      </p:sp>
      <p:sp>
        <p:nvSpPr>
          <p:cNvPr id="3" name="Content Placeholder 2"/>
          <p:cNvSpPr>
            <a:spLocks noGrp="1"/>
          </p:cNvSpPr>
          <p:nvPr>
            <p:ph idx="1"/>
          </p:nvPr>
        </p:nvSpPr>
        <p:spPr/>
        <p:txBody>
          <a:bodyPr>
            <a:normAutofit/>
          </a:bodyPr>
          <a:lstStyle/>
          <a:p>
            <a:r>
              <a:rPr lang="en-US" dirty="0" smtClean="0"/>
              <a:t>Amazon </a:t>
            </a:r>
            <a:r>
              <a:rPr lang="en-US" dirty="0" err="1" smtClean="0"/>
              <a:t>CloudWatch</a:t>
            </a:r>
            <a:r>
              <a:rPr lang="en-US" dirty="0" smtClean="0"/>
              <a:t> supports monitoring and specific metrics for most AWS Cloud services, including: :</a:t>
            </a:r>
          </a:p>
          <a:p>
            <a:pPr lvl="1"/>
            <a:r>
              <a:rPr lang="en-US" dirty="0" smtClean="0"/>
              <a:t>Auto Scaling, Amazon </a:t>
            </a:r>
            <a:r>
              <a:rPr lang="en-US" dirty="0" err="1" smtClean="0"/>
              <a:t>CloudFront</a:t>
            </a:r>
            <a:r>
              <a:rPr lang="en-US" dirty="0" smtClean="0"/>
              <a:t>, Amazon </a:t>
            </a:r>
            <a:r>
              <a:rPr lang="en-US" dirty="0" err="1" smtClean="0"/>
              <a:t>CloudSearch</a:t>
            </a:r>
            <a:r>
              <a:rPr lang="en-US" dirty="0" smtClean="0"/>
              <a:t>, Amazon </a:t>
            </a:r>
            <a:r>
              <a:rPr lang="en-US" dirty="0" err="1" smtClean="0"/>
              <a:t>DynamoDB</a:t>
            </a:r>
            <a:r>
              <a:rPr lang="en-US" dirty="0" smtClean="0"/>
              <a:t>, Amazon EC2, Amazon EC2 Container Service (Amazon ECS), Amazon </a:t>
            </a:r>
            <a:r>
              <a:rPr lang="en-US" dirty="0" err="1" smtClean="0"/>
              <a:t>ElastiCache</a:t>
            </a:r>
            <a:r>
              <a:rPr lang="en-US" dirty="0" smtClean="0"/>
              <a:t>, Amazon Elastic Block Store (Amazon EBS), Elastic Load Balancing, Amazon Elastic </a:t>
            </a:r>
            <a:r>
              <a:rPr lang="en-US" dirty="0" err="1" smtClean="0"/>
              <a:t>MapReduce</a:t>
            </a:r>
            <a:r>
              <a:rPr lang="en-US" dirty="0" smtClean="0"/>
              <a:t> (Amazon EMR), Amazon </a:t>
            </a:r>
            <a:r>
              <a:rPr lang="en-US" dirty="0" err="1" smtClean="0"/>
              <a:t>Elasticsearch</a:t>
            </a:r>
            <a:r>
              <a:rPr lang="en-US" dirty="0" smtClean="0"/>
              <a:t> Service, Amazon Kinesis Streams, Amazon Kinesis Firehose, AWS Lambda, Amazon Machine Learning, AWS </a:t>
            </a:r>
            <a:r>
              <a:rPr lang="en-US" dirty="0" err="1" smtClean="0"/>
              <a:t>OpsWorks</a:t>
            </a:r>
            <a:r>
              <a:rPr lang="en-US" dirty="0" smtClean="0"/>
              <a:t>, Amazon Redshift, Amazon Relational Database Service (Amazon RDS), Amazon Route 53, Amazon SNS, Amazon Simple Queue Service (Amazon SQS), Amazon S3, AWS Simple Workflow Service (Amazon SWF), AWS Storage Gateway, AWS WAF, and Amazon </a:t>
            </a:r>
            <a:r>
              <a:rPr lang="en-US" dirty="0" err="1" smtClean="0"/>
              <a:t>WorkSpaces</a:t>
            </a:r>
            <a:r>
              <a:rPr lang="en-US" dirty="0" smtClean="0"/>
              <a:t>.</a:t>
            </a:r>
            <a:endParaRPr lang="en-US" dirty="0"/>
          </a:p>
        </p:txBody>
      </p:sp>
    </p:spTree>
    <p:extLst>
      <p:ext uri="{BB962C8B-B14F-4D97-AF65-F5344CB8AC3E}">
        <p14:creationId xmlns:p14="http://schemas.microsoft.com/office/powerpoint/2010/main" val="2131790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
        <p:nvSpPr>
          <p:cNvPr id="3" name="Content Placeholder 2"/>
          <p:cNvSpPr>
            <a:spLocks noGrp="1"/>
          </p:cNvSpPr>
          <p:nvPr>
            <p:ph idx="1"/>
          </p:nvPr>
        </p:nvSpPr>
        <p:spPr/>
        <p:txBody>
          <a:bodyPr/>
          <a:lstStyle/>
          <a:p>
            <a:r>
              <a:rPr lang="en-US" dirty="0" smtClean="0"/>
              <a:t>Amazon </a:t>
            </a:r>
            <a:r>
              <a:rPr lang="en-US" dirty="0" err="1" smtClean="0"/>
              <a:t>CloudWatch</a:t>
            </a:r>
            <a:r>
              <a:rPr lang="en-US" dirty="0" smtClean="0"/>
              <a:t> metrics can be retrieved by performing a GET request.</a:t>
            </a:r>
          </a:p>
          <a:p>
            <a:r>
              <a:rPr lang="en-US" dirty="0" smtClean="0"/>
              <a:t>AWS provides a rich set of metrics included with each service, but you can also define custom metrics to monitor resources and events</a:t>
            </a:r>
          </a:p>
          <a:p>
            <a:r>
              <a:rPr lang="en-US" dirty="0" smtClean="0"/>
              <a:t>Amazon </a:t>
            </a:r>
            <a:r>
              <a:rPr lang="en-US" dirty="0" err="1" smtClean="0"/>
              <a:t>CloudWatch</a:t>
            </a:r>
            <a:r>
              <a:rPr lang="en-US" dirty="0" smtClean="0"/>
              <a:t> supports an Application Programming Interface (API) that allows programs and scripts to PUT metrics into Amazon </a:t>
            </a:r>
            <a:r>
              <a:rPr lang="en-US" dirty="0" err="1" smtClean="0"/>
              <a:t>CloudWatch</a:t>
            </a:r>
            <a:r>
              <a:rPr lang="en-US" dirty="0" smtClean="0"/>
              <a:t> as name-value pairs that can then be used to create events and trigger alarms in the same manner as the default Amazon </a:t>
            </a:r>
            <a:r>
              <a:rPr lang="en-US" dirty="0" err="1" smtClean="0"/>
              <a:t>CloudWatch</a:t>
            </a:r>
            <a:r>
              <a:rPr lang="en-US" dirty="0" smtClean="0"/>
              <a:t> metrics.</a:t>
            </a:r>
            <a:endParaRPr lang="en-US" dirty="0"/>
          </a:p>
        </p:txBody>
      </p:sp>
    </p:spTree>
    <p:extLst>
      <p:ext uri="{BB962C8B-B14F-4D97-AF65-F5344CB8AC3E}">
        <p14:creationId xmlns:p14="http://schemas.microsoft.com/office/powerpoint/2010/main" val="4096798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Amazon </a:t>
            </a:r>
            <a:r>
              <a:rPr lang="en-US" dirty="0" err="1"/>
              <a:t>CloudWatch</a:t>
            </a:r>
            <a:r>
              <a:rPr lang="en-US" dirty="0"/>
              <a:t> Logs can be used to monitor, store, and access log files from Amazon EC2 instances, AWS </a:t>
            </a:r>
            <a:r>
              <a:rPr lang="en-US" dirty="0" err="1"/>
              <a:t>CloudTrail</a:t>
            </a:r>
            <a:r>
              <a:rPr lang="en-US" dirty="0"/>
              <a:t>, and other </a:t>
            </a:r>
            <a:r>
              <a:rPr lang="en-US" dirty="0" smtClean="0"/>
              <a:t>sources</a:t>
            </a:r>
          </a:p>
          <a:p>
            <a:r>
              <a:rPr lang="en-US" dirty="0"/>
              <a:t>You can then retrieve the log data and monitor in real time for events—for example, you can track the number of errors in your application logs and send a notification if an error rate exceeds a threshold. </a:t>
            </a:r>
            <a:endParaRPr lang="en-US" dirty="0" smtClean="0"/>
          </a:p>
          <a:p>
            <a:r>
              <a:rPr lang="en-US" dirty="0" smtClean="0"/>
              <a:t>Amazon </a:t>
            </a:r>
            <a:r>
              <a:rPr lang="en-US" dirty="0" err="1"/>
              <a:t>CloudWatch</a:t>
            </a:r>
            <a:r>
              <a:rPr lang="en-US" dirty="0"/>
              <a:t> Logs can also be used to store your logs in Amazon S3 or Amazon Glacier. </a:t>
            </a:r>
            <a:endParaRPr lang="en-US" dirty="0" smtClean="0"/>
          </a:p>
          <a:p>
            <a:r>
              <a:rPr lang="en-US" dirty="0" smtClean="0"/>
              <a:t>Logs </a:t>
            </a:r>
            <a:r>
              <a:rPr lang="en-US" dirty="0"/>
              <a:t>can be retained indefinitely or according to an aging policy that will delete older logs as no longer needed</a:t>
            </a:r>
          </a:p>
        </p:txBody>
      </p:sp>
    </p:spTree>
    <p:extLst>
      <p:ext uri="{BB962C8B-B14F-4D97-AF65-F5344CB8AC3E}">
        <p14:creationId xmlns:p14="http://schemas.microsoft.com/office/powerpoint/2010/main" val="239186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lstStyle/>
          <a:p>
            <a:r>
              <a:rPr lang="en-US" dirty="0"/>
              <a:t>A distinct advantage of deploying applications to the cloud is the ability to launch and then release servers in response to variable workloads. </a:t>
            </a:r>
            <a:endParaRPr lang="en-US" dirty="0" smtClean="0"/>
          </a:p>
          <a:p>
            <a:r>
              <a:rPr lang="en-US" dirty="0"/>
              <a:t>Provisioning servers on demand and then releasing them when they are no longer needed can provide significant cost savings for workloads that are not steady state</a:t>
            </a:r>
            <a:r>
              <a:rPr lang="en-US" dirty="0" smtClean="0"/>
              <a:t>.</a:t>
            </a:r>
          </a:p>
          <a:p>
            <a:r>
              <a:rPr lang="en-US" dirty="0"/>
              <a:t>Auto Scaling is a service that allows you to scale your Amazon EC2 capacity automatically by scaling out and scaling in according to criteria that you define</a:t>
            </a:r>
          </a:p>
        </p:txBody>
      </p:sp>
    </p:spTree>
    <p:extLst>
      <p:ext uri="{BB962C8B-B14F-4D97-AF65-F5344CB8AC3E}">
        <p14:creationId xmlns:p14="http://schemas.microsoft.com/office/powerpoint/2010/main" val="1044214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 Current Instance Level</a:t>
            </a:r>
          </a:p>
        </p:txBody>
      </p:sp>
      <p:sp>
        <p:nvSpPr>
          <p:cNvPr id="3" name="Content Placeholder 2"/>
          <p:cNvSpPr>
            <a:spLocks noGrp="1"/>
          </p:cNvSpPr>
          <p:nvPr>
            <p:ph idx="1"/>
          </p:nvPr>
        </p:nvSpPr>
        <p:spPr/>
        <p:txBody>
          <a:bodyPr/>
          <a:lstStyle/>
          <a:p>
            <a:r>
              <a:rPr lang="en-US" dirty="0"/>
              <a:t>You can configure your Auto Scaling group to maintain a minimum or specified number of running instances at all times. </a:t>
            </a:r>
            <a:endParaRPr lang="en-US" dirty="0" smtClean="0"/>
          </a:p>
          <a:p>
            <a:r>
              <a:rPr lang="en-US" dirty="0" smtClean="0"/>
              <a:t>To </a:t>
            </a:r>
            <a:r>
              <a:rPr lang="en-US" dirty="0"/>
              <a:t>maintain the current instance levels, Auto Scaling performs a periodic health check on running instances within an Auto Scaling group. </a:t>
            </a:r>
            <a:endParaRPr lang="en-US" dirty="0" smtClean="0"/>
          </a:p>
          <a:p>
            <a:r>
              <a:rPr lang="en-US" dirty="0" smtClean="0"/>
              <a:t>When </a:t>
            </a:r>
            <a:r>
              <a:rPr lang="en-US" dirty="0"/>
              <a:t>Auto Scaling finds an unhealthy instance, it terminates that instance and launches a new one</a:t>
            </a:r>
          </a:p>
        </p:txBody>
      </p:sp>
    </p:spTree>
    <p:extLst>
      <p:ext uri="{BB962C8B-B14F-4D97-AF65-F5344CB8AC3E}">
        <p14:creationId xmlns:p14="http://schemas.microsoft.com/office/powerpoint/2010/main" val="4267481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Scaling</a:t>
            </a:r>
            <a:endParaRPr lang="en-US" dirty="0"/>
          </a:p>
        </p:txBody>
      </p:sp>
      <p:sp>
        <p:nvSpPr>
          <p:cNvPr id="3" name="Content Placeholder 2"/>
          <p:cNvSpPr>
            <a:spLocks noGrp="1"/>
          </p:cNvSpPr>
          <p:nvPr>
            <p:ph idx="1"/>
          </p:nvPr>
        </p:nvSpPr>
        <p:spPr/>
        <p:txBody>
          <a:bodyPr/>
          <a:lstStyle/>
          <a:p>
            <a:r>
              <a:rPr lang="en-US" dirty="0"/>
              <a:t>Manual scaling is the most basic way to scale your resources. </a:t>
            </a:r>
            <a:endParaRPr lang="en-US" dirty="0" smtClean="0"/>
          </a:p>
          <a:p>
            <a:r>
              <a:rPr lang="en-US" dirty="0" smtClean="0"/>
              <a:t>You </a:t>
            </a:r>
            <a:r>
              <a:rPr lang="en-US" dirty="0"/>
              <a:t>only need to specify the change in the maximum, minimum, or desired capacity of your Auto Scaling group</a:t>
            </a:r>
            <a:r>
              <a:rPr lang="en-US" dirty="0" smtClean="0"/>
              <a:t>.</a:t>
            </a:r>
          </a:p>
          <a:p>
            <a:r>
              <a:rPr lang="en-US" dirty="0" smtClean="0"/>
              <a:t> </a:t>
            </a:r>
            <a:r>
              <a:rPr lang="en-US" dirty="0"/>
              <a:t>Auto Scaling manages the process of creating or terminating instances to maintain the updated capacity</a:t>
            </a:r>
          </a:p>
        </p:txBody>
      </p:sp>
    </p:spTree>
    <p:extLst>
      <p:ext uri="{BB962C8B-B14F-4D97-AF65-F5344CB8AC3E}">
        <p14:creationId xmlns:p14="http://schemas.microsoft.com/office/powerpoint/2010/main" val="1943693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Scheduled Scaling</a:t>
            </a:r>
          </a:p>
        </p:txBody>
      </p:sp>
      <p:sp>
        <p:nvSpPr>
          <p:cNvPr id="3" name="Content Placeholder 2"/>
          <p:cNvSpPr>
            <a:spLocks noGrp="1"/>
          </p:cNvSpPr>
          <p:nvPr>
            <p:ph idx="1"/>
          </p:nvPr>
        </p:nvSpPr>
        <p:spPr/>
        <p:txBody>
          <a:bodyPr/>
          <a:lstStyle/>
          <a:p>
            <a:r>
              <a:rPr lang="en-US" dirty="0"/>
              <a:t>Sometimes you know exactly when you will need to increase or decrease the number of instances in your group, simply because that need arises on a predictable </a:t>
            </a:r>
            <a:r>
              <a:rPr lang="en-US" dirty="0" smtClean="0"/>
              <a:t>schedule</a:t>
            </a:r>
            <a:endParaRPr lang="en-US" dirty="0"/>
          </a:p>
          <a:p>
            <a:r>
              <a:rPr lang="en-US" dirty="0" smtClean="0"/>
              <a:t>Examples </a:t>
            </a:r>
            <a:r>
              <a:rPr lang="en-US" dirty="0"/>
              <a:t>include periodic events such as end-of-month, end-of-quarter, or end-of-year processing, and also other predictable, recurring events. </a:t>
            </a:r>
            <a:endParaRPr lang="en-US" dirty="0" smtClean="0"/>
          </a:p>
          <a:p>
            <a:r>
              <a:rPr lang="en-US" dirty="0" smtClean="0"/>
              <a:t>Scheduled </a:t>
            </a:r>
            <a:r>
              <a:rPr lang="en-US" dirty="0"/>
              <a:t>scaling means that scaling actions are performed automatically as a function of time and date.</a:t>
            </a:r>
          </a:p>
        </p:txBody>
      </p:sp>
    </p:spTree>
    <p:extLst>
      <p:ext uri="{BB962C8B-B14F-4D97-AF65-F5344CB8AC3E}">
        <p14:creationId xmlns:p14="http://schemas.microsoft.com/office/powerpoint/2010/main" val="3088237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Scaling</a:t>
            </a:r>
          </a:p>
        </p:txBody>
      </p:sp>
      <p:sp>
        <p:nvSpPr>
          <p:cNvPr id="3" name="Content Placeholder 2"/>
          <p:cNvSpPr>
            <a:spLocks noGrp="1"/>
          </p:cNvSpPr>
          <p:nvPr>
            <p:ph idx="1"/>
          </p:nvPr>
        </p:nvSpPr>
        <p:spPr/>
        <p:txBody>
          <a:bodyPr/>
          <a:lstStyle/>
          <a:p>
            <a:r>
              <a:rPr lang="en-US" dirty="0"/>
              <a:t>Dynamic scaling lets you define parameters that control the Auto Scaling process in a scaling policy. </a:t>
            </a:r>
            <a:endParaRPr lang="en-US" dirty="0" smtClean="0"/>
          </a:p>
          <a:p>
            <a:r>
              <a:rPr lang="en-US" dirty="0" smtClean="0"/>
              <a:t>For </a:t>
            </a:r>
            <a:r>
              <a:rPr lang="en-US" dirty="0"/>
              <a:t>example, you might create a policy that adds more Amazon EC2 instances to the web tier when the network bandwidth, measured by Amazon </a:t>
            </a:r>
            <a:r>
              <a:rPr lang="en-US" dirty="0" err="1"/>
              <a:t>CloudWatch</a:t>
            </a:r>
            <a:r>
              <a:rPr lang="en-US" dirty="0"/>
              <a:t>, reaches a certain threshold.</a:t>
            </a:r>
          </a:p>
        </p:txBody>
      </p:sp>
    </p:spTree>
    <p:extLst>
      <p:ext uri="{BB962C8B-B14F-4D97-AF65-F5344CB8AC3E}">
        <p14:creationId xmlns:p14="http://schemas.microsoft.com/office/powerpoint/2010/main" val="3488604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Scaling Components</a:t>
            </a:r>
          </a:p>
        </p:txBody>
      </p:sp>
      <p:sp>
        <p:nvSpPr>
          <p:cNvPr id="3" name="Content Placeholder 2"/>
          <p:cNvSpPr>
            <a:spLocks noGrp="1"/>
          </p:cNvSpPr>
          <p:nvPr>
            <p:ph idx="1"/>
          </p:nvPr>
        </p:nvSpPr>
        <p:spPr/>
        <p:txBody>
          <a:bodyPr/>
          <a:lstStyle/>
          <a:p>
            <a:r>
              <a:rPr lang="en-US" dirty="0"/>
              <a:t>Auto Scaling has several components that need to be configured to work properly: a launch configuration, an Auto Scaling group, and an optional scaling policy. </a:t>
            </a:r>
          </a:p>
        </p:txBody>
      </p:sp>
    </p:spTree>
    <p:extLst>
      <p:ext uri="{BB962C8B-B14F-4D97-AF65-F5344CB8AC3E}">
        <p14:creationId xmlns:p14="http://schemas.microsoft.com/office/powerpoint/2010/main" val="838078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Auto Scaling is a service that allows you to maintain the availability of your applications by scaling Amazon EC2 capacity up or down in accordance with conditions you set.</a:t>
            </a:r>
          </a:p>
          <a:p>
            <a:endParaRPr lang="en-US" dirty="0"/>
          </a:p>
        </p:txBody>
      </p:sp>
    </p:spTree>
    <p:extLst>
      <p:ext uri="{BB962C8B-B14F-4D97-AF65-F5344CB8AC3E}">
        <p14:creationId xmlns:p14="http://schemas.microsoft.com/office/powerpoint/2010/main" val="1940174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Launch Configuration</a:t>
            </a:r>
          </a:p>
        </p:txBody>
      </p:sp>
      <p:sp>
        <p:nvSpPr>
          <p:cNvPr id="3" name="Content Placeholder 2"/>
          <p:cNvSpPr>
            <a:spLocks noGrp="1"/>
          </p:cNvSpPr>
          <p:nvPr>
            <p:ph idx="1"/>
          </p:nvPr>
        </p:nvSpPr>
        <p:spPr/>
        <p:txBody>
          <a:bodyPr/>
          <a:lstStyle/>
          <a:p>
            <a:r>
              <a:rPr lang="en-US" dirty="0"/>
              <a:t>A launch configuration is the template that Auto Scaling uses to create new instances, and it is composed of the configuration name, Amazon Machine Image (AMI), Amazon EC2 instance type, security group, and instance key pair. </a:t>
            </a:r>
            <a:endParaRPr lang="en-US" dirty="0" smtClean="0"/>
          </a:p>
          <a:p>
            <a:r>
              <a:rPr lang="en-US" dirty="0" smtClean="0"/>
              <a:t>Each </a:t>
            </a:r>
            <a:r>
              <a:rPr lang="en-US" dirty="0"/>
              <a:t>Auto Scaling group can have only one launch configuration at a time.</a:t>
            </a:r>
          </a:p>
        </p:txBody>
      </p:sp>
    </p:spTree>
    <p:extLst>
      <p:ext uri="{BB962C8B-B14F-4D97-AF65-F5344CB8AC3E}">
        <p14:creationId xmlns:p14="http://schemas.microsoft.com/office/powerpoint/2010/main" val="1509516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 command for launch configuration</a:t>
            </a:r>
            <a:endParaRPr lang="en-US" dirty="0"/>
          </a:p>
        </p:txBody>
      </p:sp>
      <p:sp>
        <p:nvSpPr>
          <p:cNvPr id="3" name="Content Placeholder 2"/>
          <p:cNvSpPr>
            <a:spLocks noGrp="1"/>
          </p:cNvSpPr>
          <p:nvPr>
            <p:ph idx="1"/>
          </p:nvPr>
        </p:nvSpPr>
        <p:spPr/>
        <p:txBody>
          <a:bodyPr/>
          <a:lstStyle/>
          <a:p>
            <a:r>
              <a:rPr lang="en-US" dirty="0" err="1"/>
              <a:t>aws</a:t>
            </a:r>
            <a:r>
              <a:rPr lang="en-US" dirty="0"/>
              <a:t> </a:t>
            </a:r>
            <a:r>
              <a:rPr lang="en-US" dirty="0" err="1"/>
              <a:t>autoscaling</a:t>
            </a:r>
            <a:r>
              <a:rPr lang="en-US" dirty="0"/>
              <a:t> create-launch-configuration -–launch-configuration-name </a:t>
            </a:r>
            <a:r>
              <a:rPr lang="en-US" dirty="0" err="1"/>
              <a:t>myLC</a:t>
            </a:r>
            <a:r>
              <a:rPr lang="en-US" dirty="0"/>
              <a:t> -- image-id ami-0535d66c --instance-type m3.medium --security-groups sg-f57cde9d -- key-name </a:t>
            </a:r>
            <a:r>
              <a:rPr lang="en-US" dirty="0" err="1" smtClean="0"/>
              <a:t>myKeyPair</a:t>
            </a:r>
            <a:endParaRPr lang="en-US" dirty="0" smtClean="0"/>
          </a:p>
          <a:p>
            <a:r>
              <a:rPr lang="en-US" dirty="0"/>
              <a:t>This will create a launch configuration with the following attributes: Name: </a:t>
            </a:r>
            <a:r>
              <a:rPr lang="en-US" dirty="0" err="1"/>
              <a:t>myLC</a:t>
            </a:r>
            <a:r>
              <a:rPr lang="en-US" dirty="0"/>
              <a:t> </a:t>
            </a:r>
            <a:r>
              <a:rPr lang="en-US" dirty="0" smtClean="0"/>
              <a:t/>
            </a:r>
            <a:br>
              <a:rPr lang="en-US" dirty="0" smtClean="0"/>
            </a:br>
            <a:r>
              <a:rPr lang="en-US" dirty="0" smtClean="0"/>
              <a:t>AMI</a:t>
            </a:r>
            <a:r>
              <a:rPr lang="en-US" dirty="0"/>
              <a:t>: ami-0535d66c </a:t>
            </a:r>
            <a:r>
              <a:rPr lang="en-US" dirty="0" smtClean="0"/>
              <a:t/>
            </a:r>
            <a:br>
              <a:rPr lang="en-US" dirty="0" smtClean="0"/>
            </a:br>
            <a:r>
              <a:rPr lang="en-US" dirty="0" smtClean="0"/>
              <a:t>Instance </a:t>
            </a:r>
            <a:r>
              <a:rPr lang="en-US" dirty="0"/>
              <a:t>type: m3.medium </a:t>
            </a:r>
            <a:r>
              <a:rPr lang="en-US" dirty="0" smtClean="0"/>
              <a:t/>
            </a:r>
            <a:br>
              <a:rPr lang="en-US" dirty="0" smtClean="0"/>
            </a:br>
            <a:r>
              <a:rPr lang="en-US" dirty="0" smtClean="0"/>
              <a:t>Security </a:t>
            </a:r>
            <a:r>
              <a:rPr lang="en-US" dirty="0"/>
              <a:t>groups: sg-f57cde9d </a:t>
            </a:r>
            <a:r>
              <a:rPr lang="en-US" dirty="0" smtClean="0"/>
              <a:t/>
            </a:r>
            <a:br>
              <a:rPr lang="en-US" dirty="0" smtClean="0"/>
            </a:br>
            <a:r>
              <a:rPr lang="en-US" dirty="0" smtClean="0"/>
              <a:t>Instance </a:t>
            </a:r>
            <a:r>
              <a:rPr lang="en-US" dirty="0"/>
              <a:t>key pair: </a:t>
            </a:r>
            <a:r>
              <a:rPr lang="en-US" dirty="0" err="1"/>
              <a:t>myKeyPair</a:t>
            </a:r>
            <a:endParaRPr lang="en-US" dirty="0"/>
          </a:p>
        </p:txBody>
      </p:sp>
    </p:spTree>
    <p:extLst>
      <p:ext uri="{BB962C8B-B14F-4D97-AF65-F5344CB8AC3E}">
        <p14:creationId xmlns:p14="http://schemas.microsoft.com/office/powerpoint/2010/main" val="2848508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default limit for launch configurations is 100 per region. </a:t>
            </a:r>
            <a:endParaRPr lang="en-US" dirty="0" smtClean="0"/>
          </a:p>
          <a:p>
            <a:r>
              <a:rPr lang="en-US" dirty="0" smtClean="0"/>
              <a:t>If </a:t>
            </a:r>
            <a:r>
              <a:rPr lang="en-US" dirty="0"/>
              <a:t>you exceed this limit, the call to </a:t>
            </a:r>
            <a:r>
              <a:rPr lang="en-US" dirty="0" smtClean="0"/>
              <a:t>create launch-configuration </a:t>
            </a:r>
            <a:r>
              <a:rPr lang="en-US" dirty="0"/>
              <a:t>will fail</a:t>
            </a:r>
            <a:r>
              <a:rPr lang="en-US" dirty="0" smtClean="0"/>
              <a:t>.</a:t>
            </a:r>
          </a:p>
          <a:p>
            <a:r>
              <a:rPr lang="en-US" dirty="0"/>
              <a:t>Auto Scaling may cause you to reach limits of other services, such as the default number of Amazon EC2 instances you can currently launch within a region, which is 20. </a:t>
            </a:r>
            <a:endParaRPr lang="en-US" dirty="0" smtClean="0"/>
          </a:p>
          <a:p>
            <a:r>
              <a:rPr lang="en-US" dirty="0" smtClean="0"/>
              <a:t>When </a:t>
            </a:r>
            <a:r>
              <a:rPr lang="en-US" dirty="0"/>
              <a:t>building more complex architectures with AWS, it is important to keep in mind the service limits for all AWS Cloud services you are using</a:t>
            </a:r>
          </a:p>
        </p:txBody>
      </p:sp>
    </p:spTree>
    <p:extLst>
      <p:ext uri="{BB962C8B-B14F-4D97-AF65-F5344CB8AC3E}">
        <p14:creationId xmlns:p14="http://schemas.microsoft.com/office/powerpoint/2010/main" val="2588936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Scaling Group</a:t>
            </a:r>
          </a:p>
        </p:txBody>
      </p:sp>
      <p:sp>
        <p:nvSpPr>
          <p:cNvPr id="3" name="Content Placeholder 2"/>
          <p:cNvSpPr>
            <a:spLocks noGrp="1"/>
          </p:cNvSpPr>
          <p:nvPr>
            <p:ph idx="1"/>
          </p:nvPr>
        </p:nvSpPr>
        <p:spPr/>
        <p:txBody>
          <a:bodyPr>
            <a:normAutofit fontScale="92500"/>
          </a:bodyPr>
          <a:lstStyle/>
          <a:p>
            <a:r>
              <a:rPr lang="en-US" dirty="0"/>
              <a:t>An Auto Scaling group is a collection of Amazon EC2 instances managed by the Auto Scaling service. </a:t>
            </a:r>
            <a:endParaRPr lang="en-US" dirty="0" smtClean="0"/>
          </a:p>
          <a:p>
            <a:r>
              <a:rPr lang="en-US" dirty="0" smtClean="0"/>
              <a:t>Each </a:t>
            </a:r>
            <a:r>
              <a:rPr lang="en-US" dirty="0"/>
              <a:t>Auto Scaling group contains configuration options that control when Auto Scaling should launch new instances and terminate existing instances. </a:t>
            </a:r>
            <a:endParaRPr lang="en-US" dirty="0" smtClean="0"/>
          </a:p>
          <a:p>
            <a:r>
              <a:rPr lang="en-US" dirty="0" smtClean="0"/>
              <a:t>An </a:t>
            </a:r>
            <a:r>
              <a:rPr lang="en-US" dirty="0"/>
              <a:t>Auto Scaling group must contain a name and a minimum and maximum number of instances that can be in the group. </a:t>
            </a:r>
            <a:endParaRPr lang="en-US" dirty="0" smtClean="0"/>
          </a:p>
          <a:p>
            <a:r>
              <a:rPr lang="en-US" dirty="0" smtClean="0"/>
              <a:t>You </a:t>
            </a:r>
            <a:r>
              <a:rPr lang="en-US" dirty="0"/>
              <a:t>can optionally specify desired capacity, which is the number of instances that the group must have at all times. </a:t>
            </a:r>
            <a:endParaRPr lang="en-US" dirty="0" smtClean="0"/>
          </a:p>
          <a:p>
            <a:r>
              <a:rPr lang="en-US" dirty="0" smtClean="0"/>
              <a:t>If </a:t>
            </a:r>
            <a:r>
              <a:rPr lang="en-US" dirty="0"/>
              <a:t>you don’t specify a desired capacity, the default desired capacity is the minimum number of instances that you specify.</a:t>
            </a:r>
          </a:p>
        </p:txBody>
      </p:sp>
    </p:spTree>
    <p:extLst>
      <p:ext uri="{BB962C8B-B14F-4D97-AF65-F5344CB8AC3E}">
        <p14:creationId xmlns:p14="http://schemas.microsoft.com/office/powerpoint/2010/main" val="842178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err="1" smtClean="0"/>
              <a:t>autoscaling</a:t>
            </a:r>
            <a:r>
              <a:rPr lang="en-US" dirty="0" smtClean="0"/>
              <a:t> group</a:t>
            </a:r>
            <a:endParaRPr lang="en-US" dirty="0"/>
          </a:p>
        </p:txBody>
      </p:sp>
      <p:sp>
        <p:nvSpPr>
          <p:cNvPr id="3" name="Content Placeholder 2"/>
          <p:cNvSpPr>
            <a:spLocks noGrp="1"/>
          </p:cNvSpPr>
          <p:nvPr>
            <p:ph idx="1"/>
          </p:nvPr>
        </p:nvSpPr>
        <p:spPr/>
        <p:txBody>
          <a:bodyPr/>
          <a:lstStyle/>
          <a:p>
            <a:r>
              <a:rPr lang="en-US" dirty="0" err="1"/>
              <a:t>aws</a:t>
            </a:r>
            <a:r>
              <a:rPr lang="en-US" dirty="0"/>
              <a:t> </a:t>
            </a:r>
            <a:r>
              <a:rPr lang="en-US" dirty="0" err="1"/>
              <a:t>autoscaling</a:t>
            </a:r>
            <a:r>
              <a:rPr lang="en-US" dirty="0"/>
              <a:t> create-auto-scaling-group --auto–scaling-group-name </a:t>
            </a:r>
            <a:r>
              <a:rPr lang="en-US" dirty="0" err="1"/>
              <a:t>myASG</a:t>
            </a:r>
            <a:r>
              <a:rPr lang="en-US" dirty="0"/>
              <a:t> -- launch-configuration-name </a:t>
            </a:r>
            <a:r>
              <a:rPr lang="en-US" dirty="0" err="1"/>
              <a:t>myLC</a:t>
            </a:r>
            <a:r>
              <a:rPr lang="en-US" dirty="0"/>
              <a:t> --availability-zones us-east-1a, us-east-1c --</a:t>
            </a:r>
            <a:r>
              <a:rPr lang="en-US" dirty="0" err="1"/>
              <a:t>minsize</a:t>
            </a:r>
            <a:r>
              <a:rPr lang="en-US" dirty="0"/>
              <a:t> 1 --max-size 10 --desired-capacity 3 --load-balancer-names </a:t>
            </a:r>
            <a:r>
              <a:rPr lang="en-US" dirty="0" err="1" smtClean="0"/>
              <a:t>myELB</a:t>
            </a:r>
            <a:endParaRPr lang="en-US" dirty="0" smtClean="0"/>
          </a:p>
          <a:p>
            <a:r>
              <a:rPr lang="en-US" dirty="0" smtClean="0"/>
              <a:t>This will </a:t>
            </a:r>
            <a:r>
              <a:rPr lang="en-US" dirty="0"/>
              <a:t>create an Auto Scaling group that references the previous launch configuration and includes the following specifications: </a:t>
            </a:r>
            <a:endParaRPr lang="en-US" dirty="0" smtClean="0"/>
          </a:p>
          <a:p>
            <a:pPr lvl="1"/>
            <a:r>
              <a:rPr lang="en-US" dirty="0" smtClean="0"/>
              <a:t>Name</a:t>
            </a:r>
            <a:r>
              <a:rPr lang="en-US" dirty="0"/>
              <a:t>: </a:t>
            </a:r>
            <a:r>
              <a:rPr lang="en-US" dirty="0" err="1"/>
              <a:t>myASG</a:t>
            </a:r>
            <a:r>
              <a:rPr lang="en-US" dirty="0"/>
              <a:t> Launch configuration: </a:t>
            </a:r>
            <a:r>
              <a:rPr lang="en-US" dirty="0" err="1"/>
              <a:t>myLC</a:t>
            </a:r>
            <a:r>
              <a:rPr lang="en-US" dirty="0"/>
              <a:t> Availability Zones: us-east-1a and us-east-1c Minimum size: 1 Desired capacity: 3 Maximum capacity: 10 Load balancers: </a:t>
            </a:r>
            <a:r>
              <a:rPr lang="en-US" dirty="0" err="1"/>
              <a:t>myELB</a:t>
            </a:r>
            <a:endParaRPr lang="en-US" dirty="0"/>
          </a:p>
        </p:txBody>
      </p:sp>
    </p:spTree>
    <p:extLst>
      <p:ext uri="{BB962C8B-B14F-4D97-AF65-F5344CB8AC3E}">
        <p14:creationId xmlns:p14="http://schemas.microsoft.com/office/powerpoint/2010/main" val="3815541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policy</a:t>
            </a:r>
            <a:endParaRPr lang="en-US" dirty="0"/>
          </a:p>
        </p:txBody>
      </p:sp>
      <p:sp>
        <p:nvSpPr>
          <p:cNvPr id="3" name="Content Placeholder 2"/>
          <p:cNvSpPr>
            <a:spLocks noGrp="1"/>
          </p:cNvSpPr>
          <p:nvPr>
            <p:ph idx="1"/>
          </p:nvPr>
        </p:nvSpPr>
        <p:spPr/>
        <p:txBody>
          <a:bodyPr>
            <a:normAutofit fontScale="92500"/>
          </a:bodyPr>
          <a:lstStyle/>
          <a:p>
            <a:r>
              <a:rPr lang="en-US" dirty="0"/>
              <a:t>You can associate Amazon </a:t>
            </a:r>
            <a:r>
              <a:rPr lang="en-US" dirty="0" err="1"/>
              <a:t>CloudWatch</a:t>
            </a:r>
            <a:r>
              <a:rPr lang="en-US" dirty="0"/>
              <a:t> alarms and scaling policies with an Auto Scaling group to adjust Auto Scaling dynamically. </a:t>
            </a:r>
            <a:endParaRPr lang="en-US" dirty="0" smtClean="0"/>
          </a:p>
          <a:p>
            <a:r>
              <a:rPr lang="en-US" dirty="0" smtClean="0"/>
              <a:t>When </a:t>
            </a:r>
            <a:r>
              <a:rPr lang="en-US" dirty="0"/>
              <a:t>a threshold is crossed, Amazon </a:t>
            </a:r>
            <a:r>
              <a:rPr lang="en-US" dirty="0" err="1"/>
              <a:t>CloudWatch</a:t>
            </a:r>
            <a:r>
              <a:rPr lang="en-US" dirty="0"/>
              <a:t> sends alarms to trigger changes (scaling in or out) to the number of Amazon EC2 instances currently receiving traffic behind a load balancer. </a:t>
            </a:r>
            <a:endParaRPr lang="en-US" dirty="0" smtClean="0"/>
          </a:p>
          <a:p>
            <a:r>
              <a:rPr lang="en-US" dirty="0" smtClean="0"/>
              <a:t>After </a:t>
            </a:r>
            <a:r>
              <a:rPr lang="en-US" dirty="0"/>
              <a:t>the Amazon </a:t>
            </a:r>
            <a:r>
              <a:rPr lang="en-US" dirty="0" err="1"/>
              <a:t>CloudWatch</a:t>
            </a:r>
            <a:r>
              <a:rPr lang="en-US" dirty="0"/>
              <a:t> alarm sends a message to the Auto Scaling group, Auto Scaling executes the associated policy to scale your group. </a:t>
            </a:r>
            <a:endParaRPr lang="en-US" dirty="0" smtClean="0"/>
          </a:p>
          <a:p>
            <a:r>
              <a:rPr lang="en-US" dirty="0" smtClean="0"/>
              <a:t>The </a:t>
            </a:r>
            <a:r>
              <a:rPr lang="en-US" dirty="0"/>
              <a:t>policy is a set of instructions that tells Auto Scaling whether to scale out, launching new Amazon EC2 instances referenced in the associated launch configuration, or to scale in and terminate instances.</a:t>
            </a:r>
          </a:p>
        </p:txBody>
      </p:sp>
    </p:spTree>
    <p:extLst>
      <p:ext uri="{BB962C8B-B14F-4D97-AF65-F5344CB8AC3E}">
        <p14:creationId xmlns:p14="http://schemas.microsoft.com/office/powerpoint/2010/main" val="1680333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scaling policy</a:t>
            </a:r>
            <a:endParaRPr lang="en-US" dirty="0"/>
          </a:p>
        </p:txBody>
      </p:sp>
      <p:sp>
        <p:nvSpPr>
          <p:cNvPr id="3" name="Content Placeholder 2"/>
          <p:cNvSpPr>
            <a:spLocks noGrp="1"/>
          </p:cNvSpPr>
          <p:nvPr>
            <p:ph idx="1"/>
          </p:nvPr>
        </p:nvSpPr>
        <p:spPr/>
        <p:txBody>
          <a:bodyPr/>
          <a:lstStyle/>
          <a:p>
            <a:r>
              <a:rPr lang="en-US" dirty="0" err="1"/>
              <a:t>aws</a:t>
            </a:r>
            <a:r>
              <a:rPr lang="en-US" dirty="0"/>
              <a:t> </a:t>
            </a:r>
            <a:r>
              <a:rPr lang="en-US" dirty="0" err="1"/>
              <a:t>autoscaling</a:t>
            </a:r>
            <a:r>
              <a:rPr lang="en-US" dirty="0"/>
              <a:t> put-scaling-policy --auto-scaling-group-name </a:t>
            </a:r>
            <a:r>
              <a:rPr lang="en-US" dirty="0" err="1"/>
              <a:t>myASG</a:t>
            </a:r>
            <a:r>
              <a:rPr lang="en-US" dirty="0"/>
              <a:t> --policy-name </a:t>
            </a:r>
            <a:r>
              <a:rPr lang="en-US" dirty="0" err="1"/>
              <a:t>CPULoadScaleOut</a:t>
            </a:r>
            <a:r>
              <a:rPr lang="en-US" dirty="0"/>
              <a:t> --scaling-adjustment 1 --adjustment-type </a:t>
            </a:r>
            <a:r>
              <a:rPr lang="en-US" dirty="0" err="1"/>
              <a:t>ChangeInCapacity</a:t>
            </a:r>
            <a:r>
              <a:rPr lang="en-US" dirty="0"/>
              <a:t> -- </a:t>
            </a:r>
            <a:r>
              <a:rPr lang="en-US" dirty="0" err="1"/>
              <a:t>cooldown</a:t>
            </a:r>
            <a:r>
              <a:rPr lang="en-US" dirty="0"/>
              <a:t> 30 &gt; </a:t>
            </a:r>
            <a:r>
              <a:rPr lang="en-US" dirty="0" err="1"/>
              <a:t>aws</a:t>
            </a:r>
            <a:r>
              <a:rPr lang="en-US" dirty="0"/>
              <a:t> </a:t>
            </a:r>
            <a:r>
              <a:rPr lang="en-US" dirty="0" err="1"/>
              <a:t>autoscaling</a:t>
            </a:r>
            <a:r>
              <a:rPr lang="en-US" dirty="0"/>
              <a:t> put-scaling-policy --auto-scaling-group-name </a:t>
            </a:r>
            <a:r>
              <a:rPr lang="en-US" dirty="0" err="1"/>
              <a:t>myASG</a:t>
            </a:r>
            <a:r>
              <a:rPr lang="en-US" dirty="0"/>
              <a:t> - -policy-name </a:t>
            </a:r>
            <a:r>
              <a:rPr lang="en-US" dirty="0" err="1"/>
              <a:t>CPULoadScaleIn</a:t>
            </a:r>
            <a:r>
              <a:rPr lang="en-US" dirty="0"/>
              <a:t> --scaling-adjustment -1 --adjustment-type </a:t>
            </a:r>
            <a:r>
              <a:rPr lang="en-US" dirty="0" err="1"/>
              <a:t>ChangeInCapacity</a:t>
            </a:r>
            <a:r>
              <a:rPr lang="en-US" dirty="0"/>
              <a:t> --</a:t>
            </a:r>
            <a:r>
              <a:rPr lang="en-US" dirty="0" err="1"/>
              <a:t>cooldown</a:t>
            </a:r>
            <a:r>
              <a:rPr lang="en-US" dirty="0"/>
              <a:t> 600 </a:t>
            </a:r>
          </a:p>
        </p:txBody>
      </p:sp>
    </p:spTree>
    <p:extLst>
      <p:ext uri="{BB962C8B-B14F-4D97-AF65-F5344CB8AC3E}">
        <p14:creationId xmlns:p14="http://schemas.microsoft.com/office/powerpoint/2010/main" val="198986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load balancing</a:t>
            </a:r>
            <a:endParaRPr lang="en-US" dirty="0"/>
          </a:p>
        </p:txBody>
      </p:sp>
      <p:sp>
        <p:nvSpPr>
          <p:cNvPr id="3" name="Content Placeholder 2"/>
          <p:cNvSpPr>
            <a:spLocks noGrp="1"/>
          </p:cNvSpPr>
          <p:nvPr>
            <p:ph idx="1"/>
          </p:nvPr>
        </p:nvSpPr>
        <p:spPr/>
        <p:txBody>
          <a:bodyPr>
            <a:normAutofit lnSpcReduction="10000"/>
          </a:bodyPr>
          <a:lstStyle/>
          <a:p>
            <a:r>
              <a:rPr lang="en-US" dirty="0" smtClean="0"/>
              <a:t>Consistent experience for the end user i.e. to balance the request load across more than one server</a:t>
            </a:r>
          </a:p>
          <a:p>
            <a:r>
              <a:rPr lang="en-US" dirty="0" smtClean="0"/>
              <a:t>A load balancer is a mechanism that automatically distributes traffic across multiple Amazon EC2 instances. </a:t>
            </a:r>
          </a:p>
          <a:p>
            <a:r>
              <a:rPr lang="en-US" dirty="0" smtClean="0"/>
              <a:t>You can either manage your own virtual load balancers on Amazon EC2 instances or leverage an AWS Cloud service called Elastic Load Balancing, which provides a managed load balancer for you</a:t>
            </a:r>
          </a:p>
          <a:p>
            <a:r>
              <a:rPr lang="en-US" dirty="0" smtClean="0"/>
              <a:t>Elastic Load Balancing supports routing and load balancing of Hypertext Transfer Protocol (HTTP), Hypertext Transfer Protocol Secure (HTTPS), Transmission Control Protocol (TCP), and Secure Sockets Layer (SSL) traffic to Amazon EC2 instances.</a:t>
            </a:r>
            <a:endParaRPr lang="en-US" dirty="0"/>
          </a:p>
        </p:txBody>
      </p:sp>
    </p:spTree>
    <p:extLst>
      <p:ext uri="{BB962C8B-B14F-4D97-AF65-F5344CB8AC3E}">
        <p14:creationId xmlns:p14="http://schemas.microsoft.com/office/powerpoint/2010/main" val="1330084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Elastic Load Balancing supports health checks for Amazon EC2 instances to ensure traffic is not routed to unhealthy or failing instances. </a:t>
            </a:r>
          </a:p>
          <a:p>
            <a:r>
              <a:rPr lang="en-US" dirty="0" smtClean="0"/>
              <a:t>Also, Elastic Load Balancing can automatically scale based on collected metrics.</a:t>
            </a:r>
            <a:endParaRPr lang="en-US" dirty="0"/>
          </a:p>
        </p:txBody>
      </p:sp>
    </p:spTree>
    <p:extLst>
      <p:ext uri="{BB962C8B-B14F-4D97-AF65-F5344CB8AC3E}">
        <p14:creationId xmlns:p14="http://schemas.microsoft.com/office/powerpoint/2010/main" val="169812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92500"/>
          </a:bodyPr>
          <a:lstStyle/>
          <a:p>
            <a:r>
              <a:rPr lang="en-US" dirty="0" smtClean="0"/>
              <a:t>Because Elastic Load Balancing is a managed service, it scales in and out automatically to meet the demands of increased application traffic and is highly available within a region itself as a service. </a:t>
            </a:r>
          </a:p>
          <a:p>
            <a:r>
              <a:rPr lang="en-US" dirty="0" smtClean="0"/>
              <a:t>Elastic Load Balancing seamlessly integrates with the Auto Scaling service to automatically scale the Amazon EC2 instances behind the load balancer</a:t>
            </a:r>
          </a:p>
          <a:p>
            <a:r>
              <a:rPr lang="en-US" dirty="0" smtClean="0"/>
              <a:t>Finally, Elastic Load Balancing is secure, working with Amazon Virtual Private Cloud (Amazon VPC) to route traffic internally between application tiers, allowing you to expose only Internet-facing public IP addresses. </a:t>
            </a:r>
          </a:p>
          <a:p>
            <a:r>
              <a:rPr lang="en-US" dirty="0" smtClean="0"/>
              <a:t>Elastic Load Balancing also supports integrated certificate management and </a:t>
            </a:r>
            <a:r>
              <a:rPr lang="en-US" dirty="0" err="1" smtClean="0"/>
              <a:t>SSLtermination</a:t>
            </a:r>
            <a:r>
              <a:rPr lang="en-US" dirty="0" smtClean="0"/>
              <a:t>. </a:t>
            </a:r>
            <a:endParaRPr lang="en-US" dirty="0"/>
          </a:p>
        </p:txBody>
      </p:sp>
    </p:spTree>
    <p:extLst>
      <p:ext uri="{BB962C8B-B14F-4D97-AF65-F5344CB8AC3E}">
        <p14:creationId xmlns:p14="http://schemas.microsoft.com/office/powerpoint/2010/main" val="125904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load balancers</a:t>
            </a:r>
            <a:endParaRPr lang="en-US" dirty="0"/>
          </a:p>
        </p:txBody>
      </p:sp>
      <p:sp>
        <p:nvSpPr>
          <p:cNvPr id="3" name="Content Placeholder 2"/>
          <p:cNvSpPr>
            <a:spLocks noGrp="1"/>
          </p:cNvSpPr>
          <p:nvPr>
            <p:ph idx="1"/>
          </p:nvPr>
        </p:nvSpPr>
        <p:spPr/>
        <p:txBody>
          <a:bodyPr/>
          <a:lstStyle/>
          <a:p>
            <a:r>
              <a:rPr lang="en-US" dirty="0" smtClean="0"/>
              <a:t>Elastic Load Balancing provides several types of load balancers for handling different kinds of connections including Internet-facing, internal, and load balancers that support encrypted connections.</a:t>
            </a:r>
            <a:endParaRPr lang="en-US" dirty="0"/>
          </a:p>
        </p:txBody>
      </p:sp>
    </p:spTree>
    <p:extLst>
      <p:ext uri="{BB962C8B-B14F-4D97-AF65-F5344CB8AC3E}">
        <p14:creationId xmlns:p14="http://schemas.microsoft.com/office/powerpoint/2010/main" val="42766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Internet-Facing Load Balancers</a:t>
            </a:r>
            <a:endParaRPr lang="en-US" dirty="0"/>
          </a:p>
        </p:txBody>
      </p:sp>
      <p:sp>
        <p:nvSpPr>
          <p:cNvPr id="3" name="Content Placeholder 2"/>
          <p:cNvSpPr>
            <a:spLocks noGrp="1"/>
          </p:cNvSpPr>
          <p:nvPr>
            <p:ph idx="1"/>
          </p:nvPr>
        </p:nvSpPr>
        <p:spPr/>
        <p:txBody>
          <a:bodyPr/>
          <a:lstStyle/>
          <a:p>
            <a:r>
              <a:rPr lang="en-US" dirty="0" smtClean="0"/>
              <a:t>An Internet-facing load balancer is, as the name implies, a load balancer that takes requests from clients over the Internet and distributes them to Amazon EC2 instances that are registered with the load balancer</a:t>
            </a:r>
          </a:p>
          <a:p>
            <a:r>
              <a:rPr lang="en-US" dirty="0" smtClean="0"/>
              <a:t>When you configure a load balancer, it receives a public DNS name that clients can use to send requests to your application. The DNS servers resolve the DNS name to your load balancer’s public IP address, which can be visible to client applications.</a:t>
            </a:r>
            <a:endParaRPr lang="en-US" dirty="0"/>
          </a:p>
        </p:txBody>
      </p:sp>
    </p:spTree>
    <p:extLst>
      <p:ext uri="{BB962C8B-B14F-4D97-AF65-F5344CB8AC3E}">
        <p14:creationId xmlns:p14="http://schemas.microsoft.com/office/powerpoint/2010/main" val="231608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load balancer</a:t>
            </a:r>
            <a:endParaRPr lang="en-US" dirty="0"/>
          </a:p>
        </p:txBody>
      </p:sp>
      <p:sp>
        <p:nvSpPr>
          <p:cNvPr id="3" name="Content Placeholder 2"/>
          <p:cNvSpPr>
            <a:spLocks noGrp="1"/>
          </p:cNvSpPr>
          <p:nvPr>
            <p:ph idx="1"/>
          </p:nvPr>
        </p:nvSpPr>
        <p:spPr/>
        <p:txBody>
          <a:bodyPr/>
          <a:lstStyle/>
          <a:p>
            <a:r>
              <a:rPr lang="en-US" dirty="0" smtClean="0"/>
              <a:t>In a multi-tier application, it is often useful to load balance between the tiers of the application. </a:t>
            </a:r>
          </a:p>
          <a:p>
            <a:r>
              <a:rPr lang="en-US" dirty="0" smtClean="0"/>
              <a:t>For example, an Internet-facing load balancer might receive and balance external traffic to the presentation or web tier whose Amazon EC2 instances then send its requests to a load balancer sitting in front of the application tier. </a:t>
            </a:r>
          </a:p>
          <a:p>
            <a:r>
              <a:rPr lang="en-US" dirty="0" smtClean="0"/>
              <a:t>You can use internal load balancers to route traffic to your Amazon EC2 instances in VPCs with private subnets. </a:t>
            </a:r>
            <a:endParaRPr lang="en-US" dirty="0"/>
          </a:p>
        </p:txBody>
      </p:sp>
    </p:spTree>
    <p:extLst>
      <p:ext uri="{BB962C8B-B14F-4D97-AF65-F5344CB8AC3E}">
        <p14:creationId xmlns:p14="http://schemas.microsoft.com/office/powerpoint/2010/main" val="51068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2593</Words>
  <Application>Microsoft Office PowerPoint</Application>
  <PresentationFormat>Widescreen</PresentationFormat>
  <Paragraphs>131</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Elastic Load Balancing, Amazon CloudWatch, and Auto Scaling</vt:lpstr>
      <vt:lpstr>Introduction</vt:lpstr>
      <vt:lpstr>PowerPoint Presentation</vt:lpstr>
      <vt:lpstr>Elastic load balancing</vt:lpstr>
      <vt:lpstr>PowerPoint Presentation</vt:lpstr>
      <vt:lpstr>Advantages</vt:lpstr>
      <vt:lpstr>Types of load balancers</vt:lpstr>
      <vt:lpstr>Internet-Facing Load Balancers</vt:lpstr>
      <vt:lpstr>Internal load balancer</vt:lpstr>
      <vt:lpstr>HTTPS Load Balancers </vt:lpstr>
      <vt:lpstr>Listeners</vt:lpstr>
      <vt:lpstr>Configuring Elastic Load Balancing</vt:lpstr>
      <vt:lpstr>Idle connection timeout</vt:lpstr>
      <vt:lpstr>Cross-Zone Load Balancing</vt:lpstr>
      <vt:lpstr>Connection draining</vt:lpstr>
      <vt:lpstr>Proxy protocol</vt:lpstr>
      <vt:lpstr>Sticky sessions</vt:lpstr>
      <vt:lpstr>Health checks</vt:lpstr>
      <vt:lpstr>Amazon CloudWatch</vt:lpstr>
      <vt:lpstr>Types of monitoring</vt:lpstr>
      <vt:lpstr>Supported services</vt:lpstr>
      <vt:lpstr>Metrics</vt:lpstr>
      <vt:lpstr>PowerPoint Presentation</vt:lpstr>
      <vt:lpstr>Auto Scaling</vt:lpstr>
      <vt:lpstr>Maintain Current Instance Level</vt:lpstr>
      <vt:lpstr>Manual Scaling</vt:lpstr>
      <vt:lpstr>Scheduled Scaling</vt:lpstr>
      <vt:lpstr>Dynamic Scaling</vt:lpstr>
      <vt:lpstr>Auto Scaling Components</vt:lpstr>
      <vt:lpstr>Launch Configuration</vt:lpstr>
      <vt:lpstr>CLI command for launch configuration</vt:lpstr>
      <vt:lpstr>PowerPoint Presentation</vt:lpstr>
      <vt:lpstr>Auto Scaling Group</vt:lpstr>
      <vt:lpstr>Create autoscaling group</vt:lpstr>
      <vt:lpstr>Scaling policy</vt:lpstr>
      <vt:lpstr>Create scaling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Load Balancing, Amazon CloudWatch, and Auto Scaling</dc:title>
  <dc:creator>Noman Islam</dc:creator>
  <cp:lastModifiedBy>Noman Islam</cp:lastModifiedBy>
  <cp:revision>28</cp:revision>
  <dcterms:created xsi:type="dcterms:W3CDTF">2019-07-19T09:35:54Z</dcterms:created>
  <dcterms:modified xsi:type="dcterms:W3CDTF">2019-08-02T11:18:25Z</dcterms:modified>
</cp:coreProperties>
</file>