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9A40B-10D6-49F7-8E49-7BE76B260823}"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351714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9A40B-10D6-49F7-8E49-7BE76B260823}"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26968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9A40B-10D6-49F7-8E49-7BE76B260823}"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37326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9A40B-10D6-49F7-8E49-7BE76B260823}"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127581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B9A40B-10D6-49F7-8E49-7BE76B260823}"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403809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9A40B-10D6-49F7-8E49-7BE76B260823}"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51783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9A40B-10D6-49F7-8E49-7BE76B260823}" type="datetimeFigureOut">
              <a:rPr lang="en-US" smtClean="0"/>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301433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9A40B-10D6-49F7-8E49-7BE76B260823}" type="datetimeFigureOut">
              <a:rPr lang="en-US" smtClean="0"/>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416797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9A40B-10D6-49F7-8E49-7BE76B260823}" type="datetimeFigureOut">
              <a:rPr lang="en-US" smtClean="0"/>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344511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B9A40B-10D6-49F7-8E49-7BE76B260823}"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245735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B9A40B-10D6-49F7-8E49-7BE76B260823}"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6649C-B877-4560-A17A-07BBABA727C3}" type="slidenum">
              <a:rPr lang="en-US" smtClean="0"/>
              <a:t>‹#›</a:t>
            </a:fld>
            <a:endParaRPr lang="en-US"/>
          </a:p>
        </p:txBody>
      </p:sp>
    </p:spTree>
    <p:extLst>
      <p:ext uri="{BB962C8B-B14F-4D97-AF65-F5344CB8AC3E}">
        <p14:creationId xmlns:p14="http://schemas.microsoft.com/office/powerpoint/2010/main" val="306373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A40B-10D6-49F7-8E49-7BE76B260823}" type="datetimeFigureOut">
              <a:rPr lang="en-US" smtClean="0"/>
              <a:t>7/15/2019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6649C-B877-4560-A17A-07BBABA727C3}" type="slidenum">
              <a:rPr lang="en-US" smtClean="0"/>
              <a:t>‹#›</a:t>
            </a:fld>
            <a:endParaRPr lang="en-US"/>
          </a:p>
        </p:txBody>
      </p:sp>
    </p:spTree>
    <p:extLst>
      <p:ext uri="{BB962C8B-B14F-4D97-AF65-F5344CB8AC3E}">
        <p14:creationId xmlns:p14="http://schemas.microsoft.com/office/powerpoint/2010/main" val="5821183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b="1" u="sng"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Amazon Virtual Private Cloud</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140287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creating an Amazon VPC, you can add one or more subnets in each Availability Zone. </a:t>
            </a:r>
          </a:p>
          <a:p>
            <a:r>
              <a:rPr lang="en-US" dirty="0" smtClean="0"/>
              <a:t>Subnets reside within one Availability Zone and cannot span zones.</a:t>
            </a:r>
            <a:endParaRPr lang="en-US" dirty="0"/>
          </a:p>
        </p:txBody>
      </p:sp>
    </p:spTree>
    <p:extLst>
      <p:ext uri="{BB962C8B-B14F-4D97-AF65-F5344CB8AC3E}">
        <p14:creationId xmlns:p14="http://schemas.microsoft.com/office/powerpoint/2010/main" val="377746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subnets</a:t>
            </a:r>
            <a:endParaRPr lang="en-US" dirty="0"/>
          </a:p>
        </p:txBody>
      </p:sp>
      <p:sp>
        <p:nvSpPr>
          <p:cNvPr id="3" name="Content Placeholder 2"/>
          <p:cNvSpPr>
            <a:spLocks noGrp="1"/>
          </p:cNvSpPr>
          <p:nvPr>
            <p:ph idx="1"/>
          </p:nvPr>
        </p:nvSpPr>
        <p:spPr/>
        <p:txBody>
          <a:bodyPr/>
          <a:lstStyle/>
          <a:p>
            <a:r>
              <a:rPr lang="en-US" dirty="0" smtClean="0"/>
              <a:t>Subnets can be classified as public, private, or VPN-only. </a:t>
            </a:r>
          </a:p>
          <a:p>
            <a:r>
              <a:rPr lang="en-US" dirty="0" smtClean="0"/>
              <a:t>A public subnet is one in which the associated route table (discussed later) directs the subnet’s traffic to the Amazon VPC’s IGW</a:t>
            </a:r>
          </a:p>
          <a:p>
            <a:r>
              <a:rPr lang="en-US" dirty="0" smtClean="0"/>
              <a:t>A private subnet is one in which the associated route table does not direct the subnet’s traffic to the Amazon VPC’s IGW. </a:t>
            </a:r>
          </a:p>
          <a:p>
            <a:r>
              <a:rPr lang="en-US" dirty="0" smtClean="0"/>
              <a:t>A VPN-only subnet is one in which the associated route table directs the subnet’s traffic to the Amazon VPC’s VPG (discussed later) and does not have a route to the IGW. </a:t>
            </a:r>
            <a:endParaRPr lang="en-US" dirty="0"/>
          </a:p>
        </p:txBody>
      </p:sp>
    </p:spTree>
    <p:extLst>
      <p:ext uri="{BB962C8B-B14F-4D97-AF65-F5344CB8AC3E}">
        <p14:creationId xmlns:p14="http://schemas.microsoft.com/office/powerpoint/2010/main" val="6900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tables</a:t>
            </a:r>
            <a:endParaRPr lang="en-US" dirty="0"/>
          </a:p>
        </p:txBody>
      </p:sp>
      <p:sp>
        <p:nvSpPr>
          <p:cNvPr id="3" name="Content Placeholder 2"/>
          <p:cNvSpPr>
            <a:spLocks noGrp="1"/>
          </p:cNvSpPr>
          <p:nvPr>
            <p:ph idx="1"/>
          </p:nvPr>
        </p:nvSpPr>
        <p:spPr/>
        <p:txBody>
          <a:bodyPr/>
          <a:lstStyle/>
          <a:p>
            <a:r>
              <a:rPr lang="en-US" dirty="0" smtClean="0"/>
              <a:t>A route table is a logical construct within an Amazon VPC that contains a set of rules (called routes) that are applied to the subnet and used to determine where network traffic is directed.</a:t>
            </a:r>
          </a:p>
          <a:p>
            <a:r>
              <a:rPr lang="en-US" dirty="0" smtClean="0"/>
              <a:t>You can modify route tables and add your own custom routes. You can also use route tables to specify which subnets are public (by directing Internet traffic to the IGW) and which subnets are private (by not having a route that directs traffic to the IGW).</a:t>
            </a:r>
          </a:p>
          <a:p>
            <a:r>
              <a:rPr lang="en-US" dirty="0" smtClean="0"/>
              <a:t>Each route table contains a default route called the local route, which enables communication within the Amazon VPC, and this route cannot be modified or removed.</a:t>
            </a:r>
            <a:endParaRPr lang="en-US" dirty="0"/>
          </a:p>
        </p:txBody>
      </p:sp>
    </p:spTree>
    <p:extLst>
      <p:ext uri="{BB962C8B-B14F-4D97-AF65-F5344CB8AC3E}">
        <p14:creationId xmlns:p14="http://schemas.microsoft.com/office/powerpoint/2010/main" val="283296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normAutofit lnSpcReduction="10000"/>
          </a:bodyPr>
          <a:lstStyle/>
          <a:p>
            <a:r>
              <a:rPr lang="en-US" dirty="0" smtClean="0"/>
              <a:t>Your VPC has an implicit router. </a:t>
            </a:r>
          </a:p>
          <a:p>
            <a:r>
              <a:rPr lang="en-US" dirty="0" smtClean="0"/>
              <a:t>Your VPC automatically comes with a main route table that you can modify. </a:t>
            </a:r>
          </a:p>
          <a:p>
            <a:r>
              <a:rPr lang="en-US" dirty="0" smtClean="0"/>
              <a:t>You can create additional custom route tables for your VPC. Each subnet must be associated with a route table, which controls the routing for the subnet. </a:t>
            </a:r>
          </a:p>
          <a:p>
            <a:r>
              <a:rPr lang="en-US" dirty="0" smtClean="0"/>
              <a:t>If you don’t explicitly associate a subnet with a particular route table, the subnet uses the main route table. </a:t>
            </a:r>
          </a:p>
          <a:p>
            <a:r>
              <a:rPr lang="en-US" dirty="0" smtClean="0"/>
              <a:t>You can replace the main route table with a custom table that you’ve created so that each new subnet is automatically associated with it. </a:t>
            </a:r>
            <a:endParaRPr lang="en-US" dirty="0"/>
          </a:p>
        </p:txBody>
      </p:sp>
    </p:spTree>
    <p:extLst>
      <p:ext uri="{BB962C8B-B14F-4D97-AF65-F5344CB8AC3E}">
        <p14:creationId xmlns:p14="http://schemas.microsoft.com/office/powerpoint/2010/main" val="192934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Each route in a table specifies a destination CIDR and a target; for example, traffic destined for 172.16.0.0/12 is targeted for the VPG. AWS uses the most specific route that matches the traffic to determine how to route the traffic.</a:t>
            </a:r>
            <a:endParaRPr lang="en-US" dirty="0"/>
          </a:p>
        </p:txBody>
      </p:sp>
    </p:spTree>
    <p:extLst>
      <p:ext uri="{BB962C8B-B14F-4D97-AF65-F5344CB8AC3E}">
        <p14:creationId xmlns:p14="http://schemas.microsoft.com/office/powerpoint/2010/main" val="285386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gateways</a:t>
            </a:r>
            <a:endParaRPr lang="en-US" dirty="0"/>
          </a:p>
        </p:txBody>
      </p:sp>
      <p:sp>
        <p:nvSpPr>
          <p:cNvPr id="3" name="Content Placeholder 2"/>
          <p:cNvSpPr>
            <a:spLocks noGrp="1"/>
          </p:cNvSpPr>
          <p:nvPr>
            <p:ph idx="1"/>
          </p:nvPr>
        </p:nvSpPr>
        <p:spPr/>
        <p:txBody>
          <a:bodyPr>
            <a:normAutofit/>
          </a:bodyPr>
          <a:lstStyle/>
          <a:p>
            <a:r>
              <a:rPr lang="en-US" dirty="0" smtClean="0"/>
              <a:t>An Internet Gateway (IGW) is a horizontally scaled, redundant, and highly available Amazon VPC component that allows communication between instances in your Amazon VPC and the Internet. </a:t>
            </a:r>
          </a:p>
          <a:p>
            <a:r>
              <a:rPr lang="en-US" dirty="0" smtClean="0"/>
              <a:t>An IGW provides a target in your Amazon VPC route tables for Internet-routable traffic, and it performs network address translation for instances that have been assigned public IP addresses.</a:t>
            </a:r>
          </a:p>
          <a:p>
            <a:r>
              <a:rPr lang="en-US" dirty="0" smtClean="0"/>
              <a:t>Amazon EC2 instances within an Amazon VPC are only aware of their private IP addresses. </a:t>
            </a:r>
          </a:p>
        </p:txBody>
      </p:sp>
    </p:spTree>
    <p:extLst>
      <p:ext uri="{BB962C8B-B14F-4D97-AF65-F5344CB8AC3E}">
        <p14:creationId xmlns:p14="http://schemas.microsoft.com/office/powerpoint/2010/main" val="196706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When traffic is sent from the instance to the Internet, the IGW translates the reply address to the instance’s public IP address (or EIP address, covered later) and maintains the one-to-one map of the instance private IP address and public IP address. </a:t>
            </a:r>
          </a:p>
          <a:p>
            <a:r>
              <a:rPr lang="en-US" dirty="0" smtClean="0"/>
              <a:t>When an instance receives traffic from the Internet, the IGW translates the destination address (public IP address) to the instance’s private IP address and forwards the traffic to the Amazon VPC. </a:t>
            </a:r>
          </a:p>
          <a:p>
            <a:endParaRPr lang="en-US" dirty="0"/>
          </a:p>
        </p:txBody>
      </p:sp>
    </p:spTree>
    <p:extLst>
      <p:ext uri="{BB962C8B-B14F-4D97-AF65-F5344CB8AC3E}">
        <p14:creationId xmlns:p14="http://schemas.microsoft.com/office/powerpoint/2010/main" val="209851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subnet with internet</a:t>
            </a:r>
            <a:endParaRPr lang="en-US" dirty="0"/>
          </a:p>
        </p:txBody>
      </p:sp>
      <p:sp>
        <p:nvSpPr>
          <p:cNvPr id="3" name="Content Placeholder 2"/>
          <p:cNvSpPr>
            <a:spLocks noGrp="1"/>
          </p:cNvSpPr>
          <p:nvPr>
            <p:ph idx="1"/>
          </p:nvPr>
        </p:nvSpPr>
        <p:spPr/>
        <p:txBody>
          <a:bodyPr/>
          <a:lstStyle/>
          <a:p>
            <a:r>
              <a:rPr lang="en-US" dirty="0" smtClean="0"/>
              <a:t>Attach an IGW to your Amazon VPC. </a:t>
            </a:r>
          </a:p>
          <a:p>
            <a:r>
              <a:rPr lang="en-US" dirty="0" smtClean="0"/>
              <a:t>Create a subnet route table rule to send all non-local traffic (0.0.0.0/0) to the IGW. </a:t>
            </a:r>
          </a:p>
          <a:p>
            <a:r>
              <a:rPr lang="en-US" dirty="0" smtClean="0"/>
              <a:t>Configure your network ACLs and security group rules to allow relevant traffic to flow to and from your instance. </a:t>
            </a:r>
            <a:endParaRPr lang="en-US" dirty="0"/>
          </a:p>
        </p:txBody>
      </p:sp>
    </p:spTree>
    <p:extLst>
      <p:ext uri="{BB962C8B-B14F-4D97-AF65-F5344CB8AC3E}">
        <p14:creationId xmlns:p14="http://schemas.microsoft.com/office/powerpoint/2010/main" val="186973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Host Configuration Protocol (DHCP) Option Sets</a:t>
            </a:r>
            <a:endParaRPr lang="en-US" dirty="0"/>
          </a:p>
        </p:txBody>
      </p:sp>
      <p:sp>
        <p:nvSpPr>
          <p:cNvPr id="3" name="Content Placeholder 2"/>
          <p:cNvSpPr>
            <a:spLocks noGrp="1"/>
          </p:cNvSpPr>
          <p:nvPr>
            <p:ph idx="1"/>
          </p:nvPr>
        </p:nvSpPr>
        <p:spPr/>
        <p:txBody>
          <a:bodyPr/>
          <a:lstStyle/>
          <a:p>
            <a:r>
              <a:rPr lang="en-US" dirty="0"/>
              <a:t>Dynamic Host Configuration Protocol (DHCP) provides a standard for passing configuration information to hosts on a TCP/IP network</a:t>
            </a:r>
            <a:r>
              <a:rPr lang="en-US" dirty="0" smtClean="0"/>
              <a:t>.</a:t>
            </a:r>
          </a:p>
          <a:p>
            <a:r>
              <a:rPr lang="en-US" dirty="0"/>
              <a:t>Some of those parameters are the domain name, domain name server, and the </a:t>
            </a:r>
            <a:r>
              <a:rPr lang="en-US" dirty="0" err="1" smtClean="0"/>
              <a:t>netbios</a:t>
            </a:r>
            <a:r>
              <a:rPr lang="en-US" dirty="0" smtClean="0"/>
              <a:t>-node-type</a:t>
            </a:r>
          </a:p>
          <a:p>
            <a:r>
              <a:rPr lang="en-US" dirty="0"/>
              <a:t>AWS automatically creates and associates a DHCP option set for your Amazon VPC upon creation and sets two options: domain-name-servers (defaulted to </a:t>
            </a:r>
            <a:r>
              <a:rPr lang="en-US" dirty="0" err="1"/>
              <a:t>AmazonProvidedDNS</a:t>
            </a:r>
            <a:r>
              <a:rPr lang="en-US" dirty="0"/>
              <a:t>) and domain-name (defaulted to the domain name for your region). </a:t>
            </a:r>
            <a:endParaRPr lang="en-US" dirty="0" smtClean="0"/>
          </a:p>
          <a:p>
            <a:r>
              <a:rPr lang="en-US" dirty="0"/>
              <a:t>To assign your own domain name to your instances, create a custom DHCP option set and assign it to your Amazon VPC</a:t>
            </a:r>
            <a:endParaRPr lang="en-US" dirty="0"/>
          </a:p>
        </p:txBody>
      </p:sp>
    </p:spTree>
    <p:extLst>
      <p:ext uri="{BB962C8B-B14F-4D97-AF65-F5344CB8AC3E}">
        <p14:creationId xmlns:p14="http://schemas.microsoft.com/office/powerpoint/2010/main" val="265092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Configuration</a:t>
            </a:r>
            <a:endParaRPr lang="en-US" dirty="0"/>
          </a:p>
        </p:txBody>
      </p:sp>
      <p:sp>
        <p:nvSpPr>
          <p:cNvPr id="3" name="Content Placeholder 2"/>
          <p:cNvSpPr>
            <a:spLocks noGrp="1"/>
          </p:cNvSpPr>
          <p:nvPr>
            <p:ph idx="1"/>
          </p:nvPr>
        </p:nvSpPr>
        <p:spPr/>
        <p:txBody>
          <a:bodyPr/>
          <a:lstStyle/>
          <a:p>
            <a:r>
              <a:rPr lang="en-US" dirty="0"/>
              <a:t>domain-name-servers—The IP addresses of up to four domain name servers, separated by commas. The default is </a:t>
            </a:r>
            <a:r>
              <a:rPr lang="en-US" dirty="0" err="1"/>
              <a:t>AmazonProvidedDNS</a:t>
            </a:r>
            <a:r>
              <a:rPr lang="en-US" dirty="0"/>
              <a:t>. </a:t>
            </a:r>
            <a:endParaRPr lang="en-US" dirty="0" smtClean="0"/>
          </a:p>
          <a:p>
            <a:r>
              <a:rPr lang="en-US" dirty="0" smtClean="0"/>
              <a:t>domain-name—Specify </a:t>
            </a:r>
            <a:r>
              <a:rPr lang="en-US" dirty="0"/>
              <a:t>the desired domain name here (for example, mycompany.com). </a:t>
            </a:r>
            <a:endParaRPr lang="en-US" dirty="0" smtClean="0"/>
          </a:p>
          <a:p>
            <a:r>
              <a:rPr lang="en-US" dirty="0" err="1" smtClean="0"/>
              <a:t>ntp</a:t>
            </a:r>
            <a:r>
              <a:rPr lang="en-US" dirty="0" smtClean="0"/>
              <a:t>-servers—The </a:t>
            </a:r>
            <a:r>
              <a:rPr lang="en-US" dirty="0"/>
              <a:t>IP addresses of up to four Network Time Protocol (NTP) servers, separated by commas </a:t>
            </a:r>
            <a:endParaRPr lang="en-US" dirty="0" smtClean="0"/>
          </a:p>
          <a:p>
            <a:r>
              <a:rPr lang="en-US" dirty="0" err="1" smtClean="0"/>
              <a:t>netbios</a:t>
            </a:r>
            <a:r>
              <a:rPr lang="en-US" dirty="0" smtClean="0"/>
              <a:t>-name-servers—The </a:t>
            </a:r>
            <a:r>
              <a:rPr lang="en-US" dirty="0"/>
              <a:t>IP addresses of up to four NetBIOS name servers, separated by commas </a:t>
            </a:r>
            <a:endParaRPr lang="en-US" dirty="0" smtClean="0"/>
          </a:p>
          <a:p>
            <a:r>
              <a:rPr lang="en-US" dirty="0" err="1" smtClean="0"/>
              <a:t>netbios</a:t>
            </a:r>
            <a:r>
              <a:rPr lang="en-US" dirty="0" smtClean="0"/>
              <a:t>-node-type—Set </a:t>
            </a:r>
            <a:r>
              <a:rPr lang="en-US" dirty="0"/>
              <a:t>this value to 2</a:t>
            </a:r>
          </a:p>
        </p:txBody>
      </p:sp>
    </p:spTree>
    <p:extLst>
      <p:ext uri="{BB962C8B-B14F-4D97-AF65-F5344CB8AC3E}">
        <p14:creationId xmlns:p14="http://schemas.microsoft.com/office/powerpoint/2010/main" val="290053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Virtual Private Cloud</a:t>
            </a:r>
            <a:endParaRPr lang="en-US" dirty="0"/>
          </a:p>
        </p:txBody>
      </p:sp>
      <p:sp>
        <p:nvSpPr>
          <p:cNvPr id="3" name="Content Placeholder 2"/>
          <p:cNvSpPr>
            <a:spLocks noGrp="1"/>
          </p:cNvSpPr>
          <p:nvPr>
            <p:ph idx="1"/>
          </p:nvPr>
        </p:nvSpPr>
        <p:spPr/>
        <p:txBody>
          <a:bodyPr/>
          <a:lstStyle/>
          <a:p>
            <a:r>
              <a:rPr lang="en-US" dirty="0"/>
              <a:t>The Amazon Virtual Private Cloud (Amazon VPC) is a custom-defined virtual network within the AWS Cloud. </a:t>
            </a:r>
            <a:endParaRPr lang="en-US" dirty="0" smtClean="0"/>
          </a:p>
          <a:p>
            <a:r>
              <a:rPr lang="en-US" dirty="0" smtClean="0"/>
              <a:t>You </a:t>
            </a:r>
            <a:r>
              <a:rPr lang="en-US" dirty="0"/>
              <a:t>can provision your own logically isolated section of AWS, similar to designing and implementing a separate independent network that would operate in an on-premises data </a:t>
            </a:r>
            <a:r>
              <a:rPr lang="en-US" dirty="0" smtClean="0"/>
              <a:t>center</a:t>
            </a:r>
          </a:p>
          <a:p>
            <a:r>
              <a:rPr lang="en-US" dirty="0" smtClean="0"/>
              <a:t>Amazon VPC is the networking layer for Amazon Elastic Compute Cloud (Amazon EC2), and it allows you to build your own virtual network within AWS</a:t>
            </a:r>
            <a:endParaRPr lang="en-US" dirty="0"/>
          </a:p>
        </p:txBody>
      </p:sp>
    </p:spTree>
    <p:extLst>
      <p:ext uri="{BB962C8B-B14F-4D97-AF65-F5344CB8AC3E}">
        <p14:creationId xmlns:p14="http://schemas.microsoft.com/office/powerpoint/2010/main" val="334239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lstStyle/>
          <a:p>
            <a:r>
              <a:rPr lang="en-US" dirty="0"/>
              <a:t>AWS maintains a pool of public IP addresses in each region and makes them available for you to associate to resources within your Amazon VPCs. </a:t>
            </a:r>
            <a:endParaRPr lang="en-US" dirty="0" smtClean="0"/>
          </a:p>
          <a:p>
            <a:r>
              <a:rPr lang="en-US" dirty="0" smtClean="0"/>
              <a:t>An </a:t>
            </a:r>
            <a:r>
              <a:rPr lang="en-US" dirty="0"/>
              <a:t>Elastic IP Addresses (EIP) is a static, public IP address in the pool for the region that you can allocate to your account (pull from the pool) and release (return to the pool</a:t>
            </a:r>
            <a:r>
              <a:rPr lang="en-US" dirty="0" smtClean="0"/>
              <a:t>).</a:t>
            </a:r>
          </a:p>
          <a:p>
            <a:r>
              <a:rPr lang="en-US" dirty="0"/>
              <a:t>EIPs allow you to maintain a set of IP addresses that remain fixed while the underlying infrastructure may change over time</a:t>
            </a:r>
          </a:p>
        </p:txBody>
      </p:sp>
    </p:spTree>
    <p:extLst>
      <p:ext uri="{BB962C8B-B14F-4D97-AF65-F5344CB8AC3E}">
        <p14:creationId xmlns:p14="http://schemas.microsoft.com/office/powerpoint/2010/main" val="231275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must first allocate an EIP for use within a VPC and then assign it to an instance. </a:t>
            </a:r>
            <a:endParaRPr lang="en-US" dirty="0" smtClean="0"/>
          </a:p>
          <a:p>
            <a:r>
              <a:rPr lang="en-US" dirty="0" smtClean="0"/>
              <a:t>EIPs </a:t>
            </a:r>
            <a:r>
              <a:rPr lang="en-US" dirty="0"/>
              <a:t>are specific to a region (that is, an EIP in one region cannot be assigned to an instance within an Amazon VPC in a different region). </a:t>
            </a:r>
            <a:endParaRPr lang="en-US" dirty="0" smtClean="0"/>
          </a:p>
          <a:p>
            <a:r>
              <a:rPr lang="en-US" dirty="0" smtClean="0"/>
              <a:t>There </a:t>
            </a:r>
            <a:r>
              <a:rPr lang="en-US" dirty="0"/>
              <a:t>is a one-to-one relationship between network interfaces and EIPs. </a:t>
            </a:r>
            <a:endParaRPr lang="en-US" dirty="0" smtClean="0"/>
          </a:p>
          <a:p>
            <a:r>
              <a:rPr lang="en-US" dirty="0" smtClean="0"/>
              <a:t>You </a:t>
            </a:r>
            <a:r>
              <a:rPr lang="en-US" dirty="0"/>
              <a:t>can move EIPs from one instance to another, either in the same Amazon VPC or a different Amazon VPC within the same region. </a:t>
            </a:r>
            <a:endParaRPr lang="en-US" dirty="0" smtClean="0"/>
          </a:p>
          <a:p>
            <a:r>
              <a:rPr lang="en-US" dirty="0" smtClean="0"/>
              <a:t>EIPs </a:t>
            </a:r>
            <a:r>
              <a:rPr lang="en-US" dirty="0"/>
              <a:t>remain associated with your AWS account until you explicitly release them. </a:t>
            </a:r>
            <a:endParaRPr lang="en-US" dirty="0" smtClean="0"/>
          </a:p>
          <a:p>
            <a:r>
              <a:rPr lang="en-US" dirty="0" smtClean="0"/>
              <a:t>There </a:t>
            </a:r>
            <a:r>
              <a:rPr lang="en-US" dirty="0"/>
              <a:t>are charges for EIPs allocated to your account, even when they are not associated with a resource.</a:t>
            </a:r>
          </a:p>
        </p:txBody>
      </p:sp>
    </p:spTree>
    <p:extLst>
      <p:ext uri="{BB962C8B-B14F-4D97-AF65-F5344CB8AC3E}">
        <p14:creationId xmlns:p14="http://schemas.microsoft.com/office/powerpoint/2010/main" val="392883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Network Interfaces (ENIs)</a:t>
            </a:r>
          </a:p>
        </p:txBody>
      </p:sp>
      <p:sp>
        <p:nvSpPr>
          <p:cNvPr id="3" name="Content Placeholder 2"/>
          <p:cNvSpPr>
            <a:spLocks noGrp="1"/>
          </p:cNvSpPr>
          <p:nvPr>
            <p:ph idx="1"/>
          </p:nvPr>
        </p:nvSpPr>
        <p:spPr/>
        <p:txBody>
          <a:bodyPr/>
          <a:lstStyle/>
          <a:p>
            <a:r>
              <a:rPr lang="en-US" dirty="0"/>
              <a:t>An Elastic Network Interface (ENI) is a virtual network interface that you can attach to an instance in an Amazon VPC. </a:t>
            </a:r>
            <a:endParaRPr lang="en-US" dirty="0" smtClean="0"/>
          </a:p>
          <a:p>
            <a:r>
              <a:rPr lang="en-US" dirty="0"/>
              <a:t>ENIs </a:t>
            </a:r>
            <a:r>
              <a:rPr lang="en-US" dirty="0" smtClean="0"/>
              <a:t>are </a:t>
            </a:r>
            <a:r>
              <a:rPr lang="en-US" dirty="0"/>
              <a:t>only available within an Amazon VPC, and they are associated with a subnet upon </a:t>
            </a:r>
            <a:r>
              <a:rPr lang="en-US" dirty="0" smtClean="0"/>
              <a:t>creation</a:t>
            </a:r>
          </a:p>
          <a:p>
            <a:r>
              <a:rPr lang="en-US" dirty="0"/>
              <a:t>Assigning a second network interface to an instance via an ENI allows it to be dual-homed </a:t>
            </a:r>
          </a:p>
        </p:txBody>
      </p:sp>
    </p:spTree>
    <p:extLst>
      <p:ext uri="{BB962C8B-B14F-4D97-AF65-F5344CB8AC3E}">
        <p14:creationId xmlns:p14="http://schemas.microsoft.com/office/powerpoint/2010/main" val="247281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p>
        </p:txBody>
      </p:sp>
      <p:sp>
        <p:nvSpPr>
          <p:cNvPr id="3" name="Content Placeholder 2"/>
          <p:cNvSpPr>
            <a:spLocks noGrp="1"/>
          </p:cNvSpPr>
          <p:nvPr>
            <p:ph idx="1"/>
          </p:nvPr>
        </p:nvSpPr>
        <p:spPr/>
        <p:txBody>
          <a:bodyPr/>
          <a:lstStyle/>
          <a:p>
            <a:r>
              <a:rPr lang="en-US" dirty="0"/>
              <a:t>An Amazon VPC endpoint enables you to create a private connection between your Amazon VPC and another AWS service without requiring access over the Internet or through a NAT instance, VPN connection, or AWS Direct </a:t>
            </a:r>
            <a:r>
              <a:rPr lang="en-US" dirty="0" smtClean="0"/>
              <a:t>Connect</a:t>
            </a:r>
          </a:p>
          <a:p>
            <a:r>
              <a:rPr lang="en-US" dirty="0"/>
              <a:t>You can create multiple endpoints for a single service, and you can use different route tables to enforce different access policies from different subnets to the same service.</a:t>
            </a:r>
          </a:p>
        </p:txBody>
      </p:sp>
    </p:spTree>
    <p:extLst>
      <p:ext uri="{BB962C8B-B14F-4D97-AF65-F5344CB8AC3E}">
        <p14:creationId xmlns:p14="http://schemas.microsoft.com/office/powerpoint/2010/main" val="297899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 service</a:t>
            </a:r>
            <a:endParaRPr lang="en-US" dirty="0"/>
          </a:p>
        </p:txBody>
      </p:sp>
      <p:sp>
        <p:nvSpPr>
          <p:cNvPr id="3" name="Content Placeholder 2"/>
          <p:cNvSpPr>
            <a:spLocks noGrp="1"/>
          </p:cNvSpPr>
          <p:nvPr>
            <p:ph idx="1"/>
          </p:nvPr>
        </p:nvSpPr>
        <p:spPr/>
        <p:txBody>
          <a:bodyPr/>
          <a:lstStyle/>
          <a:p>
            <a:r>
              <a:rPr lang="en-US" dirty="0"/>
              <a:t>Specify the Amazon VPC. Specify the service. A service is identified by a prefix list of the form </a:t>
            </a:r>
            <a:r>
              <a:rPr lang="en-US" dirty="0" err="1"/>
              <a:t>com.amazonaws</a:t>
            </a:r>
            <a:r>
              <a:rPr lang="en-US" dirty="0"/>
              <a:t>.. . </a:t>
            </a:r>
            <a:endParaRPr lang="en-US" dirty="0" smtClean="0"/>
          </a:p>
          <a:p>
            <a:r>
              <a:rPr lang="en-US" dirty="0" smtClean="0"/>
              <a:t>Specify </a:t>
            </a:r>
            <a:r>
              <a:rPr lang="en-US" dirty="0"/>
              <a:t>the policy. </a:t>
            </a:r>
            <a:endParaRPr lang="en-US" dirty="0" smtClean="0"/>
          </a:p>
          <a:p>
            <a:r>
              <a:rPr lang="en-US" dirty="0" smtClean="0"/>
              <a:t>You </a:t>
            </a:r>
            <a:r>
              <a:rPr lang="en-US" dirty="0"/>
              <a:t>can allow full access or create a custom policy. </a:t>
            </a:r>
            <a:r>
              <a:rPr lang="en-US" dirty="0" smtClean="0"/>
              <a:t>This </a:t>
            </a:r>
            <a:r>
              <a:rPr lang="en-US" dirty="0"/>
              <a:t>policy can be changed at any time. </a:t>
            </a:r>
            <a:endParaRPr lang="en-US" dirty="0" smtClean="0"/>
          </a:p>
          <a:p>
            <a:r>
              <a:rPr lang="en-US" dirty="0" smtClean="0"/>
              <a:t>Specify </a:t>
            </a:r>
            <a:r>
              <a:rPr lang="en-US" dirty="0"/>
              <a:t>the route tables. A route will be added to each specified route table, which will state the service as the destination and the endpoint as the target.</a:t>
            </a:r>
          </a:p>
        </p:txBody>
      </p:sp>
    </p:spTree>
    <p:extLst>
      <p:ext uri="{BB962C8B-B14F-4D97-AF65-F5344CB8AC3E}">
        <p14:creationId xmlns:p14="http://schemas.microsoft.com/office/powerpoint/2010/main" val="318122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Peering</a:t>
            </a:r>
            <a:endParaRPr lang="en-US" dirty="0"/>
          </a:p>
        </p:txBody>
      </p:sp>
      <p:sp>
        <p:nvSpPr>
          <p:cNvPr id="3" name="Content Placeholder 2"/>
          <p:cNvSpPr>
            <a:spLocks noGrp="1"/>
          </p:cNvSpPr>
          <p:nvPr>
            <p:ph idx="1"/>
          </p:nvPr>
        </p:nvSpPr>
        <p:spPr/>
        <p:txBody>
          <a:bodyPr/>
          <a:lstStyle/>
          <a:p>
            <a:r>
              <a:rPr lang="en-US" dirty="0"/>
              <a:t>An Amazon VPC peering connection is a networking connection between two Amazon VPCs that enables instances in either Amazon VPC to communicate with each other as if they are within the same network. </a:t>
            </a:r>
            <a:endParaRPr lang="en-US" dirty="0" smtClean="0"/>
          </a:p>
          <a:p>
            <a:r>
              <a:rPr lang="en-US" dirty="0" smtClean="0"/>
              <a:t>You </a:t>
            </a:r>
            <a:r>
              <a:rPr lang="en-US" dirty="0"/>
              <a:t>can create an Amazon VPC peering connection between your own Amazon VPCs or with an Amazon VPC in another AWS account within a single region.</a:t>
            </a:r>
          </a:p>
        </p:txBody>
      </p:sp>
    </p:spTree>
    <p:extLst>
      <p:ext uri="{BB962C8B-B14F-4D97-AF65-F5344CB8AC3E}">
        <p14:creationId xmlns:p14="http://schemas.microsoft.com/office/powerpoint/2010/main" val="42444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Peering connections are created through a request/accept protocol. </a:t>
            </a:r>
            <a:endParaRPr lang="en-US" dirty="0" smtClean="0"/>
          </a:p>
          <a:p>
            <a:r>
              <a:rPr lang="en-US" dirty="0" smtClean="0"/>
              <a:t>The </a:t>
            </a:r>
            <a:r>
              <a:rPr lang="en-US" dirty="0"/>
              <a:t>owner of the requesting Amazon VPC sends a request to peer to the owner of the peer Amazon VPC. </a:t>
            </a:r>
            <a:endParaRPr lang="en-US" dirty="0" smtClean="0"/>
          </a:p>
          <a:p>
            <a:r>
              <a:rPr lang="en-US" dirty="0" smtClean="0"/>
              <a:t>If </a:t>
            </a:r>
            <a:r>
              <a:rPr lang="en-US" dirty="0"/>
              <a:t>the peer Amazon VPC is within the same account, it is identified by its VPC ID. </a:t>
            </a:r>
            <a:endParaRPr lang="en-US" dirty="0" smtClean="0"/>
          </a:p>
          <a:p>
            <a:r>
              <a:rPr lang="en-US" dirty="0" smtClean="0"/>
              <a:t>If </a:t>
            </a:r>
            <a:r>
              <a:rPr lang="en-US" dirty="0"/>
              <a:t>the peer VPC is within a different account, it is identified by Account ID and VPC ID. </a:t>
            </a:r>
            <a:endParaRPr lang="en-US" dirty="0" smtClean="0"/>
          </a:p>
          <a:p>
            <a:r>
              <a:rPr lang="en-US" dirty="0" smtClean="0"/>
              <a:t>The </a:t>
            </a:r>
            <a:r>
              <a:rPr lang="en-US" dirty="0"/>
              <a:t>owner of the peer Amazon VPC has one week to accept or reject the request to peer with the requesting Amazon VPC before the peering request expires</a:t>
            </a:r>
          </a:p>
        </p:txBody>
      </p:sp>
    </p:spTree>
    <p:extLst>
      <p:ext uri="{BB962C8B-B14F-4D97-AF65-F5344CB8AC3E}">
        <p14:creationId xmlns:p14="http://schemas.microsoft.com/office/powerpoint/2010/main" val="103300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lstStyle/>
          <a:p>
            <a:r>
              <a:rPr lang="en-US" dirty="0"/>
              <a:t>A security group is a virtual </a:t>
            </a:r>
            <a:r>
              <a:rPr lang="en-US" dirty="0" err="1"/>
              <a:t>stateful</a:t>
            </a:r>
            <a:r>
              <a:rPr lang="en-US" dirty="0"/>
              <a:t> firewall that controls inbound and outbound network traffic to AWS resources and Amazon EC2 instances. </a:t>
            </a:r>
            <a:endParaRPr lang="en-US" dirty="0" smtClean="0"/>
          </a:p>
          <a:p>
            <a:r>
              <a:rPr lang="en-US" dirty="0" smtClean="0"/>
              <a:t>All </a:t>
            </a:r>
            <a:r>
              <a:rPr lang="en-US" dirty="0"/>
              <a:t>Amazon EC2 instances must be launched into a security group. </a:t>
            </a:r>
            <a:endParaRPr lang="en-US" dirty="0" smtClean="0"/>
          </a:p>
          <a:p>
            <a:r>
              <a:rPr lang="en-US" dirty="0" smtClean="0"/>
              <a:t>If </a:t>
            </a:r>
            <a:r>
              <a:rPr lang="en-US" dirty="0"/>
              <a:t>a security group is not specified at launch, then the instance will be launched into the default security group for the Amazon VPC.</a:t>
            </a:r>
          </a:p>
        </p:txBody>
      </p:sp>
    </p:spTree>
    <p:extLst>
      <p:ext uri="{BB962C8B-B14F-4D97-AF65-F5344CB8AC3E}">
        <p14:creationId xmlns:p14="http://schemas.microsoft.com/office/powerpoint/2010/main" val="2648492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825625"/>
            <a:ext cx="10515600" cy="3195459"/>
          </a:xfrm>
          <a:prstGeom prst="rect">
            <a:avLst/>
          </a:prstGeom>
        </p:spPr>
      </p:pic>
    </p:spTree>
    <p:extLst>
      <p:ext uri="{BB962C8B-B14F-4D97-AF65-F5344CB8AC3E}">
        <p14:creationId xmlns:p14="http://schemas.microsoft.com/office/powerpoint/2010/main" val="111358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4891" y="365125"/>
            <a:ext cx="10822218" cy="5919787"/>
          </a:xfrm>
          <a:prstGeom prst="rect">
            <a:avLst/>
          </a:prstGeom>
        </p:spPr>
      </p:pic>
    </p:spTree>
    <p:extLst>
      <p:ext uri="{BB962C8B-B14F-4D97-AF65-F5344CB8AC3E}">
        <p14:creationId xmlns:p14="http://schemas.microsoft.com/office/powerpoint/2010/main" val="33606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You control various aspects of your Amazon VPC, including selecting your own IP address range; creating your own subnets; and configuring your own route tables, network gateways, and security settings</a:t>
            </a:r>
          </a:p>
          <a:p>
            <a:r>
              <a:rPr lang="en-US" dirty="0" smtClean="0"/>
              <a:t>When you create an Amazon VPC, you must specify the IPv4 address range by choosing a Classless </a:t>
            </a:r>
            <a:r>
              <a:rPr lang="en-US" dirty="0" err="1" smtClean="0"/>
              <a:t>InterDomain</a:t>
            </a:r>
            <a:r>
              <a:rPr lang="en-US" dirty="0" smtClean="0"/>
              <a:t> Routing (CIDR) block, such as 10.0.0.0/16. </a:t>
            </a:r>
          </a:p>
        </p:txBody>
      </p:sp>
    </p:spTree>
    <p:extLst>
      <p:ext uri="{BB962C8B-B14F-4D97-AF65-F5344CB8AC3E}">
        <p14:creationId xmlns:p14="http://schemas.microsoft.com/office/powerpoint/2010/main" val="2145759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You can create up to 500 security groups for each Amazon VPC. You can add up to 50 inbound and 50 outbound rules to each security group. If you need to apply more than 100 rules to an instance, you can associate up to five security groups with each network interface. </a:t>
            </a:r>
            <a:endParaRPr lang="en-US" dirty="0" smtClean="0"/>
          </a:p>
          <a:p>
            <a:r>
              <a:rPr lang="en-US" dirty="0" smtClean="0"/>
              <a:t>You </a:t>
            </a:r>
            <a:r>
              <a:rPr lang="en-US" dirty="0"/>
              <a:t>can specify allow rules, but not deny rules. This is an important difference between security groups and ACLs. You can specify separate rules for inbound and outbound traffic. By default, no inbound traffic is allowed until you add inbound rules to the security group. By default, new security groups have an outbound rule that allows all outbound traffic. </a:t>
            </a:r>
            <a:endParaRPr lang="en-US" dirty="0" smtClean="0"/>
          </a:p>
        </p:txBody>
      </p:sp>
    </p:spTree>
    <p:extLst>
      <p:ext uri="{BB962C8B-B14F-4D97-AF65-F5344CB8AC3E}">
        <p14:creationId xmlns:p14="http://schemas.microsoft.com/office/powerpoint/2010/main" val="2576959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You can remove the rule and add outbound rules that allow specific outbound traffic only. Security groups are </a:t>
            </a:r>
            <a:r>
              <a:rPr lang="en-US" dirty="0" err="1"/>
              <a:t>stateful</a:t>
            </a:r>
            <a:r>
              <a:rPr lang="en-US" dirty="0"/>
              <a:t>. This means that responses to allowed inbound traffic are allowed to flow outbound regardless of outbound rules and vice versa. </a:t>
            </a:r>
          </a:p>
          <a:p>
            <a:r>
              <a:rPr lang="en-US" dirty="0"/>
              <a:t>This is an important difference between security groups and network ACLs. Instances associated with the same security group can’t talk to each other unless you add rules allowing it (with the exception being the default security group). You can change the security groups with which an instance is associated after launch, and the changes will take effect immediately.</a:t>
            </a:r>
          </a:p>
          <a:p>
            <a:endParaRPr lang="en-US" dirty="0"/>
          </a:p>
        </p:txBody>
      </p:sp>
    </p:spTree>
    <p:extLst>
      <p:ext uri="{BB962C8B-B14F-4D97-AF65-F5344CB8AC3E}">
        <p14:creationId xmlns:p14="http://schemas.microsoft.com/office/powerpoint/2010/main" val="1499828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Access Control Lists (ACLs)</a:t>
            </a:r>
          </a:p>
        </p:txBody>
      </p:sp>
      <p:sp>
        <p:nvSpPr>
          <p:cNvPr id="3" name="Content Placeholder 2"/>
          <p:cNvSpPr>
            <a:spLocks noGrp="1"/>
          </p:cNvSpPr>
          <p:nvPr>
            <p:ph idx="1"/>
          </p:nvPr>
        </p:nvSpPr>
        <p:spPr/>
        <p:txBody>
          <a:bodyPr/>
          <a:lstStyle/>
          <a:p>
            <a:r>
              <a:rPr lang="en-US" dirty="0"/>
              <a:t>A network access control list (ACL) is another layer of security that acts as a stateless firewall on a subnet level. </a:t>
            </a:r>
            <a:endParaRPr lang="en-US" dirty="0" smtClean="0"/>
          </a:p>
          <a:p>
            <a:r>
              <a:rPr lang="en-US" dirty="0" smtClean="0"/>
              <a:t>A </a:t>
            </a:r>
            <a:r>
              <a:rPr lang="en-US" dirty="0"/>
              <a:t>network </a:t>
            </a:r>
            <a:r>
              <a:rPr lang="en-US" dirty="0" err="1"/>
              <a:t>ACLis</a:t>
            </a:r>
            <a:r>
              <a:rPr lang="en-US" dirty="0"/>
              <a:t> a numbered list of rules that AWS evaluates in order, starting with the lowest numbered rule, to determine whether traffic is allowed in or out of any subnet associated with the network ACL. </a:t>
            </a:r>
            <a:endParaRPr lang="en-US" dirty="0" smtClean="0"/>
          </a:p>
          <a:p>
            <a:r>
              <a:rPr lang="en-US" dirty="0"/>
              <a:t>When you create a custom network ACL, its initial configuration will deny all inbound and outbound traffic until you create rules that allow otherwise</a:t>
            </a:r>
          </a:p>
        </p:txBody>
      </p:sp>
    </p:spTree>
    <p:extLst>
      <p:ext uri="{BB962C8B-B14F-4D97-AF65-F5344CB8AC3E}">
        <p14:creationId xmlns:p14="http://schemas.microsoft.com/office/powerpoint/2010/main" val="4050106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1962" y="1119187"/>
            <a:ext cx="11268075" cy="4619625"/>
          </a:xfrm>
          <a:prstGeom prst="rect">
            <a:avLst/>
          </a:prstGeom>
        </p:spPr>
      </p:pic>
    </p:spTree>
    <p:extLst>
      <p:ext uri="{BB962C8B-B14F-4D97-AF65-F5344CB8AC3E}">
        <p14:creationId xmlns:p14="http://schemas.microsoft.com/office/powerpoint/2010/main" val="3019362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 (NAT) Instances and NAT Gateways</a:t>
            </a:r>
          </a:p>
        </p:txBody>
      </p:sp>
      <p:sp>
        <p:nvSpPr>
          <p:cNvPr id="3" name="Content Placeholder 2"/>
          <p:cNvSpPr>
            <a:spLocks noGrp="1"/>
          </p:cNvSpPr>
          <p:nvPr>
            <p:ph idx="1"/>
          </p:nvPr>
        </p:nvSpPr>
        <p:spPr/>
        <p:txBody>
          <a:bodyPr/>
          <a:lstStyle/>
          <a:p>
            <a:r>
              <a:rPr lang="en-US" dirty="0"/>
              <a:t>By default, any instance that you launch into a private subnet in an Amazon VPC is not able to communicate with the Internet through the IGW</a:t>
            </a:r>
          </a:p>
          <a:p>
            <a:r>
              <a:rPr lang="en-US" dirty="0" smtClean="0"/>
              <a:t>AWS </a:t>
            </a:r>
            <a:r>
              <a:rPr lang="en-US" dirty="0"/>
              <a:t>provides NAT instances and NAT gateways to allow instances deployed in private subnets to gain Internet access</a:t>
            </a:r>
          </a:p>
        </p:txBody>
      </p:sp>
    </p:spTree>
    <p:extLst>
      <p:ext uri="{BB962C8B-B14F-4D97-AF65-F5344CB8AC3E}">
        <p14:creationId xmlns:p14="http://schemas.microsoft.com/office/powerpoint/2010/main" val="3261033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instance</a:t>
            </a:r>
            <a:endParaRPr lang="en-US" dirty="0"/>
          </a:p>
        </p:txBody>
      </p:sp>
      <p:sp>
        <p:nvSpPr>
          <p:cNvPr id="3" name="Content Placeholder 2"/>
          <p:cNvSpPr>
            <a:spLocks noGrp="1"/>
          </p:cNvSpPr>
          <p:nvPr>
            <p:ph idx="1"/>
          </p:nvPr>
        </p:nvSpPr>
        <p:spPr/>
        <p:txBody>
          <a:bodyPr/>
          <a:lstStyle/>
          <a:p>
            <a:r>
              <a:rPr lang="en-US" dirty="0"/>
              <a:t>A network address translation (NAT) instance is an Amazon Linux Amazon Machine Image (AMI) that is designed to accept traffic from instances within a private subnet, translate the source IP address to the public IP address of the NAT instance, and forward the traffic to the IGW. </a:t>
            </a:r>
            <a:endParaRPr lang="en-US" dirty="0" smtClean="0"/>
          </a:p>
          <a:p>
            <a:r>
              <a:rPr lang="en-US" dirty="0" smtClean="0"/>
              <a:t>In </a:t>
            </a:r>
            <a:r>
              <a:rPr lang="en-US" dirty="0"/>
              <a:t>addition, the NAT instance maintains the state of the forwarded traffic in order to return response traffic from the Internet to the proper instance in the private subnet. </a:t>
            </a:r>
            <a:endParaRPr lang="en-US" dirty="0" smtClean="0"/>
          </a:p>
          <a:p>
            <a:r>
              <a:rPr lang="en-US" dirty="0" smtClean="0"/>
              <a:t>These </a:t>
            </a:r>
            <a:r>
              <a:rPr lang="en-US" dirty="0"/>
              <a:t>instances have the string </a:t>
            </a:r>
            <a:r>
              <a:rPr lang="en-US" dirty="0" err="1"/>
              <a:t>amzn-ami-vpc-nat</a:t>
            </a:r>
            <a:r>
              <a:rPr lang="en-US" dirty="0"/>
              <a:t> in their names, which is searchable in the Amazon EC2 console. </a:t>
            </a:r>
          </a:p>
        </p:txBody>
      </p:sp>
    </p:spTree>
    <p:extLst>
      <p:ext uri="{BB962C8B-B14F-4D97-AF65-F5344CB8AC3E}">
        <p14:creationId xmlns:p14="http://schemas.microsoft.com/office/powerpoint/2010/main" val="168892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Gateway</a:t>
            </a:r>
            <a:endParaRPr lang="en-US" dirty="0"/>
          </a:p>
        </p:txBody>
      </p:sp>
      <p:sp>
        <p:nvSpPr>
          <p:cNvPr id="3" name="Content Placeholder 2"/>
          <p:cNvSpPr>
            <a:spLocks noGrp="1"/>
          </p:cNvSpPr>
          <p:nvPr>
            <p:ph idx="1"/>
          </p:nvPr>
        </p:nvSpPr>
        <p:spPr/>
        <p:txBody>
          <a:bodyPr/>
          <a:lstStyle/>
          <a:p>
            <a:r>
              <a:rPr lang="en-US" dirty="0"/>
              <a:t>A NAT gateway is an Amazon managed resource that is designed to operate just like a NAT instance, but it is simpler to manage and highly available within an Availability Zone.</a:t>
            </a:r>
          </a:p>
        </p:txBody>
      </p:sp>
    </p:spTree>
    <p:extLst>
      <p:ext uri="{BB962C8B-B14F-4D97-AF65-F5344CB8AC3E}">
        <p14:creationId xmlns:p14="http://schemas.microsoft.com/office/powerpoint/2010/main" val="996914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Private Gateways (VPGs), Customer Gateways (CGWs), and Virtual Private Networks (VPNs)</a:t>
            </a:r>
          </a:p>
        </p:txBody>
      </p:sp>
      <p:sp>
        <p:nvSpPr>
          <p:cNvPr id="3" name="Content Placeholder 2"/>
          <p:cNvSpPr>
            <a:spLocks noGrp="1"/>
          </p:cNvSpPr>
          <p:nvPr>
            <p:ph idx="1"/>
          </p:nvPr>
        </p:nvSpPr>
        <p:spPr/>
        <p:txBody>
          <a:bodyPr/>
          <a:lstStyle/>
          <a:p>
            <a:r>
              <a:rPr lang="en-US" dirty="0"/>
              <a:t>You can connect an existing data center to Amazon VPC using either hardware or software VPN connections, which will make Amazon VPC an extension of the data center. </a:t>
            </a:r>
            <a:endParaRPr lang="en-US" dirty="0" smtClean="0"/>
          </a:p>
          <a:p>
            <a:r>
              <a:rPr lang="en-US" dirty="0" smtClean="0"/>
              <a:t>Amazon </a:t>
            </a:r>
            <a:r>
              <a:rPr lang="en-US" dirty="0"/>
              <a:t>VPC offers two ways to connect a corporate network to a VPC: VPG and CGW</a:t>
            </a:r>
          </a:p>
        </p:txBody>
      </p:sp>
    </p:spTree>
    <p:extLst>
      <p:ext uri="{BB962C8B-B14F-4D97-AF65-F5344CB8AC3E}">
        <p14:creationId xmlns:p14="http://schemas.microsoft.com/office/powerpoint/2010/main" val="298278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virtual private gateway (VPG) is the virtual private network (VPN) concentrator on the AWS side of the VPN connection between the two networks. </a:t>
            </a:r>
            <a:endParaRPr lang="en-US" dirty="0" smtClean="0"/>
          </a:p>
          <a:p>
            <a:r>
              <a:rPr lang="en-US" dirty="0" smtClean="0"/>
              <a:t>A </a:t>
            </a:r>
            <a:r>
              <a:rPr lang="en-US" dirty="0"/>
              <a:t>customer gateway (CGW) represents a physical device or a software application on the customer’s side of the VPN connection. </a:t>
            </a:r>
            <a:endParaRPr lang="en-US" dirty="0" smtClean="0"/>
          </a:p>
          <a:p>
            <a:r>
              <a:rPr lang="en-US" smtClean="0"/>
              <a:t>After </a:t>
            </a:r>
            <a:r>
              <a:rPr lang="en-US" dirty="0"/>
              <a:t>these two elements of an Amazon VPC have been created, the last step is to create a VPN tunnel</a:t>
            </a:r>
            <a:r>
              <a:rPr lang="en-US"/>
              <a:t>. </a:t>
            </a:r>
            <a:endParaRPr lang="en-US" smtClean="0"/>
          </a:p>
          <a:p>
            <a:r>
              <a:rPr lang="en-US" smtClean="0"/>
              <a:t>The </a:t>
            </a:r>
            <a:r>
              <a:rPr lang="en-US" dirty="0"/>
              <a:t>VPN tunnel is established after traffic is generated from the customer’s side of the VPN connection</a:t>
            </a:r>
          </a:p>
        </p:txBody>
      </p:sp>
    </p:spTree>
    <p:extLst>
      <p:ext uri="{BB962C8B-B14F-4D97-AF65-F5344CB8AC3E}">
        <p14:creationId xmlns:p14="http://schemas.microsoft.com/office/powerpoint/2010/main" val="278289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address range of the Amazon VPC cannot be changed after the Amazon VPC is created. </a:t>
            </a:r>
          </a:p>
          <a:p>
            <a:r>
              <a:rPr lang="en-US" dirty="0" smtClean="0"/>
              <a:t>An Amazon VPC address range may be as large as /16 (65,536 available addresses) or as small as /28 (16 available addresses) and should not overlap any other network with which they are to be connected.</a:t>
            </a:r>
          </a:p>
          <a:p>
            <a:endParaRPr lang="en-US" dirty="0"/>
          </a:p>
        </p:txBody>
      </p:sp>
    </p:spTree>
    <p:extLst>
      <p:ext uri="{BB962C8B-B14F-4D97-AF65-F5344CB8AC3E}">
        <p14:creationId xmlns:p14="http://schemas.microsoft.com/office/powerpoint/2010/main" val="230838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classic</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EC2 originally launched with a single, flat network shared with other AWS customers called EC2-Classic. </a:t>
            </a:r>
          </a:p>
          <a:p>
            <a:r>
              <a:rPr lang="en-US" dirty="0" smtClean="0"/>
              <a:t>As such, AWS accounts created prior to the arrival of the Amazon VPC service can launch instances into the EC2-Classic network and EC2-VPC. </a:t>
            </a:r>
          </a:p>
          <a:p>
            <a:r>
              <a:rPr lang="en-US" dirty="0" smtClean="0"/>
              <a:t>AWS accounts created after December 2013 only support launching instances using EC2-VPC. </a:t>
            </a:r>
          </a:p>
          <a:p>
            <a:r>
              <a:rPr lang="en-US" dirty="0" smtClean="0"/>
              <a:t>AWS accounts that support EC2-VPC will have a default VPC created in each region with a default subnet created in each Availability Zone. </a:t>
            </a:r>
          </a:p>
          <a:p>
            <a:r>
              <a:rPr lang="en-US" dirty="0" smtClean="0"/>
              <a:t>The assigned CIDR block of the VPC will be 172.31.0.0/16. </a:t>
            </a:r>
            <a:endParaRPr lang="en-US" dirty="0"/>
          </a:p>
        </p:txBody>
      </p:sp>
    </p:spTree>
    <p:extLst>
      <p:ext uri="{BB962C8B-B14F-4D97-AF65-F5344CB8AC3E}">
        <p14:creationId xmlns:p14="http://schemas.microsoft.com/office/powerpoint/2010/main" val="263197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47654" y="141696"/>
            <a:ext cx="6296691" cy="6141409"/>
          </a:xfrm>
          <a:prstGeom prst="rect">
            <a:avLst/>
          </a:prstGeom>
        </p:spPr>
      </p:pic>
    </p:spTree>
    <p:extLst>
      <p:ext uri="{BB962C8B-B14F-4D97-AF65-F5344CB8AC3E}">
        <p14:creationId xmlns:p14="http://schemas.microsoft.com/office/powerpoint/2010/main" val="21242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Amazon VPC</a:t>
            </a:r>
            <a:endParaRPr lang="en-US" dirty="0"/>
          </a:p>
        </p:txBody>
      </p:sp>
      <p:sp>
        <p:nvSpPr>
          <p:cNvPr id="3" name="Content Placeholder 2"/>
          <p:cNvSpPr>
            <a:spLocks noGrp="1"/>
          </p:cNvSpPr>
          <p:nvPr>
            <p:ph idx="1"/>
          </p:nvPr>
        </p:nvSpPr>
        <p:spPr/>
        <p:txBody>
          <a:bodyPr/>
          <a:lstStyle/>
          <a:p>
            <a:r>
              <a:rPr lang="en-US" dirty="0" smtClean="0"/>
              <a:t>Subnets </a:t>
            </a:r>
          </a:p>
          <a:p>
            <a:r>
              <a:rPr lang="en-US" dirty="0" smtClean="0"/>
              <a:t>Route tables </a:t>
            </a:r>
          </a:p>
          <a:p>
            <a:r>
              <a:rPr lang="en-US" dirty="0" smtClean="0"/>
              <a:t>Dynamic Host Configuration Protocol (DHCP) option sets </a:t>
            </a:r>
          </a:p>
          <a:p>
            <a:r>
              <a:rPr lang="en-US" dirty="0" smtClean="0"/>
              <a:t>Security groups </a:t>
            </a:r>
          </a:p>
          <a:p>
            <a:r>
              <a:rPr lang="en-US" dirty="0" smtClean="0"/>
              <a:t>Network Access Control Lists (ACLs)</a:t>
            </a:r>
            <a:endParaRPr lang="en-US" dirty="0"/>
          </a:p>
        </p:txBody>
      </p:sp>
    </p:spTree>
    <p:extLst>
      <p:ext uri="{BB962C8B-B14F-4D97-AF65-F5344CB8AC3E}">
        <p14:creationId xmlns:p14="http://schemas.microsoft.com/office/powerpoint/2010/main" val="260482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components</a:t>
            </a:r>
            <a:endParaRPr lang="en-US" dirty="0"/>
          </a:p>
        </p:txBody>
      </p:sp>
      <p:sp>
        <p:nvSpPr>
          <p:cNvPr id="3" name="Content Placeholder 2"/>
          <p:cNvSpPr>
            <a:spLocks noGrp="1"/>
          </p:cNvSpPr>
          <p:nvPr>
            <p:ph idx="1"/>
          </p:nvPr>
        </p:nvSpPr>
        <p:spPr/>
        <p:txBody>
          <a:bodyPr/>
          <a:lstStyle/>
          <a:p>
            <a:r>
              <a:rPr lang="en-US" dirty="0" smtClean="0"/>
              <a:t>Internet Gateways (IGWs)</a:t>
            </a:r>
          </a:p>
          <a:p>
            <a:r>
              <a:rPr lang="en-US" dirty="0" smtClean="0"/>
              <a:t>Elastic IP (EIP) addresses</a:t>
            </a:r>
          </a:p>
          <a:p>
            <a:r>
              <a:rPr lang="en-US" dirty="0" smtClean="0"/>
              <a:t>Elastic Network Interfaces (ENIs)</a:t>
            </a:r>
          </a:p>
          <a:p>
            <a:r>
              <a:rPr lang="en-US" dirty="0" smtClean="0"/>
              <a:t>Endpoints</a:t>
            </a:r>
          </a:p>
          <a:p>
            <a:r>
              <a:rPr lang="en-US" dirty="0" smtClean="0"/>
              <a:t>Peering</a:t>
            </a:r>
          </a:p>
          <a:p>
            <a:r>
              <a:rPr lang="en-US" dirty="0" smtClean="0"/>
              <a:t>Network Address Translation (NATs) instances and NAT gateway</a:t>
            </a:r>
          </a:p>
          <a:p>
            <a:r>
              <a:rPr lang="en-US" dirty="0" smtClean="0"/>
              <a:t>Virtual Private Gateway (VPG), Customer Gateways (CGWs), and Virtual Private Networks (VPNs)</a:t>
            </a:r>
            <a:endParaRPr lang="en-US" dirty="0"/>
          </a:p>
        </p:txBody>
      </p:sp>
    </p:spTree>
    <p:extLst>
      <p:ext uri="{BB962C8B-B14F-4D97-AF65-F5344CB8AC3E}">
        <p14:creationId xmlns:p14="http://schemas.microsoft.com/office/powerpoint/2010/main" val="298020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lstStyle/>
          <a:p>
            <a:r>
              <a:rPr lang="en-US" dirty="0" smtClean="0"/>
              <a:t>A subnet is a segment of an Amazon VPC’s IP address range where you can launch Amazon EC2 instances, Amazon Relational Database Service (Amazon RDS) databases, and other AWS resources.</a:t>
            </a:r>
          </a:p>
          <a:p>
            <a:r>
              <a:rPr lang="en-US" dirty="0" smtClean="0"/>
              <a:t>The smallest subnet that you can create is a /28 (16 IP addresses)</a:t>
            </a:r>
          </a:p>
          <a:p>
            <a:r>
              <a:rPr lang="en-US" dirty="0" smtClean="0"/>
              <a:t>AWS reserves the first four IP addresses and the last IP address of every subnet for internal networking purposes. </a:t>
            </a:r>
          </a:p>
          <a:p>
            <a:r>
              <a:rPr lang="en-US" dirty="0" smtClean="0"/>
              <a:t>For example, a subnet defined as a /28 has 16 available IP addresses; subtract the 5 IPs needed by AWS to yield 11 IP addresses for your use within the subnet.</a:t>
            </a:r>
            <a:endParaRPr lang="en-US" dirty="0"/>
          </a:p>
        </p:txBody>
      </p:sp>
    </p:spTree>
    <p:extLst>
      <p:ext uri="{BB962C8B-B14F-4D97-AF65-F5344CB8AC3E}">
        <p14:creationId xmlns:p14="http://schemas.microsoft.com/office/powerpoint/2010/main" val="3022962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2586</Words>
  <Application>Microsoft Office PowerPoint</Application>
  <PresentationFormat>Widescreen</PresentationFormat>
  <Paragraphs>133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Amazon Virtual Private Cloud</vt:lpstr>
      <vt:lpstr>Amazon Virtual Private Cloud</vt:lpstr>
      <vt:lpstr>PowerPoint Presentation</vt:lpstr>
      <vt:lpstr>PowerPoint Presentation</vt:lpstr>
      <vt:lpstr>EC-2 classic</vt:lpstr>
      <vt:lpstr>PowerPoint Presentation</vt:lpstr>
      <vt:lpstr>Components of Amazon VPC</vt:lpstr>
      <vt:lpstr>Optional components</vt:lpstr>
      <vt:lpstr>Subnet</vt:lpstr>
      <vt:lpstr>PowerPoint Presentation</vt:lpstr>
      <vt:lpstr>Types of subnets</vt:lpstr>
      <vt:lpstr>Route tables</vt:lpstr>
      <vt:lpstr>Points to remember</vt:lpstr>
      <vt:lpstr>PowerPoint Presentation</vt:lpstr>
      <vt:lpstr>Internet gateways</vt:lpstr>
      <vt:lpstr>PowerPoint Presentation</vt:lpstr>
      <vt:lpstr>Create a subnet with internet</vt:lpstr>
      <vt:lpstr>Dynamic Host Configuration Protocol (DHCP) Option Sets</vt:lpstr>
      <vt:lpstr>DHCP Configuration</vt:lpstr>
      <vt:lpstr>Elastic IP address</vt:lpstr>
      <vt:lpstr>Points to remember</vt:lpstr>
      <vt:lpstr>Elastic Network Interfaces (ENIs)</vt:lpstr>
      <vt:lpstr>Endpoints</vt:lpstr>
      <vt:lpstr>Configure a service</vt:lpstr>
      <vt:lpstr>Peering</vt:lpstr>
      <vt:lpstr>PowerPoint Presentation</vt:lpstr>
      <vt:lpstr>Security groups</vt:lpstr>
      <vt:lpstr>PowerPoint Presentation</vt:lpstr>
      <vt:lpstr>PowerPoint Presentation</vt:lpstr>
      <vt:lpstr>PowerPoint Presentation</vt:lpstr>
      <vt:lpstr>PowerPoint Presentation</vt:lpstr>
      <vt:lpstr>Network Access Control Lists (ACLs)</vt:lpstr>
      <vt:lpstr>PowerPoint Presentation</vt:lpstr>
      <vt:lpstr>Network Address Translation (NAT) Instances and NAT Gateways</vt:lpstr>
      <vt:lpstr>NAT instance</vt:lpstr>
      <vt:lpstr>NAT Gateway</vt:lpstr>
      <vt:lpstr>Virtual Private Gateways (VPGs), Customer Gateways (CGWs), and Virtual Private Networks (VPNs)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Virtual Private Cloud</dc:title>
  <dc:creator>Noman Islam</dc:creator>
  <cp:lastModifiedBy>Noman Islam</cp:lastModifiedBy>
  <cp:revision>21</cp:revision>
  <dcterms:created xsi:type="dcterms:W3CDTF">2019-07-12T11:28:31Z</dcterms:created>
  <dcterms:modified xsi:type="dcterms:W3CDTF">2019-07-15T09:37:28Z</dcterms:modified>
</cp:coreProperties>
</file>