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82" r:id="rId6"/>
    <p:sldId id="258" r:id="rId7"/>
    <p:sldId id="259" r:id="rId8"/>
    <p:sldId id="288" r:id="rId9"/>
    <p:sldId id="271" r:id="rId10"/>
    <p:sldId id="272" r:id="rId11"/>
    <p:sldId id="273" r:id="rId12"/>
    <p:sldId id="274" r:id="rId13"/>
    <p:sldId id="275" r:id="rId14"/>
    <p:sldId id="280" r:id="rId15"/>
    <p:sldId id="281" r:id="rId16"/>
    <p:sldId id="278" r:id="rId17"/>
    <p:sldId id="279" r:id="rId18"/>
    <p:sldId id="283" r:id="rId19"/>
    <p:sldId id="260" r:id="rId20"/>
    <p:sldId id="261" r:id="rId21"/>
    <p:sldId id="262" r:id="rId22"/>
    <p:sldId id="263" r:id="rId23"/>
    <p:sldId id="276" r:id="rId24"/>
    <p:sldId id="264" r:id="rId25"/>
    <p:sldId id="277" r:id="rId26"/>
    <p:sldId id="265" r:id="rId27"/>
    <p:sldId id="266" r:id="rId28"/>
    <p:sldId id="285" r:id="rId29"/>
    <p:sldId id="284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A27B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3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F2B8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F2B8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F2B8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F2B8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F2B8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Noman Islam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Abstraction </a:t>
            </a:r>
          </a:p>
          <a:p>
            <a:pPr lvl="1"/>
            <a:r>
              <a:rPr lang="en-US" dirty="0" smtClean="0"/>
              <a:t>Behaves like hardware </a:t>
            </a:r>
          </a:p>
          <a:p>
            <a:pPr lvl="1"/>
            <a:r>
              <a:rPr lang="en-US" dirty="0" smtClean="0"/>
              <a:t>Encapsulates all OS and application state </a:t>
            </a:r>
          </a:p>
          <a:p>
            <a:r>
              <a:rPr lang="en-US" dirty="0" smtClean="0"/>
              <a:t>Virtualization Layer </a:t>
            </a:r>
          </a:p>
          <a:p>
            <a:pPr lvl="1"/>
            <a:r>
              <a:rPr lang="en-US" dirty="0" smtClean="0"/>
              <a:t>Extra level of indirection </a:t>
            </a:r>
          </a:p>
          <a:p>
            <a:pPr lvl="1"/>
            <a:r>
              <a:rPr lang="en-US" dirty="0" smtClean="0"/>
              <a:t>Decouples hardware, OS </a:t>
            </a:r>
          </a:p>
          <a:p>
            <a:pPr lvl="1"/>
            <a:r>
              <a:rPr lang="en-US" dirty="0" smtClean="0"/>
              <a:t>Enforces isolation </a:t>
            </a:r>
          </a:p>
          <a:p>
            <a:pPr lvl="1"/>
            <a:r>
              <a:rPr lang="en-US" dirty="0" smtClean="0"/>
              <a:t>Multiplexes physical hardware across VMs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Virtualization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Isolation </a:t>
            </a:r>
          </a:p>
          <a:p>
            <a:pPr lvl="1"/>
            <a:r>
              <a:rPr lang="en-US" dirty="0" smtClean="0"/>
              <a:t>Fault isolation </a:t>
            </a:r>
          </a:p>
          <a:p>
            <a:pPr lvl="1"/>
            <a:r>
              <a:rPr lang="en-US" dirty="0" smtClean="0"/>
              <a:t>Performance isolation (+ software isolation, …) </a:t>
            </a:r>
          </a:p>
          <a:p>
            <a:r>
              <a:rPr lang="en-US" dirty="0" smtClean="0"/>
              <a:t>Encapsulation </a:t>
            </a:r>
          </a:p>
          <a:p>
            <a:pPr lvl="1"/>
            <a:r>
              <a:rPr lang="en-US" dirty="0" smtClean="0"/>
              <a:t>Cleanly capture all VM state </a:t>
            </a:r>
          </a:p>
          <a:p>
            <a:pPr lvl="1"/>
            <a:r>
              <a:rPr lang="en-US" dirty="0" smtClean="0"/>
              <a:t>Enables VM snapshots, clones </a:t>
            </a:r>
          </a:p>
          <a:p>
            <a:r>
              <a:rPr lang="en-US" dirty="0" smtClean="0"/>
              <a:t>Portability </a:t>
            </a:r>
          </a:p>
          <a:p>
            <a:pPr lvl="1"/>
            <a:r>
              <a:rPr lang="en-US" dirty="0" smtClean="0"/>
              <a:t>Independent of physical hardware </a:t>
            </a:r>
          </a:p>
          <a:p>
            <a:pPr lvl="1"/>
            <a:r>
              <a:rPr lang="en-US" dirty="0" smtClean="0"/>
              <a:t>Enables migration of live, running VMs (freeze, suspend,…)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Interposition </a:t>
            </a:r>
          </a:p>
          <a:p>
            <a:pPr marL="1200150" lvl="3" indent="-342900"/>
            <a:r>
              <a:rPr lang="en-US" sz="2400" dirty="0" smtClean="0"/>
              <a:t>Transformations on instructions, memory, I/O </a:t>
            </a:r>
          </a:p>
          <a:p>
            <a:pPr marL="1200150" lvl="3" indent="-342900"/>
            <a:r>
              <a:rPr lang="en-US" sz="2400" dirty="0" smtClean="0"/>
              <a:t>Enables transparent resource </a:t>
            </a:r>
            <a:r>
              <a:rPr lang="en-US" sz="2400" dirty="0" err="1" smtClean="0"/>
              <a:t>overcommitment</a:t>
            </a:r>
            <a:r>
              <a:rPr lang="en-US" sz="2400" dirty="0" smtClean="0"/>
              <a:t>, encryption, compression, replication …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691227"/>
            <a:ext cx="8915399" cy="501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privileges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architecture has certain restrictions related to resource access such as kernel execution for machine instructions, memory and I/O functions. </a:t>
            </a:r>
          </a:p>
          <a:p>
            <a:r>
              <a:rPr lang="en-US" dirty="0" smtClean="0"/>
              <a:t>x86 operating systems can perform these tasks by running in a most privileged level, although user applications do not have access to the level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These privilege levels are also called protection rings since it protects access to hardware resources with four different layers of privileges</a:t>
            </a:r>
          </a:p>
          <a:p>
            <a:r>
              <a:rPr lang="en-US" dirty="0" smtClean="0"/>
              <a:t>Hypervisor has to manage these privilege levels to offer virtualized resources. </a:t>
            </a:r>
          </a:p>
          <a:p>
            <a:r>
              <a:rPr lang="en-US" dirty="0" smtClean="0"/>
              <a:t>Virtualization offers different techniques for handling the privilege levels, and the resource sharing can be achieved with a software, a hardware support, or both.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Vs Para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virtualization provides virtualization without modifying guest operating system</a:t>
            </a:r>
          </a:p>
          <a:p>
            <a:r>
              <a:rPr lang="en-US" dirty="0" smtClean="0"/>
              <a:t>VM looks exactly like a physical machine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352800"/>
            <a:ext cx="379095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Paravirtualization</a:t>
            </a:r>
            <a:r>
              <a:rPr lang="en-US" dirty="0" smtClean="0"/>
              <a:t> (PV) requires the modified OS kernel with system calls to deal with privileged instructions</a:t>
            </a:r>
          </a:p>
          <a:p>
            <a:r>
              <a:rPr lang="en-US" dirty="0" smtClean="0"/>
              <a:t>It is a virtualization technique that presents a software interface to virtual machines that is similar but not identical to that of the underlying hardware</a:t>
            </a:r>
          </a:p>
          <a:p>
            <a:r>
              <a:rPr lang="en-US" dirty="0" smtClean="0"/>
              <a:t>Better performance at cost of transparency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676400"/>
            <a:ext cx="588896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Hypervisor enables communication between hardware and a virtual machine so that the virtualization accomplishes with this abstraction layer (hypervisor)</a:t>
            </a:r>
          </a:p>
          <a:p>
            <a:r>
              <a:rPr lang="en-US" dirty="0" smtClean="0"/>
              <a:t>A virtual machine monitor (VMM) is a software that manages CPU, memory, I/O data transfer, interrupt, and the instruction set on a given virtualized environment. </a:t>
            </a:r>
          </a:p>
          <a:p>
            <a:r>
              <a:rPr lang="en-US" dirty="0" smtClean="0"/>
              <a:t>A hypervisor may refer to an operating system (OS) with the VMM.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typically refers to the creation of virtual machine that can </a:t>
            </a:r>
            <a:r>
              <a:rPr lang="en-US" dirty="0" err="1" smtClean="0"/>
              <a:t>virtualize</a:t>
            </a:r>
            <a:r>
              <a:rPr lang="en-US" dirty="0" smtClean="0"/>
              <a:t> all of the hardware resources, including processors, memory, storage, and network connectivity</a:t>
            </a:r>
          </a:p>
          <a:p>
            <a:r>
              <a:rPr lang="en-US" dirty="0" smtClean="0"/>
              <a:t>With the virtualization, physical hardware resources can be shared by one or more virtual machines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slight distinction between hypervisor and VMM but in this presentation, we consider these terms to have identical meanings to represent a software for virtual machine.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1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Typically, a hypervisor can be divided into Type 1 and Type 2 hypervisor based on the different level of implementation. </a:t>
            </a:r>
          </a:p>
          <a:p>
            <a:r>
              <a:rPr lang="en-US" dirty="0" smtClean="0"/>
              <a:t>Type 1 is sitting on hardware and the communication between hardware and virtual machine is direct. 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A system is installed directly on the hardware rather than on the host operating system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Difficult parts of the underlying hardware need not be virtualized</a:t>
            </a:r>
          </a:p>
          <a:p>
            <a:r>
              <a:rPr lang="en-US" dirty="0" smtClean="0"/>
              <a:t>The host operating system is not required in Type 1 hypervisor since it runs directly on a physical machine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Due to this reason, it is sometimes called a ’bare metal hypervisor’. </a:t>
            </a:r>
          </a:p>
          <a:p>
            <a:r>
              <a:rPr lang="en-US" dirty="0" smtClean="0"/>
              <a:t>VMware </a:t>
            </a:r>
            <a:r>
              <a:rPr lang="en-US" dirty="0" err="1" smtClean="0"/>
              <a:t>vSphere</a:t>
            </a:r>
            <a:r>
              <a:rPr lang="en-US" dirty="0" smtClean="0"/>
              <a:t>/</a:t>
            </a:r>
            <a:r>
              <a:rPr lang="en-US" dirty="0" err="1" smtClean="0"/>
              <a:t>ESXi</a:t>
            </a:r>
            <a:r>
              <a:rPr lang="en-US" dirty="0" smtClean="0"/>
              <a:t>, Microsoft Windows Server 2012 Hyper-V, Citrix </a:t>
            </a:r>
            <a:r>
              <a:rPr lang="en-US" dirty="0" err="1" smtClean="0"/>
              <a:t>XenServer</a:t>
            </a:r>
            <a:r>
              <a:rPr lang="en-US" dirty="0" smtClean="0"/>
              <a:t>, Red Hat Enterprise Virtualization (RHEV) and open-source Kernel-based Virtual Machine (KVM) are identified in this category.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00200"/>
            <a:ext cx="4481512" cy="445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2 hypervisor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Type 2 hypervisor is on the operating system to manage virtual machine easily with the support of hardware configuration from operating system. </a:t>
            </a:r>
          </a:p>
          <a:p>
            <a:r>
              <a:rPr lang="en-US" dirty="0" smtClean="0"/>
              <a:t>The extra layer between hardware and virtual machine in the type 2 hypervisor causes inefficiency compared to the type 1 hypervisor. </a:t>
            </a:r>
          </a:p>
          <a:p>
            <a:r>
              <a:rPr lang="en-US" dirty="0" err="1" smtClean="0"/>
              <a:t>VirtualBox</a:t>
            </a:r>
            <a:r>
              <a:rPr lang="en-US" dirty="0" smtClean="0"/>
              <a:t> and </a:t>
            </a:r>
            <a:r>
              <a:rPr lang="en-US" dirty="0" err="1" smtClean="0"/>
              <a:t>Vmware</a:t>
            </a:r>
            <a:r>
              <a:rPr lang="en-US" dirty="0" smtClean="0"/>
              <a:t> Workstation are in this category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547490"/>
            <a:ext cx="4233862" cy="538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 machine and guest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Host machine (domain) contains a hypervisor to manage virtual machines, and Guest machine (domain) means each virtual machine sitting on a hosted machine in a secure and isolated environment with its own logical domain.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Hypervisor and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hypervisor is a software layer that creates a virtual environment with virtualized CPU, memory and I/O (storage and network) devices by abstracting away the underlying physical hardware. </a:t>
            </a:r>
          </a:p>
          <a:p>
            <a:r>
              <a:rPr lang="en-US" dirty="0" smtClean="0"/>
              <a:t>Virtual machine (VM) typically refers to an encapsulated entity including the operating system and the applications running in it as well.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Virtualizing</a:t>
            </a:r>
            <a:r>
              <a:rPr lang="en-US" dirty="0" smtClean="0"/>
              <a:t>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Timeslice</a:t>
            </a:r>
            <a:r>
              <a:rPr lang="en-US" dirty="0" smtClean="0"/>
              <a:t> the VMs, each VM runs OS/Apps</a:t>
            </a:r>
          </a:p>
          <a:p>
            <a:r>
              <a:rPr lang="en-US" dirty="0" smtClean="0"/>
              <a:t>Use simple CPU scheduler </a:t>
            </a:r>
          </a:p>
          <a:p>
            <a:pPr lvl="1"/>
            <a:r>
              <a:rPr lang="en-US" dirty="0" smtClean="0"/>
              <a:t>Round robin, work-conserving (give extra to other VM) </a:t>
            </a:r>
          </a:p>
          <a:p>
            <a:pPr lvl="1"/>
            <a:r>
              <a:rPr lang="en-US" dirty="0" smtClean="0"/>
              <a:t>Can oversubscribe and give more #VCPUs that actual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x86 CPUs include a Translation </a:t>
            </a:r>
            <a:r>
              <a:rPr lang="en-US" dirty="0" err="1" smtClean="0"/>
              <a:t>Lookaside</a:t>
            </a:r>
            <a:r>
              <a:rPr lang="en-US" dirty="0" smtClean="0"/>
              <a:t> Buffer (TLB) and Memory Management Unit (MMU) to deal with translation of virtual memory addresses to physical memory addresses with page tables. </a:t>
            </a:r>
          </a:p>
          <a:p>
            <a:r>
              <a:rPr lang="en-US" dirty="0" smtClean="0"/>
              <a:t>TLB is a cache of recently used mappings from the page tables, and MMU is a hardware unit that contains page table entries (PTEs) to map virtual address to physical address. 	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93" y="1676400"/>
            <a:ext cx="772660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Network virtualization is a method of combining the available resources in a network by splitting up the available bandwidth into channels, each of which is independent from the others and can be assigned -- or reassigned -- to a particular server or device in real time.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idea is that virtualization disguises the true complexity of the network by separating it into manageable parts, much like your partitioned hard drive makes it easier to manage your files.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smtClean="0"/>
              <a:t>the pooling of physical storage from multiple network storage devices into what appears to be a single storage device that is managed from a central console. Storage virtualization is commonly used in storage area networks.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technique for hiding the physical characteristics of computing resources from the way in which other systems, applications, or end users interact with those resources. </a:t>
            </a:r>
          </a:p>
          <a:p>
            <a:r>
              <a:rPr lang="en-US" dirty="0" smtClean="0"/>
              <a:t>This includes making a single physical resource appear to function as multiple logical resources; or it can include making multiple physical resources appear as a single logical resource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days of 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Technology was initially popularized in 1960’s by IBM.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IBM 370 /VM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1990 VMware released its virtualization product: slow, based on x86 platform (no multi-core), expensive</a:t>
            </a: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smtClean="0"/>
              <a:t>Now, we have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 VMware suite; 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MS virtual PC, Hypervisor;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QEMU (Quick Emulator): open source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XEN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err="1" smtClean="0"/>
              <a:t>OpenVZ</a:t>
            </a:r>
            <a:endParaRPr lang="en-US" dirty="0" smtClean="0"/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smtClean="0"/>
              <a:t>KVM</a:t>
            </a:r>
          </a:p>
          <a:p>
            <a:pPr marL="658368" lvl="1" indent="-246888">
              <a:buFont typeface="Georgia"/>
              <a:buChar char="▫"/>
              <a:defRPr/>
            </a:pPr>
            <a:r>
              <a:rPr lang="en-US" dirty="0" err="1" smtClean="0"/>
              <a:t>VirtualBox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virtualization should provide an equivalent environment to run a program compared to a native system. If the program shows a different behavior under the virtualization, it may not be eligible as a virtualized environment. </a:t>
            </a:r>
          </a:p>
          <a:p>
            <a:r>
              <a:rPr lang="en-US" dirty="0" smtClean="0"/>
              <a:t>The virtualization also needs to provide a secured control of virtualized resources. Having a full control of resources is important to protect data and resources on each virtual environment from any threats or performance interference in sharing physical resources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Virtualization often expects performance degradation due to the additional tasks for virtualization, but good performance should be achieved with a software or hardware support in handling privileged instructions.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6300" y="1634490"/>
            <a:ext cx="7429500" cy="4309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virtual machine?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0" y="1724025"/>
            <a:ext cx="47625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1179</Words>
  <Application>Microsoft Office PowerPoint</Application>
  <PresentationFormat>On-screen Show (4:3)</PresentationFormat>
  <Paragraphs>95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Virtualization</vt:lpstr>
      <vt:lpstr>Introduction</vt:lpstr>
      <vt:lpstr>Slide 3</vt:lpstr>
      <vt:lpstr>Definition</vt:lpstr>
      <vt:lpstr>Early days of VM</vt:lpstr>
      <vt:lpstr>Requirements of virtualization</vt:lpstr>
      <vt:lpstr>Slide 7</vt:lpstr>
      <vt:lpstr>Slide 8</vt:lpstr>
      <vt:lpstr>What is a virtual machine?</vt:lpstr>
      <vt:lpstr>Slide 10</vt:lpstr>
      <vt:lpstr>Virtualization properties</vt:lpstr>
      <vt:lpstr>Slide 12</vt:lpstr>
      <vt:lpstr>Types of virtualization</vt:lpstr>
      <vt:lpstr>X86 privileges level</vt:lpstr>
      <vt:lpstr>Slide 15</vt:lpstr>
      <vt:lpstr>Full Vs Para virtualization</vt:lpstr>
      <vt:lpstr>Para Virtualization</vt:lpstr>
      <vt:lpstr>Slide 18</vt:lpstr>
      <vt:lpstr>Hypervisor</vt:lpstr>
      <vt:lpstr>Slide 20</vt:lpstr>
      <vt:lpstr>Type 1 hypervisor</vt:lpstr>
      <vt:lpstr>Slide 22</vt:lpstr>
      <vt:lpstr>Slide 23</vt:lpstr>
      <vt:lpstr>Type 2 hypervisor</vt:lpstr>
      <vt:lpstr>Slide 25</vt:lpstr>
      <vt:lpstr>Host machine and guest machine</vt:lpstr>
      <vt:lpstr>Hypervisor and virtual machine</vt:lpstr>
      <vt:lpstr>Virtualizing the CPU</vt:lpstr>
      <vt:lpstr>Memory virtualization</vt:lpstr>
      <vt:lpstr>Network virtualization</vt:lpstr>
      <vt:lpstr>Storage virtualization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Noman Islam</dc:creator>
  <cp:lastModifiedBy>Noman Islam</cp:lastModifiedBy>
  <cp:revision>33</cp:revision>
  <dcterms:created xsi:type="dcterms:W3CDTF">2006-08-16T00:00:00Z</dcterms:created>
  <dcterms:modified xsi:type="dcterms:W3CDTF">2019-06-30T13:38:35Z</dcterms:modified>
</cp:coreProperties>
</file>