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0" r:id="rId49"/>
    <p:sldId id="304" r:id="rId50"/>
    <p:sldId id="305" r:id="rId51"/>
    <p:sldId id="312" r:id="rId52"/>
    <p:sldId id="311" r:id="rId53"/>
    <p:sldId id="313" r:id="rId54"/>
    <p:sldId id="314" r:id="rId55"/>
    <p:sldId id="310" r:id="rId56"/>
    <p:sldId id="306" r:id="rId57"/>
    <p:sldId id="307" r:id="rId58"/>
    <p:sldId id="308" r:id="rId59"/>
    <p:sldId id="3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accent2">
              <a:lumMod val="60000"/>
              <a:lumOff val="4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6">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6">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a:t>
            </a:r>
            <a:r>
              <a:rPr lang="en-US" smtClean="0"/>
              <a:t>&amp; Server-less </a:t>
            </a:r>
            <a:r>
              <a:rPr lang="en-US" dirty="0" smtClean="0"/>
              <a:t>architecture</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deal with increasing loads on the system, you then either have to vertically scale the server by adding even more CPUs, memory and other server components (scale up), or scale the whole system horizontally, by running multiple servers, each running a separate instance of the application (scale out</a:t>
            </a:r>
            <a:r>
              <a:rPr lang="en-US" dirty="0" smtClean="0"/>
              <a:t>)</a:t>
            </a:r>
          </a:p>
          <a:p>
            <a:r>
              <a:rPr lang="en-US" dirty="0" smtClean="0"/>
              <a:t>Scaling out, </a:t>
            </a:r>
            <a:r>
              <a:rPr lang="en-US" dirty="0" smtClean="0"/>
              <a:t>may </a:t>
            </a:r>
            <a:r>
              <a:rPr lang="en-US" dirty="0" smtClean="0"/>
              <a:t>require big changes in the application code and is not always </a:t>
            </a:r>
            <a:r>
              <a:rPr lang="en-US" dirty="0" smtClean="0"/>
              <a:t>possible</a:t>
            </a:r>
          </a:p>
          <a:p>
            <a:r>
              <a:rPr lang="en-US" dirty="0" smtClean="0"/>
              <a:t>If any part of a monolithic application isn’t scalable, the whole application is </a:t>
            </a:r>
            <a:r>
              <a:rPr lang="en-US" dirty="0" err="1" smtClean="0"/>
              <a:t>unscalable</a:t>
            </a:r>
            <a:r>
              <a:rPr lang="en-US" dirty="0" smtClean="0"/>
              <a:t>, unless you can split the monolith up somehow.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apps into </a:t>
            </a:r>
            <a:r>
              <a:rPr lang="en-US" dirty="0" err="1" smtClean="0"/>
              <a:t>microservices</a:t>
            </a:r>
            <a:endParaRPr lang="en-US" dirty="0"/>
          </a:p>
        </p:txBody>
      </p:sp>
      <p:sp>
        <p:nvSpPr>
          <p:cNvPr id="3" name="Content Placeholder 2"/>
          <p:cNvSpPr>
            <a:spLocks noGrp="1"/>
          </p:cNvSpPr>
          <p:nvPr>
            <p:ph idx="1"/>
          </p:nvPr>
        </p:nvSpPr>
        <p:spPr/>
        <p:txBody>
          <a:bodyPr/>
          <a:lstStyle/>
          <a:p>
            <a:r>
              <a:rPr lang="en-US" dirty="0" smtClean="0"/>
              <a:t>These and other problems have forced us to start splitting complex monolithic applications into smaller independently deployable components called </a:t>
            </a:r>
            <a:r>
              <a:rPr lang="en-US" dirty="0" err="1" smtClean="0"/>
              <a:t>microservices</a:t>
            </a:r>
            <a:r>
              <a:rPr lang="en-US" dirty="0" smtClean="0"/>
              <a:t>.</a:t>
            </a:r>
          </a:p>
          <a:p>
            <a:r>
              <a:rPr lang="en-US" dirty="0" smtClean="0"/>
              <a:t>Each </a:t>
            </a:r>
            <a:r>
              <a:rPr lang="en-US" dirty="0" err="1" smtClean="0"/>
              <a:t>microservice</a:t>
            </a:r>
            <a:r>
              <a:rPr lang="en-US" dirty="0" smtClean="0"/>
              <a:t> runs as an independent process </a:t>
            </a:r>
            <a:r>
              <a:rPr lang="en-US" dirty="0" smtClean="0"/>
              <a:t>and </a:t>
            </a:r>
            <a:r>
              <a:rPr lang="en-US" dirty="0" smtClean="0"/>
              <a:t>communicates with other </a:t>
            </a:r>
            <a:r>
              <a:rPr lang="en-US" dirty="0" err="1" smtClean="0"/>
              <a:t>microservices</a:t>
            </a:r>
            <a:r>
              <a:rPr lang="en-US" dirty="0" smtClean="0"/>
              <a:t> through simple, well-defined interfaces (APIs).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95263" y="261938"/>
            <a:ext cx="8753475" cy="63341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Since each </a:t>
            </a:r>
            <a:r>
              <a:rPr lang="en-US" dirty="0" err="1" smtClean="0"/>
              <a:t>microservice</a:t>
            </a:r>
            <a:r>
              <a:rPr lang="en-US" dirty="0" smtClean="0"/>
              <a:t> is a standalone process with a relatively static external API, it is possible to develop and deploy each </a:t>
            </a:r>
            <a:r>
              <a:rPr lang="en-US" dirty="0" err="1" smtClean="0"/>
              <a:t>microservice</a:t>
            </a:r>
            <a:r>
              <a:rPr lang="en-US" dirty="0" smtClean="0"/>
              <a:t> separately. </a:t>
            </a:r>
            <a:endParaRPr lang="en-US" dirty="0" smtClean="0"/>
          </a:p>
          <a:p>
            <a:r>
              <a:rPr lang="en-US" dirty="0" smtClean="0"/>
              <a:t>A </a:t>
            </a:r>
            <a:r>
              <a:rPr lang="en-US" dirty="0" smtClean="0"/>
              <a:t>change to one of them doesn’t require changes or re-deployment of any other service, provided that the API doesn’t change at all or changes only in a backwards-compatible way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t>
            </a:r>
            <a:r>
              <a:rPr lang="en-US" dirty="0" err="1" smtClean="0"/>
              <a:t>microservices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Scaling </a:t>
            </a:r>
            <a:r>
              <a:rPr lang="en-US" dirty="0" err="1" smtClean="0"/>
              <a:t>microservices</a:t>
            </a:r>
            <a:r>
              <a:rPr lang="en-US" dirty="0" smtClean="0"/>
              <a:t>, unlike monolithic systems, where we need to scale the system as a whole, is done on a per-service basis, which means we have the option of scaling only those services that require more resources, while leaving others at their original </a:t>
            </a:r>
            <a:r>
              <a:rPr lang="en-US" dirty="0" smtClean="0"/>
              <a:t>scale</a:t>
            </a:r>
          </a:p>
          <a:p>
            <a:r>
              <a:rPr lang="en-US" dirty="0" smtClean="0"/>
              <a:t>When a monolithic application can’t be scaled out because some of its parts are </a:t>
            </a:r>
            <a:r>
              <a:rPr lang="en-US" dirty="0" err="1" smtClean="0"/>
              <a:t>unscalable</a:t>
            </a:r>
            <a:r>
              <a:rPr lang="en-US" dirty="0" smtClean="0"/>
              <a:t>, splitting the app into </a:t>
            </a:r>
            <a:r>
              <a:rPr lang="en-US" dirty="0" err="1" smtClean="0"/>
              <a:t>microservices</a:t>
            </a:r>
            <a:r>
              <a:rPr lang="en-US" dirty="0" smtClean="0"/>
              <a:t> allows us to horizontally scale the parts that allow scaling out, and scale the parts that don’t, vertically instead of horizontally.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14313" y="671513"/>
            <a:ext cx="8715375" cy="55149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t>
            </a:r>
            <a:r>
              <a:rPr lang="en-US" dirty="0" err="1" smtClean="0"/>
              <a:t>microservices</a:t>
            </a:r>
            <a:endParaRPr lang="en-US" dirty="0"/>
          </a:p>
        </p:txBody>
      </p:sp>
      <p:sp>
        <p:nvSpPr>
          <p:cNvPr id="3" name="Content Placeholder 2"/>
          <p:cNvSpPr>
            <a:spLocks noGrp="1"/>
          </p:cNvSpPr>
          <p:nvPr>
            <p:ph idx="1"/>
          </p:nvPr>
        </p:nvSpPr>
        <p:spPr/>
        <p:txBody>
          <a:bodyPr/>
          <a:lstStyle/>
          <a:p>
            <a:r>
              <a:rPr lang="en-US" dirty="0" smtClean="0"/>
              <a:t>Of course, there are also drawbacks to </a:t>
            </a:r>
            <a:r>
              <a:rPr lang="en-US" dirty="0" err="1" smtClean="0"/>
              <a:t>microservices</a:t>
            </a:r>
            <a:r>
              <a:rPr lang="en-US" dirty="0" smtClean="0"/>
              <a:t>. </a:t>
            </a:r>
            <a:endParaRPr lang="en-US" dirty="0" smtClean="0"/>
          </a:p>
          <a:p>
            <a:r>
              <a:rPr lang="en-US" dirty="0" smtClean="0"/>
              <a:t>When </a:t>
            </a:r>
            <a:r>
              <a:rPr lang="en-US" dirty="0" smtClean="0"/>
              <a:t>your system consists of only a small number of deployable components, managing those components is easy. </a:t>
            </a:r>
            <a:endParaRPr lang="en-US" dirty="0" smtClean="0"/>
          </a:p>
          <a:p>
            <a:r>
              <a:rPr lang="en-US" dirty="0" smtClean="0"/>
              <a:t>It’s </a:t>
            </a:r>
            <a:r>
              <a:rPr lang="en-US" dirty="0" smtClean="0"/>
              <a:t>trivial to decide where to deploy each component, since there aren’t that many possibilities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number </a:t>
            </a:r>
            <a:r>
              <a:rPr lang="en-US" dirty="0" smtClean="0"/>
              <a:t>of those components increases, deployment-related decisions become increasingly more difficult since not only does the number of deployment combinations increase, the number of inter-dependencies between the components increases as well. </a:t>
            </a:r>
            <a:endParaRPr lang="en-US" dirty="0" smtClean="0"/>
          </a:p>
          <a:p>
            <a:r>
              <a:rPr lang="en-US" dirty="0" err="1" smtClean="0"/>
              <a:t>Microservices</a:t>
            </a:r>
            <a:r>
              <a:rPr lang="en-US" dirty="0" smtClean="0"/>
              <a:t> perform their work together as a team, so they need to be able to find and talk to each other. When deploying them, someone or something needs to configure all of them properly in order to enable them to work together as a single system. </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With increasing numbers of </a:t>
            </a:r>
            <a:r>
              <a:rPr lang="en-US" dirty="0" err="1" smtClean="0"/>
              <a:t>microservices</a:t>
            </a:r>
            <a:r>
              <a:rPr lang="en-US" dirty="0" smtClean="0"/>
              <a:t>, this becomes tedious and error-prone.</a:t>
            </a:r>
          </a:p>
          <a:p>
            <a:r>
              <a:rPr lang="en-US" dirty="0" smtClean="0"/>
              <a:t>Deploying dynamically linked applications that require different versions of shared libraries, and/or require other varying kinds of environments, can quickly become a nightmare for the system administrators who are the ones deploying and managing them on production servers.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and </a:t>
            </a:r>
            <a:r>
              <a:rPr lang="en-US" dirty="0" err="1" smtClean="0"/>
              <a:t>DevOps</a:t>
            </a:r>
            <a:endParaRPr lang="en-US" dirty="0"/>
          </a:p>
        </p:txBody>
      </p:sp>
      <p:sp>
        <p:nvSpPr>
          <p:cNvPr id="3" name="Content Placeholder 2"/>
          <p:cNvSpPr>
            <a:spLocks noGrp="1"/>
          </p:cNvSpPr>
          <p:nvPr>
            <p:ph idx="1"/>
          </p:nvPr>
        </p:nvSpPr>
        <p:spPr/>
        <p:txBody>
          <a:bodyPr>
            <a:normAutofit/>
          </a:bodyPr>
          <a:lstStyle/>
          <a:p>
            <a:r>
              <a:rPr lang="en-US" dirty="0" smtClean="0"/>
              <a:t>In the past, the development team’s job was to create the application and then hand it off to the operations team, who then deployed it, tended to it and kept it running, </a:t>
            </a:r>
            <a:endParaRPr lang="en-US" dirty="0" smtClean="0"/>
          </a:p>
          <a:p>
            <a:r>
              <a:rPr lang="en-US" dirty="0" smtClean="0"/>
              <a:t>But </a:t>
            </a:r>
            <a:r>
              <a:rPr lang="en-US" dirty="0" smtClean="0"/>
              <a:t>now, organizations are realizing it’s better to have the same team that developed the application also take part in deploying it and taking care of it over its whole lifetime.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past, most software applications were big monoliths, running either as a single process or as a very small number of processes spread across just a handful of </a:t>
            </a:r>
            <a:r>
              <a:rPr lang="en-US" dirty="0" smtClean="0"/>
              <a:t>servers</a:t>
            </a:r>
          </a:p>
          <a:p>
            <a:r>
              <a:rPr lang="en-US" dirty="0" smtClean="0"/>
              <a:t>These applications had slow release lifecycles and were updated relatively infrequently. </a:t>
            </a:r>
            <a:endParaRPr lang="en-US" dirty="0" smtClean="0"/>
          </a:p>
          <a:p>
            <a:r>
              <a:rPr lang="en-US" dirty="0" smtClean="0"/>
              <a:t>At </a:t>
            </a:r>
            <a:r>
              <a:rPr lang="en-US" dirty="0" smtClean="0"/>
              <a:t>the end of every release cycle, developers would package them and hand them over to the ops team, who then deployed, monitored and manually migrated them when the hardware they were running on failed.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This means the developer, QA and operations teams now need to collaborate throughout the whole process. This practice is called </a:t>
            </a:r>
            <a:r>
              <a:rPr lang="en-US" dirty="0" err="1" smtClean="0"/>
              <a:t>DevOps</a:t>
            </a:r>
            <a:r>
              <a:rPr lang="en-US" dirty="0" smtClean="0"/>
              <a:t>. </a:t>
            </a:r>
          </a:p>
          <a:p>
            <a:r>
              <a:rPr lang="en-US" dirty="0" smtClean="0"/>
              <a:t>Developers </a:t>
            </a:r>
            <a:r>
              <a:rPr lang="en-US" dirty="0" smtClean="0"/>
              <a:t>love creating new features and improving the user experience. </a:t>
            </a:r>
            <a:endParaRPr lang="en-US" dirty="0" smtClean="0"/>
          </a:p>
          <a:p>
            <a:r>
              <a:rPr lang="en-US" dirty="0" smtClean="0"/>
              <a:t>The system administrators, on the other hand, are in charge of the whole hardware infrastructure, system security, utilization, </a:t>
            </a:r>
            <a:r>
              <a:rPr lang="en-US" dirty="0" smtClean="0"/>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By abstracting away the actual hardware and exposing it as a single platform for deploying and running apps, it allows developers to configure and deploy their applications without any help from the </a:t>
            </a:r>
            <a:r>
              <a:rPr lang="en-US" dirty="0" err="1" smtClean="0"/>
              <a:t>sysadmins</a:t>
            </a:r>
            <a:r>
              <a:rPr lang="en-US" dirty="0" smtClean="0"/>
              <a:t> and allows the </a:t>
            </a:r>
            <a:r>
              <a:rPr lang="en-US" dirty="0" err="1" smtClean="0"/>
              <a:t>sysadmins</a:t>
            </a:r>
            <a:r>
              <a:rPr lang="en-US" dirty="0" smtClean="0"/>
              <a:t> to focus on keeping the underlying infrastructure up and running, while not having to know anything about the actual applications running on top of it</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technologies</a:t>
            </a:r>
            <a:endParaRPr lang="en-US" dirty="0"/>
          </a:p>
        </p:txBody>
      </p:sp>
      <p:sp>
        <p:nvSpPr>
          <p:cNvPr id="3" name="Content Placeholder 2"/>
          <p:cNvSpPr>
            <a:spLocks noGrp="1"/>
          </p:cNvSpPr>
          <p:nvPr>
            <p:ph idx="1"/>
          </p:nvPr>
        </p:nvSpPr>
        <p:spPr/>
        <p:txBody>
          <a:bodyPr>
            <a:normAutofit fontScale="92500"/>
          </a:bodyPr>
          <a:lstStyle/>
          <a:p>
            <a:r>
              <a:rPr lang="en-US" dirty="0" err="1" smtClean="0"/>
              <a:t>Kubernetes</a:t>
            </a:r>
            <a:r>
              <a:rPr lang="en-US" dirty="0" smtClean="0"/>
              <a:t> uses so-called Linux container technologies to provide isolation of running </a:t>
            </a:r>
            <a:r>
              <a:rPr lang="en-US" dirty="0" smtClean="0"/>
              <a:t>applications</a:t>
            </a:r>
          </a:p>
          <a:p>
            <a:r>
              <a:rPr lang="en-US" dirty="0" smtClean="0"/>
              <a:t>When an application is composed of only smaller numbers of large components, it is completely acceptable to give a dedicated virtual machine (VM) to each component and isolate their environments by providing each of them with their own operating system instance.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Instead of using virtual machines to isolate the environments of each </a:t>
            </a:r>
            <a:r>
              <a:rPr lang="en-US" dirty="0" err="1" smtClean="0"/>
              <a:t>microservice</a:t>
            </a:r>
            <a:r>
              <a:rPr lang="en-US" dirty="0" smtClean="0"/>
              <a:t> (or software processes in general), developers are now turning to Linux container technologies. </a:t>
            </a:r>
            <a:endParaRPr lang="en-US" dirty="0" smtClean="0"/>
          </a:p>
          <a:p>
            <a:r>
              <a:rPr lang="en-US" dirty="0" smtClean="0"/>
              <a:t>They </a:t>
            </a:r>
            <a:r>
              <a:rPr lang="en-US" dirty="0" smtClean="0"/>
              <a:t>allow us to run multiple services on the same host machine, while not only exposing a different environment to each of them, but also isolating them from each other, similarly to VMs, but with much less overhead.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process running in a container is actually running inside the host’s operating system, just like all the other processes </a:t>
            </a:r>
            <a:endParaRPr lang="en-US" dirty="0" smtClean="0"/>
          </a:p>
          <a:p>
            <a:r>
              <a:rPr lang="en-US" dirty="0" smtClean="0"/>
              <a:t>This is unlike </a:t>
            </a:r>
            <a:r>
              <a:rPr lang="en-US" dirty="0" smtClean="0"/>
              <a:t>VMs, where processes run in separate operating </a:t>
            </a:r>
            <a:r>
              <a:rPr lang="en-US" dirty="0" smtClean="0"/>
              <a:t>systems</a:t>
            </a:r>
          </a:p>
          <a:p>
            <a:r>
              <a:rPr lang="en-US" dirty="0" smtClean="0"/>
              <a:t>But the process in the container is still isolated from other processes. </a:t>
            </a:r>
            <a:endParaRPr lang="en-US" dirty="0" smtClean="0"/>
          </a:p>
          <a:p>
            <a:r>
              <a:rPr lang="en-US" dirty="0" smtClean="0"/>
              <a:t>To </a:t>
            </a:r>
            <a:r>
              <a:rPr lang="en-US" dirty="0" smtClean="0"/>
              <a:t>the process itself, it appears as though it is running on a dedicated machine and operating system all by itself.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Vs Virtual Machines</a:t>
            </a:r>
            <a:endParaRPr lang="en-US" dirty="0"/>
          </a:p>
        </p:txBody>
      </p:sp>
      <p:sp>
        <p:nvSpPr>
          <p:cNvPr id="3" name="Content Placeholder 2"/>
          <p:cNvSpPr>
            <a:spLocks noGrp="1"/>
          </p:cNvSpPr>
          <p:nvPr>
            <p:ph idx="1"/>
          </p:nvPr>
        </p:nvSpPr>
        <p:spPr/>
        <p:txBody>
          <a:bodyPr/>
          <a:lstStyle/>
          <a:p>
            <a:r>
              <a:rPr lang="en-US" dirty="0" smtClean="0"/>
              <a:t>Compared to VMs, containers are much more lightweight, which allows us to run higher numbers of software components on the same hardware, mainly because each VM needs to run its own set of system processes, which requires additional compute resources next to those consumed by the component’s own process. </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00038" y="1271588"/>
            <a:ext cx="8543925" cy="43148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you run three VMs on a host, you actually have three completely separate operating systems running on and sharing the same bare-metal hardware. </a:t>
            </a:r>
            <a:endParaRPr lang="en-US" dirty="0" smtClean="0"/>
          </a:p>
          <a:p>
            <a:r>
              <a:rPr lang="en-US" dirty="0" smtClean="0"/>
              <a:t>Underneath </a:t>
            </a:r>
            <a:r>
              <a:rPr lang="en-US" dirty="0" smtClean="0"/>
              <a:t>those VMs is a hypervisor, which divides the actual hardware resources into smaller sets of virtual resources that can be used by the operating system inside each VM. </a:t>
            </a:r>
            <a:endParaRPr lang="en-US" dirty="0" smtClean="0"/>
          </a:p>
          <a:p>
            <a:r>
              <a:rPr lang="en-US" dirty="0" smtClean="0"/>
              <a:t>Applications </a:t>
            </a:r>
            <a:r>
              <a:rPr lang="en-US" dirty="0" smtClean="0"/>
              <a:t>running inside those VMs perform system calls to the Kernel inside the VM and the Kernel then performs x86 instructions on the host’s physical CPU through the Hypervisor.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Containers, on the other hand, all perform system calls on the exact same Kernel and this single Kernel is the only one performing x86 instructions on the host’s CPU. </a:t>
            </a:r>
            <a:endParaRPr lang="en-US" dirty="0" smtClean="0"/>
          </a:p>
          <a:p>
            <a:r>
              <a:rPr lang="en-US" dirty="0" smtClean="0"/>
              <a:t>The </a:t>
            </a:r>
            <a:r>
              <a:rPr lang="en-US" dirty="0" smtClean="0"/>
              <a:t>CPU doesn’t need to do any kind of virtualization like it needs to with VMs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09563" y="1023938"/>
            <a:ext cx="8524875" cy="48101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Today, big monolithic applications are slowly being broken down into smaller, independently running components called </a:t>
            </a:r>
            <a:r>
              <a:rPr lang="en-US" dirty="0" err="1" smtClean="0"/>
              <a:t>microservices</a:t>
            </a:r>
            <a:endParaRPr lang="en-US" dirty="0" smtClean="0"/>
          </a:p>
          <a:p>
            <a:r>
              <a:rPr lang="en-US" dirty="0" smtClean="0"/>
              <a:t>Because they are decoupled from each other, they can be developed, deployed, updated and scaled individually. </a:t>
            </a:r>
            <a:endParaRPr lang="en-US" dirty="0" smtClean="0"/>
          </a:p>
          <a:p>
            <a:r>
              <a:rPr lang="en-US" dirty="0" smtClean="0"/>
              <a:t>This </a:t>
            </a:r>
            <a:r>
              <a:rPr lang="en-US" dirty="0" smtClean="0"/>
              <a:t>enables us to change each of them quickly and as often as necessary to keep up with today’s rapidly changing business requirements.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smtClean="0"/>
              <a:t>run bigger numbers of isolated processes on the same machine, containers are a much better choice because of their low overhead. </a:t>
            </a:r>
            <a:endParaRPr lang="en-US" dirty="0" smtClean="0"/>
          </a:p>
          <a:p>
            <a:r>
              <a:rPr lang="en-US" dirty="0" smtClean="0"/>
              <a:t>Remember</a:t>
            </a:r>
            <a:r>
              <a:rPr lang="en-US" dirty="0" smtClean="0"/>
              <a:t>, each VM runs its own set of system services, while containers don’t – the host OS runs only one set of them. </a:t>
            </a:r>
            <a:endParaRPr lang="en-US" dirty="0" smtClean="0"/>
          </a:p>
          <a:p>
            <a:r>
              <a:rPr lang="en-US" dirty="0" smtClean="0"/>
              <a:t>Then </a:t>
            </a:r>
            <a:r>
              <a:rPr lang="en-US" dirty="0" smtClean="0"/>
              <a:t>there’s also the fact that a VM needs to boot up first, before it can run your process, while a container is just that single process, and it can start up immediately.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containers ensure isolation?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this point, you’re probably wondering how exactly containers are able to isolate processes if they are running on the same operating system. </a:t>
            </a:r>
            <a:endParaRPr lang="en-US" dirty="0" smtClean="0"/>
          </a:p>
          <a:p>
            <a:r>
              <a:rPr lang="en-US" dirty="0" smtClean="0"/>
              <a:t>There </a:t>
            </a:r>
            <a:r>
              <a:rPr lang="en-US" dirty="0" smtClean="0"/>
              <a:t>are two mechanisms that make this possible. </a:t>
            </a:r>
            <a:endParaRPr lang="en-US" dirty="0" smtClean="0"/>
          </a:p>
          <a:p>
            <a:r>
              <a:rPr lang="en-US" dirty="0" smtClean="0"/>
              <a:t>The </a:t>
            </a:r>
            <a:r>
              <a:rPr lang="en-US" dirty="0" smtClean="0"/>
              <a:t>first one, Linux Namespaces, makes sure each process sees its own personal view of the system (files, processes, network interfaces, hostname, etc.). </a:t>
            </a:r>
            <a:endParaRPr lang="en-US" dirty="0" smtClean="0"/>
          </a:p>
          <a:p>
            <a:r>
              <a:rPr lang="en-US" dirty="0" smtClean="0"/>
              <a:t>The </a:t>
            </a:r>
            <a:r>
              <a:rPr lang="en-US" dirty="0" smtClean="0"/>
              <a:t>second one is Linux Control Groups (</a:t>
            </a:r>
            <a:r>
              <a:rPr lang="en-US" dirty="0" err="1" smtClean="0"/>
              <a:t>cgroups</a:t>
            </a:r>
            <a:r>
              <a:rPr lang="en-US" dirty="0" smtClean="0"/>
              <a:t>), which limit the amount of resources the process can consume (</a:t>
            </a:r>
            <a:r>
              <a:rPr lang="en-US" dirty="0" err="1" smtClean="0"/>
              <a:t>cpu</a:t>
            </a:r>
            <a:r>
              <a:rPr lang="en-US" dirty="0" smtClean="0"/>
              <a:t>, memory, network </a:t>
            </a:r>
            <a:r>
              <a:rPr lang="en-US" dirty="0" err="1" smtClean="0"/>
              <a:t>bandwith</a:t>
            </a:r>
            <a:r>
              <a:rPr lang="en-US" dirty="0" smtClean="0"/>
              <a:t>, etc.).</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Kubernetes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We’ve already shown that as the number of deployable application components in your system grows, it starts to become hard to manage them all. </a:t>
            </a:r>
            <a:endParaRPr lang="en-US" dirty="0" smtClean="0"/>
          </a:p>
          <a:p>
            <a:r>
              <a:rPr lang="en-US" dirty="0" err="1" smtClean="0"/>
              <a:t>Kubernetes</a:t>
            </a:r>
            <a:r>
              <a:rPr lang="en-US" dirty="0" smtClean="0"/>
              <a:t> enables you to run your software applications on thousands of computer nodes as if all those nodes were a single, enormous computer. </a:t>
            </a:r>
            <a:endParaRPr lang="en-US" dirty="0" smtClean="0"/>
          </a:p>
          <a:p>
            <a:r>
              <a:rPr lang="en-US" dirty="0" smtClean="0"/>
              <a:t>It </a:t>
            </a:r>
            <a:r>
              <a:rPr lang="en-US" dirty="0" smtClean="0"/>
              <a:t>abstracts away the underlying infrastructure and, by doing so, simplifies the development lifecycle for both the developers and the system administrators.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Deploying applications through </a:t>
            </a:r>
            <a:r>
              <a:rPr lang="en-US" dirty="0" err="1" smtClean="0"/>
              <a:t>Kubernetes</a:t>
            </a:r>
            <a:r>
              <a:rPr lang="en-US" dirty="0" smtClean="0"/>
              <a:t> is always the same, whether your cluster contains only a couple of nodes or thousands of them. </a:t>
            </a:r>
            <a:endParaRPr lang="en-US" dirty="0" smtClean="0"/>
          </a:p>
          <a:p>
            <a:r>
              <a:rPr lang="en-US" dirty="0" smtClean="0"/>
              <a:t>The </a:t>
            </a:r>
            <a:r>
              <a:rPr lang="en-US" dirty="0" smtClean="0"/>
              <a:t>size of the cluster makes no difference at all. </a:t>
            </a:r>
            <a:endParaRPr lang="en-US" dirty="0" smtClean="0"/>
          </a:p>
          <a:p>
            <a:r>
              <a:rPr lang="en-US" dirty="0" smtClean="0"/>
              <a:t>Additional </a:t>
            </a:r>
            <a:r>
              <a:rPr lang="en-US" dirty="0" smtClean="0"/>
              <a:t>cluster nodes simply increase the amount of resources available to deployed apps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of </a:t>
            </a:r>
            <a:r>
              <a:rPr lang="en-US" dirty="0" err="1" smtClean="0"/>
              <a:t>Kubernetes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system is composed of a master node and any number of worker nodes. </a:t>
            </a:r>
            <a:endParaRPr lang="en-US" dirty="0" smtClean="0"/>
          </a:p>
          <a:p>
            <a:r>
              <a:rPr lang="en-US" dirty="0" smtClean="0"/>
              <a:t>When </a:t>
            </a:r>
            <a:r>
              <a:rPr lang="en-US" dirty="0" smtClean="0"/>
              <a:t>the developer submits a list of apps to the master, </a:t>
            </a:r>
            <a:r>
              <a:rPr lang="en-US" dirty="0" err="1" smtClean="0"/>
              <a:t>Kubernetes</a:t>
            </a:r>
            <a:r>
              <a:rPr lang="en-US" dirty="0" smtClean="0"/>
              <a:t> deploys them across the cluster of worker nodes</a:t>
            </a:r>
            <a:r>
              <a:rPr lang="en-US" dirty="0" smtClean="0"/>
              <a:t>.</a:t>
            </a:r>
          </a:p>
          <a:p>
            <a:r>
              <a:rPr lang="en-US" dirty="0" smtClean="0"/>
              <a:t>The developer can specify that some apps must run together and they will indeed be deployed on the same worker node. </a:t>
            </a:r>
            <a:endParaRPr lang="en-US" dirty="0" smtClean="0"/>
          </a:p>
          <a:p>
            <a:r>
              <a:rPr lang="en-US" dirty="0" smtClean="0"/>
              <a:t>Others </a:t>
            </a:r>
            <a:r>
              <a:rPr lang="en-US" dirty="0" smtClean="0"/>
              <a:t>will be spread around. </a:t>
            </a:r>
            <a:endParaRPr lang="en-US" dirty="0" smtClean="0"/>
          </a:p>
          <a:p>
            <a:r>
              <a:rPr lang="en-US" dirty="0" smtClean="0"/>
              <a:t>But</a:t>
            </a:r>
            <a:r>
              <a:rPr lang="en-US" dirty="0" smtClean="0"/>
              <a:t>, regardless of where each app is deployed, it can find other apps and communicate with them easily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Developers focus on the core app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Kubernetes</a:t>
            </a:r>
            <a:r>
              <a:rPr lang="en-US" dirty="0" smtClean="0"/>
              <a:t> can be thought of as an operating system for the cluster. </a:t>
            </a:r>
            <a:endParaRPr lang="en-US" dirty="0" smtClean="0"/>
          </a:p>
          <a:p>
            <a:r>
              <a:rPr lang="en-US" dirty="0" smtClean="0"/>
              <a:t>It </a:t>
            </a:r>
            <a:r>
              <a:rPr lang="en-US" dirty="0" smtClean="0"/>
              <a:t>relieves application developers from having to implement certain infrastructure-related services into their apps and instead rely on </a:t>
            </a:r>
            <a:r>
              <a:rPr lang="en-US" dirty="0" err="1" smtClean="0"/>
              <a:t>Kubernetes</a:t>
            </a:r>
            <a:r>
              <a:rPr lang="en-US" dirty="0" smtClean="0"/>
              <a:t> to provide these services. </a:t>
            </a:r>
            <a:endParaRPr lang="en-US" dirty="0" smtClean="0"/>
          </a:p>
          <a:p>
            <a:r>
              <a:rPr lang="en-US" dirty="0" smtClean="0"/>
              <a:t>This </a:t>
            </a:r>
            <a:r>
              <a:rPr lang="en-US" dirty="0" smtClean="0"/>
              <a:t>includes things like service discovery, scaling, load-balancing, self-healing and even leader election. </a:t>
            </a:r>
            <a:endParaRPr lang="en-US" dirty="0" smtClean="0"/>
          </a:p>
          <a:p>
            <a:r>
              <a:rPr lang="en-US" dirty="0" smtClean="0"/>
              <a:t>Application </a:t>
            </a:r>
            <a:r>
              <a:rPr lang="en-US" dirty="0" smtClean="0"/>
              <a:t>developers can therefore focus on implementing the actual features of the applications and not waste time figuring out how to integrate them with the infrastructure.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err="1" smtClean="0"/>
              <a:t>Kubernetes</a:t>
            </a:r>
            <a:r>
              <a:rPr lang="en-US" dirty="0" smtClean="0"/>
              <a:t> will run your containerized app somewhere on the cluster, provide information to its components on how to find each other, and keep all of them running. </a:t>
            </a:r>
            <a:endParaRPr lang="en-US" dirty="0" smtClean="0"/>
          </a:p>
          <a:p>
            <a:r>
              <a:rPr lang="en-US" dirty="0" smtClean="0"/>
              <a:t>Since </a:t>
            </a:r>
            <a:r>
              <a:rPr lang="en-US" dirty="0" smtClean="0"/>
              <a:t>your application doesn’t care which node it is running on, </a:t>
            </a:r>
            <a:r>
              <a:rPr lang="en-US" dirty="0" err="1" smtClean="0"/>
              <a:t>Kubernetes</a:t>
            </a:r>
            <a:r>
              <a:rPr lang="en-US" dirty="0" smtClean="0"/>
              <a:t> can relocate the app at any time, and by doing so can achieve far better resource utilization than is possible with manually scheduled apps.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t>
            </a:r>
            <a:r>
              <a:rPr lang="en-US" dirty="0" err="1" smtClean="0"/>
              <a:t>Kubernetes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Kubernetes</a:t>
            </a:r>
            <a:r>
              <a:rPr lang="en-US" dirty="0" smtClean="0"/>
              <a:t> cluster is composed many nodes, which can be split into two </a:t>
            </a:r>
            <a:r>
              <a:rPr lang="en-US" dirty="0" smtClean="0"/>
              <a:t>types</a:t>
            </a:r>
          </a:p>
          <a:p>
            <a:pPr lvl="1"/>
            <a:r>
              <a:rPr lang="en-US" dirty="0" smtClean="0"/>
              <a:t>the </a:t>
            </a:r>
            <a:r>
              <a:rPr lang="en-US" dirty="0" err="1" smtClean="0"/>
              <a:t>Kubernetes</a:t>
            </a:r>
            <a:r>
              <a:rPr lang="en-US" dirty="0" smtClean="0"/>
              <a:t> Control Plane (in essence, the master node(s)), which controls and manages the whole </a:t>
            </a:r>
            <a:r>
              <a:rPr lang="en-US" dirty="0" err="1" smtClean="0"/>
              <a:t>Kubernetes</a:t>
            </a:r>
            <a:r>
              <a:rPr lang="en-US" dirty="0" smtClean="0"/>
              <a:t> system, </a:t>
            </a:r>
            <a:endParaRPr lang="en-US" dirty="0" smtClean="0"/>
          </a:p>
          <a:p>
            <a:pPr lvl="1"/>
            <a:r>
              <a:rPr lang="en-US" dirty="0" smtClean="0"/>
              <a:t>worker </a:t>
            </a:r>
            <a:r>
              <a:rPr lang="en-US" dirty="0" smtClean="0"/>
              <a:t>nodes, which run the actual applications you deploy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Plane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API </a:t>
            </a:r>
            <a:r>
              <a:rPr lang="en-US" dirty="0" smtClean="0"/>
              <a:t>Server, which you use to communicate with and perform operations on the </a:t>
            </a:r>
            <a:r>
              <a:rPr lang="en-US" dirty="0" err="1" smtClean="0"/>
              <a:t>Kubernetes</a:t>
            </a:r>
            <a:r>
              <a:rPr lang="en-US" dirty="0" smtClean="0"/>
              <a:t> cluster, </a:t>
            </a:r>
            <a:endParaRPr lang="en-US" dirty="0" smtClean="0"/>
          </a:p>
          <a:p>
            <a:r>
              <a:rPr lang="en-US" dirty="0" smtClean="0"/>
              <a:t>The </a:t>
            </a:r>
            <a:r>
              <a:rPr lang="en-US" dirty="0" smtClean="0"/>
              <a:t>Scheduler, which is responsible for scheduling your apps (assigning a worker node to each deployable component of your application), </a:t>
            </a:r>
            <a:endParaRPr lang="en-US" dirty="0" smtClean="0"/>
          </a:p>
          <a:p>
            <a:r>
              <a:rPr lang="en-US" dirty="0" smtClean="0"/>
              <a:t>The </a:t>
            </a:r>
            <a:r>
              <a:rPr lang="en-US" dirty="0" smtClean="0"/>
              <a:t>Controller Manager, which performs cluster-level functions, such as replicating components, keeping track of worker nodes, etc., </a:t>
            </a:r>
            <a:endParaRPr lang="en-US" dirty="0" smtClean="0"/>
          </a:p>
          <a:p>
            <a:r>
              <a:rPr lang="en-US" dirty="0" err="1" smtClean="0"/>
              <a:t>etcd</a:t>
            </a:r>
            <a:r>
              <a:rPr lang="en-US" dirty="0" smtClean="0"/>
              <a:t>, a reliable distributed data store that stores the whole cluster configuration persistently.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application on </a:t>
            </a:r>
            <a:r>
              <a:rPr lang="en-US" dirty="0" err="1" smtClean="0"/>
              <a:t>Kubernetes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order to run an application, you need to package it up into one or more </a:t>
            </a:r>
            <a:r>
              <a:rPr lang="en-US" dirty="0" err="1" smtClean="0"/>
              <a:t>Docker</a:t>
            </a:r>
            <a:r>
              <a:rPr lang="en-US" dirty="0" smtClean="0"/>
              <a:t> images, push those images to a </a:t>
            </a:r>
            <a:r>
              <a:rPr lang="en-US" dirty="0" err="1" smtClean="0"/>
              <a:t>Docker</a:t>
            </a:r>
            <a:r>
              <a:rPr lang="en-US" dirty="0" smtClean="0"/>
              <a:t> registry and then post a description of your app in the form of an app descriptor to the API server. </a:t>
            </a:r>
            <a:endParaRPr lang="en-US" dirty="0" smtClean="0"/>
          </a:p>
          <a:p>
            <a:r>
              <a:rPr lang="en-US" dirty="0" smtClean="0"/>
              <a:t>When the API server processes your app’s description, the scheduler will schedule the specified groups of containers onto the available worker nodes, based on resources required by each group and the available resources on each node at that moment.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challenge</a:t>
            </a:r>
            <a:endParaRPr lang="en-US" dirty="0"/>
          </a:p>
        </p:txBody>
      </p:sp>
      <p:sp>
        <p:nvSpPr>
          <p:cNvPr id="3" name="Content Placeholder 2"/>
          <p:cNvSpPr>
            <a:spLocks noGrp="1"/>
          </p:cNvSpPr>
          <p:nvPr>
            <p:ph idx="1"/>
          </p:nvPr>
        </p:nvSpPr>
        <p:spPr/>
        <p:txBody>
          <a:bodyPr>
            <a:normAutofit lnSpcReduction="10000"/>
          </a:bodyPr>
          <a:lstStyle/>
          <a:p>
            <a:r>
              <a:rPr lang="en-US" dirty="0" smtClean="0"/>
              <a:t>But, with bigger numbers of deployable components and increasingly larger datacenters, it becomes increasingly difficult to configure, manage and keep the whole system running properly. </a:t>
            </a:r>
            <a:endParaRPr lang="en-US" dirty="0" smtClean="0"/>
          </a:p>
          <a:p>
            <a:r>
              <a:rPr lang="en-US" dirty="0" smtClean="0"/>
              <a:t>It </a:t>
            </a:r>
            <a:r>
              <a:rPr lang="en-US" dirty="0" smtClean="0"/>
              <a:t>becomes much harder to figure out where to put each of those components if we want to achieve a high enough resource utilization and keep the hardware costs down. </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t>
            </a:r>
            <a:r>
              <a:rPr lang="en-US" dirty="0" err="1" smtClean="0"/>
              <a:t>Kubelet</a:t>
            </a:r>
            <a:r>
              <a:rPr lang="en-US" dirty="0" smtClean="0"/>
              <a:t> on those nodes will then instruct </a:t>
            </a:r>
            <a:r>
              <a:rPr lang="en-US" dirty="0" err="1" smtClean="0"/>
              <a:t>Docker</a:t>
            </a:r>
            <a:r>
              <a:rPr lang="en-US" dirty="0" smtClean="0"/>
              <a:t> to pull the necessary </a:t>
            </a:r>
            <a:r>
              <a:rPr lang="en-US" dirty="0" err="1" smtClean="0"/>
              <a:t>Docker</a:t>
            </a:r>
            <a:r>
              <a:rPr lang="en-US" dirty="0" smtClean="0"/>
              <a:t> images and run the containers.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76238" y="757238"/>
            <a:ext cx="8391525" cy="53435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Once the application is running, </a:t>
            </a:r>
            <a:r>
              <a:rPr lang="en-US" dirty="0" err="1" smtClean="0"/>
              <a:t>Kubernetes</a:t>
            </a:r>
            <a:r>
              <a:rPr lang="en-US" dirty="0" smtClean="0"/>
              <a:t> will then continuously make sure that the actual state of the application always matches the description you provided. </a:t>
            </a:r>
            <a:endParaRPr lang="en-US" dirty="0" smtClean="0"/>
          </a:p>
          <a:p>
            <a:r>
              <a:rPr lang="en-US" dirty="0" smtClean="0"/>
              <a:t>For </a:t>
            </a:r>
            <a:r>
              <a:rPr lang="en-US" dirty="0" smtClean="0"/>
              <a:t>example, if you specify that you always want five instances of a web server running, </a:t>
            </a:r>
            <a:r>
              <a:rPr lang="en-US" dirty="0" err="1" smtClean="0"/>
              <a:t>Kubernetes</a:t>
            </a:r>
            <a:r>
              <a:rPr lang="en-US" dirty="0" smtClean="0"/>
              <a:t> will always keep exactly five instances running. </a:t>
            </a:r>
            <a:endParaRPr lang="en-US" dirty="0" smtClean="0"/>
          </a:p>
          <a:p>
            <a:r>
              <a:rPr lang="en-US" dirty="0" smtClean="0"/>
              <a:t>If </a:t>
            </a:r>
            <a:r>
              <a:rPr lang="en-US" dirty="0" smtClean="0"/>
              <a:t>one of those instances stops working properly, like when its process crashes or when it stops responding, </a:t>
            </a:r>
            <a:r>
              <a:rPr lang="en-US" dirty="0" err="1" smtClean="0"/>
              <a:t>Kubernetes</a:t>
            </a:r>
            <a:r>
              <a:rPr lang="en-US" dirty="0" smtClean="0"/>
              <a:t> will restart it automatically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Kubernetes</a:t>
            </a:r>
            <a:endParaRPr lang="en-US" dirty="0"/>
          </a:p>
        </p:txBody>
      </p:sp>
      <p:sp>
        <p:nvSpPr>
          <p:cNvPr id="3" name="Content Placeholder 2"/>
          <p:cNvSpPr>
            <a:spLocks noGrp="1"/>
          </p:cNvSpPr>
          <p:nvPr>
            <p:ph idx="1"/>
          </p:nvPr>
        </p:nvSpPr>
        <p:spPr/>
        <p:txBody>
          <a:bodyPr/>
          <a:lstStyle/>
          <a:p>
            <a:r>
              <a:rPr lang="en-US" dirty="0" smtClean="0"/>
              <a:t>Scaling</a:t>
            </a:r>
          </a:p>
          <a:p>
            <a:r>
              <a:rPr lang="en-US" dirty="0" smtClean="0"/>
              <a:t>Health checking</a:t>
            </a:r>
          </a:p>
          <a:p>
            <a:r>
              <a:rPr lang="en-US" dirty="0" smtClean="0"/>
              <a:t>Self healing</a:t>
            </a:r>
          </a:p>
          <a:p>
            <a:r>
              <a:rPr lang="en-US" dirty="0" smtClean="0"/>
              <a:t>Simplifying application development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Serverless</a:t>
            </a:r>
            <a:r>
              <a:rPr lang="en-US" dirty="0" smtClean="0"/>
              <a:t> </a:t>
            </a:r>
            <a:r>
              <a:rPr lang="en-US" dirty="0" smtClean="0"/>
              <a:t>was first used to describe applications that significantly or fully incorporate third-party, cloud-hosted applications and services, to manage server-side logic and </a:t>
            </a:r>
            <a:r>
              <a:rPr lang="en-US" dirty="0" smtClean="0"/>
              <a:t>state</a:t>
            </a:r>
          </a:p>
          <a:p>
            <a:r>
              <a:rPr lang="en-US" dirty="0" err="1" smtClean="0"/>
              <a:t>Serverless</a:t>
            </a:r>
            <a:r>
              <a:rPr lang="en-US" dirty="0" smtClean="0"/>
              <a:t> can also mean applications where server-side logic is still written by the application developer, but, unlike traditional architectures, it’s run in stateless compute containers that are event-triggered, ephemeral (may only last for one invocation), and fully managed by a third party.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738188" y="1062038"/>
            <a:ext cx="7667625" cy="47339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AWS </a:t>
            </a:r>
            <a:r>
              <a:rPr lang="en-US" dirty="0" smtClean="0"/>
              <a:t>Lambda lets you run code </a:t>
            </a:r>
            <a:endParaRPr lang="en-US" dirty="0" smtClean="0"/>
          </a:p>
          <a:p>
            <a:r>
              <a:rPr lang="en-US" dirty="0" smtClean="0"/>
              <a:t>without </a:t>
            </a:r>
            <a:r>
              <a:rPr lang="en-US" dirty="0" smtClean="0"/>
              <a:t>provisioning or managing servers. </a:t>
            </a:r>
            <a:r>
              <a:rPr lang="en-US" dirty="0" smtClean="0"/>
              <a:t>(</a:t>
            </a:r>
            <a:r>
              <a:rPr lang="en-US" dirty="0" smtClean="0"/>
              <a:t>1) ... </a:t>
            </a:r>
            <a:endParaRPr lang="en-US" dirty="0" smtClean="0"/>
          </a:p>
          <a:p>
            <a:r>
              <a:rPr lang="en-US" dirty="0" smtClean="0"/>
              <a:t>With </a:t>
            </a:r>
            <a:r>
              <a:rPr lang="en-US" dirty="0" smtClean="0"/>
              <a:t>Lambda, you can run code for virtually any type of application or backend service </a:t>
            </a:r>
            <a:r>
              <a:rPr lang="en-US" dirty="0" smtClean="0"/>
              <a:t>(</a:t>
            </a:r>
            <a:r>
              <a:rPr lang="en-US" dirty="0" smtClean="0"/>
              <a:t>2) </a:t>
            </a:r>
            <a:r>
              <a:rPr lang="en-US" dirty="0" smtClean="0"/>
              <a:t>– </a:t>
            </a:r>
          </a:p>
          <a:p>
            <a:r>
              <a:rPr lang="en-US" dirty="0" smtClean="0"/>
              <a:t>all </a:t>
            </a:r>
            <a:r>
              <a:rPr lang="en-US" dirty="0" smtClean="0"/>
              <a:t>with zero administration. Just upload your code and Lambda takes care of everything required to run </a:t>
            </a:r>
            <a:r>
              <a:rPr lang="en-US" dirty="0" smtClean="0"/>
              <a:t>(</a:t>
            </a:r>
            <a:r>
              <a:rPr lang="en-US" dirty="0" smtClean="0"/>
              <a:t>3) </a:t>
            </a:r>
            <a:endParaRPr lang="en-US" dirty="0" smtClean="0"/>
          </a:p>
          <a:p>
            <a:r>
              <a:rPr lang="en-US" dirty="0" smtClean="0"/>
              <a:t>and </a:t>
            </a:r>
            <a:r>
              <a:rPr lang="en-US" dirty="0" smtClean="0"/>
              <a:t>scale (4) </a:t>
            </a:r>
            <a:endParaRPr lang="en-US" dirty="0" smtClean="0"/>
          </a:p>
          <a:p>
            <a:r>
              <a:rPr lang="en-US" dirty="0" smtClean="0"/>
              <a:t>your </a:t>
            </a:r>
            <a:r>
              <a:rPr lang="en-US" dirty="0" smtClean="0"/>
              <a:t>code with high availability. You can set up your code to automatically trigger from other AWS services (5) </a:t>
            </a:r>
            <a:endParaRPr lang="en-US" dirty="0" smtClean="0"/>
          </a:p>
          <a:p>
            <a:r>
              <a:rPr lang="en-US" dirty="0" smtClean="0"/>
              <a:t>or </a:t>
            </a:r>
            <a:r>
              <a:rPr lang="en-US" dirty="0" smtClean="0"/>
              <a:t>call it directly from any web or mobile app (6).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FaaS</a:t>
            </a:r>
            <a:endParaRPr lang="en-US" dirty="0"/>
          </a:p>
        </p:txBody>
      </p:sp>
      <p:sp>
        <p:nvSpPr>
          <p:cNvPr id="3" name="Content Placeholder 2"/>
          <p:cNvSpPr>
            <a:spLocks noGrp="1"/>
          </p:cNvSpPr>
          <p:nvPr>
            <p:ph idx="1"/>
          </p:nvPr>
        </p:nvSpPr>
        <p:spPr/>
        <p:txBody>
          <a:bodyPr/>
          <a:lstStyle/>
          <a:p>
            <a:r>
              <a:rPr lang="en-US" dirty="0" err="1" smtClean="0"/>
              <a:t>FaaS</a:t>
            </a:r>
            <a:r>
              <a:rPr lang="en-US" dirty="0" smtClean="0"/>
              <a:t> </a:t>
            </a:r>
            <a:r>
              <a:rPr lang="en-US" dirty="0" smtClean="0"/>
              <a:t>is about running backend code without managing your own server systems or your own long-lived server applications</a:t>
            </a:r>
            <a:r>
              <a:rPr lang="en-US" dirty="0" smtClean="0"/>
              <a:t>.</a:t>
            </a:r>
          </a:p>
          <a:p>
            <a:r>
              <a:rPr lang="en-US" dirty="0" smtClean="0"/>
              <a:t>Horizontal scaling is completely automatic, elastic, and managed by the provider.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FaaS</a:t>
            </a:r>
            <a:r>
              <a:rPr lang="en-US" dirty="0" smtClean="0"/>
              <a:t> </a:t>
            </a:r>
            <a:r>
              <a:rPr lang="en-US" dirty="0" smtClean="0"/>
              <a:t>functions are typically limited in how long each invocation is allowed to run. At present the “timeout” for an AWS Lambda function to respond to an event is at most five minutes, before being terminated. </a:t>
            </a:r>
            <a:endParaRPr lang="en-US" dirty="0" smtClean="0"/>
          </a:p>
          <a:p>
            <a:r>
              <a:rPr lang="en-US" dirty="0" smtClean="0"/>
              <a:t>It takes some time for a </a:t>
            </a:r>
            <a:r>
              <a:rPr lang="en-US" dirty="0" err="1" smtClean="0"/>
              <a:t>FaaS</a:t>
            </a:r>
            <a:r>
              <a:rPr lang="en-US" dirty="0" smtClean="0"/>
              <a:t> platform to initialize an instance of a function before each event.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&amp; drawbacks</a:t>
            </a:r>
            <a:endParaRPr lang="en-US" dirty="0"/>
          </a:p>
        </p:txBody>
      </p:sp>
      <p:sp>
        <p:nvSpPr>
          <p:cNvPr id="3" name="Content Placeholder 2"/>
          <p:cNvSpPr>
            <a:spLocks noGrp="1"/>
          </p:cNvSpPr>
          <p:nvPr>
            <p:ph idx="1"/>
          </p:nvPr>
        </p:nvSpPr>
        <p:spPr/>
        <p:txBody>
          <a:bodyPr/>
          <a:lstStyle/>
          <a:p>
            <a:r>
              <a:rPr lang="en-US" dirty="0" smtClean="0"/>
              <a:t>Some of the benefits are:</a:t>
            </a:r>
          </a:p>
          <a:p>
            <a:pPr lvl="1"/>
            <a:r>
              <a:rPr lang="en-US" dirty="0" smtClean="0"/>
              <a:t>Reduced </a:t>
            </a:r>
            <a:r>
              <a:rPr lang="en-US" dirty="0" smtClean="0"/>
              <a:t>operational </a:t>
            </a:r>
            <a:r>
              <a:rPr lang="en-US" dirty="0" smtClean="0"/>
              <a:t>cost</a:t>
            </a:r>
          </a:p>
          <a:p>
            <a:pPr lvl="1"/>
            <a:r>
              <a:rPr lang="en-US" dirty="0" err="1" smtClean="0"/>
              <a:t>BaaS</a:t>
            </a:r>
            <a:r>
              <a:rPr lang="en-US" dirty="0" smtClean="0"/>
              <a:t>: reduced development </a:t>
            </a:r>
            <a:r>
              <a:rPr lang="en-US" dirty="0" smtClean="0"/>
              <a:t>cost</a:t>
            </a:r>
          </a:p>
          <a:p>
            <a:pPr lvl="1"/>
            <a:r>
              <a:rPr lang="en-US" dirty="0" err="1" smtClean="0"/>
              <a:t>FaaS</a:t>
            </a:r>
            <a:r>
              <a:rPr lang="en-US" dirty="0" smtClean="0"/>
              <a:t>: scaling </a:t>
            </a:r>
            <a:r>
              <a:rPr lang="en-US" dirty="0" smtClean="0"/>
              <a:t>costs</a:t>
            </a:r>
          </a:p>
          <a:p>
            <a:r>
              <a:rPr lang="en-US" dirty="0" smtClean="0"/>
              <a:t>Inherent drawbacks</a:t>
            </a:r>
          </a:p>
          <a:p>
            <a:pPr lvl="1"/>
            <a:r>
              <a:rPr lang="en-US" dirty="0" smtClean="0"/>
              <a:t>Vendor lock</a:t>
            </a:r>
          </a:p>
          <a:p>
            <a:pPr lvl="1"/>
            <a:r>
              <a:rPr lang="en-US" dirty="0" smtClean="0"/>
              <a:t>Security concerns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Doing all this manually isn’t going to work. We need some kind of automation, including automatic scheduling, configuration, supervision and failure-handling. </a:t>
            </a:r>
          </a:p>
          <a:p>
            <a:r>
              <a:rPr lang="en-US" dirty="0" smtClean="0"/>
              <a:t>This is where </a:t>
            </a:r>
            <a:r>
              <a:rPr lang="en-US" dirty="0" err="1" smtClean="0"/>
              <a:t>Kubernetes</a:t>
            </a:r>
            <a:r>
              <a:rPr lang="en-US" dirty="0" smtClean="0"/>
              <a:t> comes in.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Continuous </a:t>
            </a:r>
            <a:r>
              <a:rPr lang="en-US" dirty="0" smtClean="0"/>
              <a:t>integration is a </a:t>
            </a:r>
            <a:r>
              <a:rPr lang="en-US" dirty="0" err="1" smtClean="0"/>
              <a:t>DevOps</a:t>
            </a:r>
            <a:r>
              <a:rPr lang="en-US" dirty="0" smtClean="0"/>
              <a:t> software development practice where developers regularly merge their code changes into a central repository, after which automated builds and tests are run. </a:t>
            </a:r>
            <a:endParaRPr lang="en-US" dirty="0" smtClean="0"/>
          </a:p>
          <a:p>
            <a:r>
              <a:rPr lang="en-US" dirty="0" smtClean="0"/>
              <a:t>We know that in the </a:t>
            </a:r>
            <a:r>
              <a:rPr lang="en-US" dirty="0" err="1" smtClean="0"/>
              <a:t>DevOps</a:t>
            </a:r>
            <a:r>
              <a:rPr lang="en-US" dirty="0" smtClean="0"/>
              <a:t> practice, we have a single version control tool for both Development and Operations team, where everyone’s code will be deposited as a master code base and this allows the team to work in parallel.</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So, Continuous Integration, in </a:t>
            </a:r>
            <a:r>
              <a:rPr lang="en-US" dirty="0" err="1" smtClean="0"/>
              <a:t>DevOps</a:t>
            </a:r>
            <a:r>
              <a:rPr lang="en-US" dirty="0" smtClean="0"/>
              <a:t> is nothing but merging individual developers code into the master copy of the code to the main branch where version control is maintained. There is no restriction on no of times for the code merge that needs to happen in a day.</a:t>
            </a:r>
          </a:p>
          <a:p>
            <a:r>
              <a:rPr lang="en-US" dirty="0" smtClean="0"/>
              <a:t>As and when the developer checks in their code to the version control, immediately the process of CI kick starts</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Continuous integration most often refers to the build or integration stage of the software release process and entails both an automation component (e.g. a CI or build service) and a cultural component (e.g. learning to integrate frequently). </a:t>
            </a:r>
          </a:p>
          <a:p>
            <a:r>
              <a:rPr lang="en-US" dirty="0" smtClean="0"/>
              <a:t>The key goals of continuous integration are to find and address bugs quicker, improve software quality, and reduce the time it takes to validate and release new software updates.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Merging of all the Developers code to the main line,</a:t>
            </a:r>
          </a:p>
          <a:p>
            <a:r>
              <a:rPr lang="en-US" dirty="0" smtClean="0"/>
              <a:t>Triggering a build,</a:t>
            </a:r>
          </a:p>
          <a:p>
            <a:r>
              <a:rPr lang="en-US" dirty="0" smtClean="0"/>
              <a:t>Compiling the code and making a build and ….lastly</a:t>
            </a:r>
          </a:p>
          <a:p>
            <a:r>
              <a:rPr lang="en-US" dirty="0" smtClean="0"/>
              <a:t>Carrying out the unit test</a:t>
            </a:r>
            <a:r>
              <a:rPr lang="en-US" dirty="0" smtClean="0"/>
              <a:t>.</a:t>
            </a:r>
          </a:p>
          <a:p>
            <a:r>
              <a:rPr lang="en-US" dirty="0" smtClean="0"/>
              <a:t>So, Continuous Integration is a process of merging all the developer’s code to a central location and validating each one of their merges with an automated build and test.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will be a server for continuous integration which hosts the CI tool, which keeps watching the version control tool for the code check-in and as soon as, a check-in is found, it triggers the automated compilation, builds and runs unit testing along with static code analysis and a basic level of automated security testing.</a:t>
            </a:r>
          </a:p>
          <a:p>
            <a:r>
              <a:rPr lang="en-US" dirty="0" smtClean="0"/>
              <a:t>The </a:t>
            </a:r>
            <a:r>
              <a:rPr lang="en-US" dirty="0" smtClean="0"/>
              <a:t>various tools to carry out the automated testing, like Jenkins, </a:t>
            </a:r>
            <a:r>
              <a:rPr lang="en-US" dirty="0" err="1" smtClean="0"/>
              <a:t>TestNG</a:t>
            </a:r>
            <a:r>
              <a:rPr lang="en-US" dirty="0" smtClean="0"/>
              <a:t>, </a:t>
            </a:r>
            <a:r>
              <a:rPr lang="en-US" dirty="0" err="1" smtClean="0"/>
              <a:t>NUnit</a:t>
            </a:r>
            <a:r>
              <a:rPr lang="en-US" dirty="0" smtClean="0"/>
              <a:t> to carry out unit testing, Sonar to carry out static code analysis, and fortify to carry out the security testing, all of these tools will be integrated with the CI pipeline.</a:t>
            </a:r>
          </a:p>
          <a:p>
            <a:r>
              <a:rPr lang="en-US" dirty="0" smtClean="0"/>
              <a:t>So</a:t>
            </a:r>
            <a:r>
              <a:rPr lang="en-US" dirty="0" smtClean="0"/>
              <a:t>, the complete CI pipeline is an automated process without any manual intervention and runs within a few seconds or minutes.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57201" y="1600200"/>
            <a:ext cx="8458199" cy="25431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continuous integration</a:t>
            </a:r>
            <a:endParaRPr lang="en-US" dirty="0"/>
          </a:p>
        </p:txBody>
      </p:sp>
      <p:sp>
        <p:nvSpPr>
          <p:cNvPr id="3" name="Content Placeholder 2"/>
          <p:cNvSpPr>
            <a:spLocks noGrp="1"/>
          </p:cNvSpPr>
          <p:nvPr>
            <p:ph idx="1"/>
          </p:nvPr>
        </p:nvSpPr>
        <p:spPr/>
        <p:txBody>
          <a:bodyPr>
            <a:normAutofit fontScale="92500"/>
          </a:bodyPr>
          <a:lstStyle/>
          <a:p>
            <a:r>
              <a:rPr lang="en-US" dirty="0" smtClean="0"/>
              <a:t>In the past, developers on a team might work in isolation for an extended period of time and only merge their changes to the master branch once their work was completed. </a:t>
            </a:r>
            <a:endParaRPr lang="en-US" dirty="0" smtClean="0"/>
          </a:p>
          <a:p>
            <a:r>
              <a:rPr lang="en-US" dirty="0" smtClean="0"/>
              <a:t>This </a:t>
            </a:r>
            <a:r>
              <a:rPr lang="en-US" dirty="0" smtClean="0"/>
              <a:t>made merging code changes difficult and time-consuming, and also resulted in bugs accumulating for a long time without correction. </a:t>
            </a:r>
            <a:endParaRPr lang="en-US" dirty="0" smtClean="0"/>
          </a:p>
          <a:p>
            <a:r>
              <a:rPr lang="en-US" dirty="0" smtClean="0"/>
              <a:t>These </a:t>
            </a:r>
            <a:r>
              <a:rPr lang="en-US" dirty="0" smtClean="0"/>
              <a:t>factors made it harder to deliver updates to customers quickly.</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Continuous </a:t>
            </a:r>
            <a:r>
              <a:rPr lang="en-US" dirty="0" smtClean="0"/>
              <a:t>integration refers to the build and unit testing stages of the software release process. Every revision that is committed triggers an automated build and test. </a:t>
            </a:r>
            <a:endParaRPr lang="en-US" dirty="0" smtClean="0"/>
          </a:p>
          <a:p>
            <a:r>
              <a:rPr lang="en-US" dirty="0" smtClean="0"/>
              <a:t>With continuous delivery, code changes are automatically built, tested, and prepared for a release to production. Continuous delivery expands upon continuous integration by deploying all code changes to a testing environment and/or a production environment after the build stage.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Benefits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Developer </a:t>
            </a:r>
            <a:r>
              <a:rPr lang="en-US" dirty="0" smtClean="0"/>
              <a:t>Productivity: Continuous </a:t>
            </a:r>
            <a:r>
              <a:rPr lang="en-US" dirty="0" smtClean="0"/>
              <a:t>integration helps your team be more productive by freeing developers from manual tasks and encouraging behaviors that help reduce the number of errors and bugs released to customers.</a:t>
            </a:r>
          </a:p>
          <a:p>
            <a:r>
              <a:rPr lang="en-US" dirty="0" smtClean="0"/>
              <a:t>Find and Address Bugs </a:t>
            </a:r>
            <a:r>
              <a:rPr lang="en-US" dirty="0" smtClean="0"/>
              <a:t>Quicker: With </a:t>
            </a:r>
            <a:r>
              <a:rPr lang="en-US" dirty="0" smtClean="0"/>
              <a:t>more frequent testing, your team can discover and address bugs earlier before they grow into larger problems later.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Deliver Updates </a:t>
            </a:r>
            <a:r>
              <a:rPr lang="en-US" dirty="0" smtClean="0"/>
              <a:t>Faster: Continuous </a:t>
            </a:r>
            <a:r>
              <a:rPr lang="en-US" dirty="0" smtClean="0"/>
              <a:t>integration helps your team deliver updates to their customers faster and more frequently.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Kubernetes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Kubernetes</a:t>
            </a:r>
            <a:r>
              <a:rPr lang="en-US" dirty="0" smtClean="0"/>
              <a:t> enables developers to deploy their applications themselves and as often as they want, without requiring any assistance from the system administrators. </a:t>
            </a:r>
            <a:endParaRPr lang="en-US" dirty="0" smtClean="0"/>
          </a:p>
          <a:p>
            <a:r>
              <a:rPr lang="en-US" dirty="0" err="1" smtClean="0"/>
              <a:t>Kubernetes</a:t>
            </a:r>
            <a:r>
              <a:rPr lang="en-US" dirty="0" smtClean="0"/>
              <a:t> </a:t>
            </a:r>
            <a:r>
              <a:rPr lang="en-US" dirty="0" smtClean="0"/>
              <a:t>also helps system administrators by constantly monitoring and automatically rescheduling those apps in the event of a hardware failure. </a:t>
            </a:r>
            <a:endParaRPr lang="en-US" dirty="0" smtClean="0"/>
          </a:p>
          <a:p>
            <a:r>
              <a:rPr lang="en-US" dirty="0" smtClean="0"/>
              <a:t>The </a:t>
            </a:r>
            <a:r>
              <a:rPr lang="en-US" dirty="0" smtClean="0"/>
              <a:t>focus for </a:t>
            </a:r>
            <a:r>
              <a:rPr lang="en-US" dirty="0" err="1" smtClean="0"/>
              <a:t>sysadmins</a:t>
            </a:r>
            <a:r>
              <a:rPr lang="en-US" dirty="0" smtClean="0"/>
              <a:t> shifts from supervising individual apps to mostly supervising and managing </a:t>
            </a:r>
            <a:r>
              <a:rPr lang="en-US" dirty="0" err="1" smtClean="0"/>
              <a:t>Kubernetes</a:t>
            </a:r>
            <a:r>
              <a:rPr lang="en-US" dirty="0" smtClean="0"/>
              <a:t> and the rest of the infrastructure.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Kubernetes</a:t>
            </a:r>
            <a:r>
              <a:rPr lang="en-US" dirty="0" smtClean="0"/>
              <a:t> abstracts away the hardware infrastructure and exposes your whole datacenter as a single enormous computational resource. </a:t>
            </a:r>
            <a:endParaRPr lang="en-US" dirty="0" smtClean="0"/>
          </a:p>
          <a:p>
            <a:r>
              <a:rPr lang="en-US" dirty="0" smtClean="0"/>
              <a:t>It </a:t>
            </a:r>
            <a:r>
              <a:rPr lang="en-US" dirty="0" smtClean="0"/>
              <a:t>allows you to deploy and run your software components without having to know about the actual servers underneath.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makes </a:t>
            </a:r>
            <a:r>
              <a:rPr lang="en-US" dirty="0" err="1" smtClean="0"/>
              <a:t>Kubernetes</a:t>
            </a:r>
            <a:r>
              <a:rPr lang="en-US" dirty="0" smtClean="0"/>
              <a:t> the perfect platform for cloud providers, allowing them to offer developers a simple platform for deploying and running any type of application, while not requiring their own </a:t>
            </a:r>
            <a:r>
              <a:rPr lang="en-US" dirty="0" err="1" smtClean="0"/>
              <a:t>sysadmins</a:t>
            </a:r>
            <a:r>
              <a:rPr lang="en-US" dirty="0" smtClean="0"/>
              <a:t> to know anything about the thousands or even millions of apps running on their hardware.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Kubernetes</a:t>
            </a:r>
            <a:endParaRPr lang="en-US" dirty="0"/>
          </a:p>
        </p:txBody>
      </p:sp>
      <p:sp>
        <p:nvSpPr>
          <p:cNvPr id="3" name="Content Placeholder 2"/>
          <p:cNvSpPr>
            <a:spLocks noGrp="1"/>
          </p:cNvSpPr>
          <p:nvPr>
            <p:ph idx="1"/>
          </p:nvPr>
        </p:nvSpPr>
        <p:spPr/>
        <p:txBody>
          <a:bodyPr/>
          <a:lstStyle/>
          <a:p>
            <a:r>
              <a:rPr lang="en-US" dirty="0" smtClean="0"/>
              <a:t>Let’s </a:t>
            </a:r>
            <a:r>
              <a:rPr lang="en-US" dirty="0" smtClean="0"/>
              <a:t>take a quick look at how the development and deployment of applications has changed in recent years. </a:t>
            </a:r>
            <a:endParaRPr lang="en-US" dirty="0" smtClean="0"/>
          </a:p>
          <a:p>
            <a:r>
              <a:rPr lang="en-US" dirty="0" smtClean="0"/>
              <a:t>This </a:t>
            </a:r>
            <a:r>
              <a:rPr lang="en-US" dirty="0" smtClean="0"/>
              <a:t>change is both a consequence of splitting big monolithic apps into smaller </a:t>
            </a:r>
            <a:r>
              <a:rPr lang="en-US" dirty="0" err="1" smtClean="0"/>
              <a:t>microservices</a:t>
            </a:r>
            <a:r>
              <a:rPr lang="en-US" dirty="0" smtClean="0"/>
              <a:t>, and brought on by the changes in the infrastructure that runs those apps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3352</Words>
  <Application>Microsoft Office PowerPoint</Application>
  <PresentationFormat>On-screen Show (4:3)</PresentationFormat>
  <Paragraphs>165</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Micro-services &amp; Server-less architecture</vt:lpstr>
      <vt:lpstr>Introduction</vt:lpstr>
      <vt:lpstr>Slide 3</vt:lpstr>
      <vt:lpstr>The real challenge</vt:lpstr>
      <vt:lpstr>Slide 5</vt:lpstr>
      <vt:lpstr>Kubernetes</vt:lpstr>
      <vt:lpstr>Slide 7</vt:lpstr>
      <vt:lpstr>Slide 8</vt:lpstr>
      <vt:lpstr>Why Kubernetes</vt:lpstr>
      <vt:lpstr>Slide 10</vt:lpstr>
      <vt:lpstr>Splitting apps into microservices</vt:lpstr>
      <vt:lpstr>Slide 12</vt:lpstr>
      <vt:lpstr>Slide 13</vt:lpstr>
      <vt:lpstr>Scaling microservices</vt:lpstr>
      <vt:lpstr>Slide 15</vt:lpstr>
      <vt:lpstr>Deploying microservices</vt:lpstr>
      <vt:lpstr>Slide 17</vt:lpstr>
      <vt:lpstr>Slide 18</vt:lpstr>
      <vt:lpstr>Continuous delivery and DevOps</vt:lpstr>
      <vt:lpstr>Slide 20</vt:lpstr>
      <vt:lpstr>Slide 21</vt:lpstr>
      <vt:lpstr>Container technologies</vt:lpstr>
      <vt:lpstr>Slide 23</vt:lpstr>
      <vt:lpstr>Slide 24</vt:lpstr>
      <vt:lpstr>Container Vs Virtual Machines</vt:lpstr>
      <vt:lpstr>Slide 26</vt:lpstr>
      <vt:lpstr>Slide 27</vt:lpstr>
      <vt:lpstr>Slide 28</vt:lpstr>
      <vt:lpstr>Slide 29</vt:lpstr>
      <vt:lpstr>Slide 30</vt:lpstr>
      <vt:lpstr>How does containers ensure isolation?</vt:lpstr>
      <vt:lpstr>Kubernetes</vt:lpstr>
      <vt:lpstr>Slide 33</vt:lpstr>
      <vt:lpstr>Core of Kubernetes</vt:lpstr>
      <vt:lpstr>Developers focus on the core app features</vt:lpstr>
      <vt:lpstr>Slide 36</vt:lpstr>
      <vt:lpstr>Architecture of Kubernetes</vt:lpstr>
      <vt:lpstr>Control Plane</vt:lpstr>
      <vt:lpstr>Running application on Kubernetes</vt:lpstr>
      <vt:lpstr>Slide 40</vt:lpstr>
      <vt:lpstr>Slide 41</vt:lpstr>
      <vt:lpstr>Slide 42</vt:lpstr>
      <vt:lpstr>Benefits of Kubernetes</vt:lpstr>
      <vt:lpstr>Serverless architecture</vt:lpstr>
      <vt:lpstr>Slide 45</vt:lpstr>
      <vt:lpstr>AWS Lambda</vt:lpstr>
      <vt:lpstr>FaaS</vt:lpstr>
      <vt:lpstr>Slide 48</vt:lpstr>
      <vt:lpstr>Benefits &amp; drawbacks</vt:lpstr>
      <vt:lpstr>Continuous Integration</vt:lpstr>
      <vt:lpstr>Slide 51</vt:lpstr>
      <vt:lpstr>Slide 52</vt:lpstr>
      <vt:lpstr>Continuous Integration process</vt:lpstr>
      <vt:lpstr>Slide 54</vt:lpstr>
      <vt:lpstr>Slide 55</vt:lpstr>
      <vt:lpstr>Why continuous integration</vt:lpstr>
      <vt:lpstr>Slide 57</vt:lpstr>
      <vt:lpstr>Continuous Integration Benefits</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Noman Islam</dc:creator>
  <cp:lastModifiedBy>Noman Islam</cp:lastModifiedBy>
  <cp:revision>21</cp:revision>
  <dcterms:created xsi:type="dcterms:W3CDTF">2006-08-16T00:00:00Z</dcterms:created>
  <dcterms:modified xsi:type="dcterms:W3CDTF">2019-08-06T15:49:07Z</dcterms:modified>
</cp:coreProperties>
</file>