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A9DB04-A742-4529-975A-DE28AA8FB565}"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0091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9DB04-A742-4529-975A-DE28AA8FB565}"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409046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9DB04-A742-4529-975A-DE28AA8FB565}"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127613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9DB04-A742-4529-975A-DE28AA8FB565}"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245854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A9DB04-A742-4529-975A-DE28AA8FB565}" type="datetimeFigureOut">
              <a:rPr lang="en-US" smtClean="0"/>
              <a:t>7/25/2019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498352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A9DB04-A742-4529-975A-DE28AA8FB565}"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3070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A9DB04-A742-4529-975A-DE28AA8FB565}" type="datetimeFigureOut">
              <a:rPr lang="en-US" smtClean="0"/>
              <a:t>7/25/2019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14261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A9DB04-A742-4529-975A-DE28AA8FB565}" type="datetimeFigureOut">
              <a:rPr lang="en-US" smtClean="0"/>
              <a:t>7/25/2019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21555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9DB04-A742-4529-975A-DE28AA8FB565}" type="datetimeFigureOut">
              <a:rPr lang="en-US" smtClean="0"/>
              <a:t>7/25/2019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352696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9DB04-A742-4529-975A-DE28AA8FB565}"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203387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A9DB04-A742-4529-975A-DE28AA8FB565}" type="datetimeFigureOut">
              <a:rPr lang="en-US" smtClean="0"/>
              <a:t>7/25/2019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DE3D5-1445-472A-BCB1-F0B819E1CA17}" type="slidenum">
              <a:rPr lang="en-US" smtClean="0"/>
              <a:t>‹#›</a:t>
            </a:fld>
            <a:endParaRPr lang="en-US"/>
          </a:p>
        </p:txBody>
      </p:sp>
    </p:spTree>
    <p:extLst>
      <p:ext uri="{BB962C8B-B14F-4D97-AF65-F5344CB8AC3E}">
        <p14:creationId xmlns:p14="http://schemas.microsoft.com/office/powerpoint/2010/main" val="283709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9DB04-A742-4529-975A-DE28AA8FB565}" type="datetimeFigureOut">
              <a:rPr lang="en-US" smtClean="0"/>
              <a:t>7/25/2019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DE3D5-1445-472A-BCB1-F0B819E1CA17}" type="slidenum">
              <a:rPr lang="en-US" smtClean="0"/>
              <a:t>‹#›</a:t>
            </a:fld>
            <a:endParaRPr lang="en-US"/>
          </a:p>
        </p:txBody>
      </p:sp>
    </p:spTree>
    <p:extLst>
      <p:ext uri="{BB962C8B-B14F-4D97-AF65-F5344CB8AC3E}">
        <p14:creationId xmlns:p14="http://schemas.microsoft.com/office/powerpoint/2010/main" val="1458128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2">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Databases and AWS</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extLst>
      <p:ext uri="{BB962C8B-B14F-4D97-AF65-F5344CB8AC3E}">
        <p14:creationId xmlns:p14="http://schemas.microsoft.com/office/powerpoint/2010/main" val="128982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and Recovery</a:t>
            </a:r>
            <a:endParaRPr lang="en-US" dirty="0"/>
          </a:p>
        </p:txBody>
      </p:sp>
      <p:sp>
        <p:nvSpPr>
          <p:cNvPr id="3" name="Content Placeholder 2"/>
          <p:cNvSpPr>
            <a:spLocks noGrp="1"/>
          </p:cNvSpPr>
          <p:nvPr>
            <p:ph idx="1"/>
          </p:nvPr>
        </p:nvSpPr>
        <p:spPr/>
        <p:txBody>
          <a:bodyPr/>
          <a:lstStyle/>
          <a:p>
            <a:r>
              <a:rPr lang="en-US" dirty="0" smtClean="0"/>
              <a:t>Amazon RDS provides a consistent operational model for backup and recovery procedures across the different database engines. </a:t>
            </a:r>
          </a:p>
          <a:p>
            <a:r>
              <a:rPr lang="en-US" dirty="0" smtClean="0"/>
              <a:t>Amazon RDS provides two mechanisms for backing up the database: automated backups and manual snapshots</a:t>
            </a:r>
          </a:p>
          <a:p>
            <a:r>
              <a:rPr lang="en-US" dirty="0" smtClean="0"/>
              <a:t>An automated backup is an Amazon RDS feature that continuously tracks changes and backs up your database. </a:t>
            </a:r>
          </a:p>
          <a:p>
            <a:r>
              <a:rPr lang="en-US" dirty="0" smtClean="0"/>
              <a:t>In addition to automated backups, you can perform manual DB snapshots at any time. A DB snapshot is initiated by you and can be created as frequently as you want.</a:t>
            </a:r>
            <a:endParaRPr lang="en-US" dirty="0"/>
          </a:p>
        </p:txBody>
      </p:sp>
    </p:spTree>
    <p:extLst>
      <p:ext uri="{BB962C8B-B14F-4D97-AF65-F5344CB8AC3E}">
        <p14:creationId xmlns:p14="http://schemas.microsoft.com/office/powerpoint/2010/main" val="275964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Amazon RDS allows you to recover your database quickly whether you are performing automated backups or manual DB snapshots. </a:t>
            </a:r>
          </a:p>
          <a:p>
            <a:r>
              <a:rPr lang="en-US" dirty="0" smtClean="0"/>
              <a:t>You cannot restore from a DB snapshot to an existing DB Instance; a new DB Instance is created when you restore</a:t>
            </a:r>
            <a:endParaRPr lang="en-US" dirty="0"/>
          </a:p>
        </p:txBody>
      </p:sp>
    </p:spTree>
    <p:extLst>
      <p:ext uri="{BB962C8B-B14F-4D97-AF65-F5344CB8AC3E}">
        <p14:creationId xmlns:p14="http://schemas.microsoft.com/office/powerpoint/2010/main" val="170468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Availability with Multi-AZ</a:t>
            </a:r>
            <a:endParaRPr lang="en-US" dirty="0"/>
          </a:p>
        </p:txBody>
      </p:sp>
      <p:sp>
        <p:nvSpPr>
          <p:cNvPr id="3" name="Content Placeholder 2"/>
          <p:cNvSpPr>
            <a:spLocks noGrp="1"/>
          </p:cNvSpPr>
          <p:nvPr>
            <p:ph idx="1"/>
          </p:nvPr>
        </p:nvSpPr>
        <p:spPr/>
        <p:txBody>
          <a:bodyPr/>
          <a:lstStyle/>
          <a:p>
            <a:r>
              <a:rPr lang="en-US" dirty="0" smtClean="0"/>
              <a:t>One of the most powerful features of Amazon RDS is Multi-AZ deployments, which allows you to create a database cluster across multiple Availability Zones.</a:t>
            </a:r>
          </a:p>
          <a:p>
            <a:r>
              <a:rPr lang="en-US" dirty="0" smtClean="0"/>
              <a:t>Amazon RDS can increase the availability of your database using replication. </a:t>
            </a:r>
          </a:p>
          <a:p>
            <a:r>
              <a:rPr lang="en-US" dirty="0" smtClean="0"/>
              <a:t>Multi-AZ allows you to place a secondary copy of your database in another Availability Zone for disaster recovery purposes</a:t>
            </a:r>
            <a:endParaRPr lang="en-US" dirty="0"/>
          </a:p>
        </p:txBody>
      </p:sp>
    </p:spTree>
    <p:extLst>
      <p:ext uri="{BB962C8B-B14F-4D97-AF65-F5344CB8AC3E}">
        <p14:creationId xmlns:p14="http://schemas.microsoft.com/office/powerpoint/2010/main" val="233316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and Out</a:t>
            </a:r>
            <a:endParaRPr lang="en-US" dirty="0"/>
          </a:p>
        </p:txBody>
      </p:sp>
      <p:sp>
        <p:nvSpPr>
          <p:cNvPr id="3" name="Content Placeholder 2"/>
          <p:cNvSpPr>
            <a:spLocks noGrp="1"/>
          </p:cNvSpPr>
          <p:nvPr>
            <p:ph idx="1"/>
          </p:nvPr>
        </p:nvSpPr>
        <p:spPr/>
        <p:txBody>
          <a:bodyPr/>
          <a:lstStyle/>
          <a:p>
            <a:r>
              <a:rPr lang="en-US" dirty="0" smtClean="0"/>
              <a:t>As the number of transactions increase to a relational database, scaling up, or vertically, by getting a larger machine allows you to process more reads and writes. </a:t>
            </a:r>
          </a:p>
          <a:p>
            <a:r>
              <a:rPr lang="en-US" dirty="0" smtClean="0"/>
              <a:t>Scaling out, or horizontally, is also possible, but it is often more difficult. </a:t>
            </a:r>
          </a:p>
          <a:p>
            <a:r>
              <a:rPr lang="en-US" dirty="0" smtClean="0"/>
              <a:t>Amazon RDS allows you to scale compute and storage vertically, and for some DB engines, you can scale horizontally. </a:t>
            </a:r>
            <a:endParaRPr lang="en-US" dirty="0"/>
          </a:p>
        </p:txBody>
      </p:sp>
    </p:spTree>
    <p:extLst>
      <p:ext uri="{BB962C8B-B14F-4D97-AF65-F5344CB8AC3E}">
        <p14:creationId xmlns:p14="http://schemas.microsoft.com/office/powerpoint/2010/main" val="2257210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Scalability</a:t>
            </a:r>
            <a:endParaRPr lang="en-US" dirty="0"/>
          </a:p>
        </p:txBody>
      </p:sp>
      <p:sp>
        <p:nvSpPr>
          <p:cNvPr id="3" name="Content Placeholder 2"/>
          <p:cNvSpPr>
            <a:spLocks noGrp="1"/>
          </p:cNvSpPr>
          <p:nvPr>
            <p:ph idx="1"/>
          </p:nvPr>
        </p:nvSpPr>
        <p:spPr/>
        <p:txBody>
          <a:bodyPr/>
          <a:lstStyle/>
          <a:p>
            <a:r>
              <a:rPr lang="en-US" dirty="0" smtClean="0"/>
              <a:t>Adding additional compute, memory, or storage resources to your database allows you to process more transactions, run more queries, and store more data. </a:t>
            </a:r>
          </a:p>
          <a:p>
            <a:r>
              <a:rPr lang="en-US" dirty="0" smtClean="0"/>
              <a:t>Amazon RDS makes it easy to scale up or down your database tier to meet the demands of your application</a:t>
            </a:r>
          </a:p>
          <a:p>
            <a:r>
              <a:rPr lang="en-US" dirty="0" smtClean="0"/>
              <a:t>To change the amount of compute and memory, you can select a different DB Instance class of the database. </a:t>
            </a:r>
          </a:p>
          <a:p>
            <a:r>
              <a:rPr lang="en-US" dirty="0" smtClean="0"/>
              <a:t>After you select a larger or smaller DB Instance class, Amazon RDS automates the migration process to a new class with only a short disruption and minimal effort.</a:t>
            </a:r>
            <a:endParaRPr lang="en-US" dirty="0"/>
          </a:p>
        </p:txBody>
      </p:sp>
    </p:spTree>
    <p:extLst>
      <p:ext uri="{BB962C8B-B14F-4D97-AF65-F5344CB8AC3E}">
        <p14:creationId xmlns:p14="http://schemas.microsoft.com/office/powerpoint/2010/main" val="3505365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Scalability with Partitioning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relational database can be scaled vertically only so much before you reach the maximum instance size. </a:t>
            </a:r>
          </a:p>
          <a:p>
            <a:r>
              <a:rPr lang="en-US" dirty="0" smtClean="0"/>
              <a:t>Partitioning a large relational database into multiple instances or shards is a common technique for handling more requests beyond the capabilities of a single instance.</a:t>
            </a:r>
            <a:endParaRPr lang="en-US" dirty="0"/>
          </a:p>
          <a:p>
            <a:r>
              <a:rPr lang="en-US" dirty="0" smtClean="0"/>
              <a:t>Partitioning, or </a:t>
            </a:r>
            <a:r>
              <a:rPr lang="en-US" dirty="0" err="1" smtClean="0"/>
              <a:t>sharding</a:t>
            </a:r>
            <a:r>
              <a:rPr lang="en-US" dirty="0" smtClean="0"/>
              <a:t>, allows you to scale horizontally to handle more users and requests but requires additional logic in the application layer. </a:t>
            </a:r>
          </a:p>
          <a:p>
            <a:r>
              <a:rPr lang="en-US" dirty="0" smtClean="0"/>
              <a:t>The application needs to decide how to route database requests to the correct shard and becomes limited in the types of queries that can be performed across server boundaries. </a:t>
            </a:r>
          </a:p>
          <a:p>
            <a:r>
              <a:rPr lang="en-US" dirty="0" err="1" smtClean="0"/>
              <a:t>NoSQLdatabases</a:t>
            </a:r>
            <a:r>
              <a:rPr lang="en-US" dirty="0" smtClean="0"/>
              <a:t> like Amazon </a:t>
            </a:r>
            <a:r>
              <a:rPr lang="en-US" dirty="0" err="1" smtClean="0"/>
              <a:t>DynamoDB</a:t>
            </a:r>
            <a:r>
              <a:rPr lang="en-US" dirty="0" smtClean="0"/>
              <a:t> or Cassandra are designed to scale horizontally.</a:t>
            </a:r>
            <a:endParaRPr lang="en-US" dirty="0"/>
          </a:p>
        </p:txBody>
      </p:sp>
    </p:spTree>
    <p:extLst>
      <p:ext uri="{BB962C8B-B14F-4D97-AF65-F5344CB8AC3E}">
        <p14:creationId xmlns:p14="http://schemas.microsoft.com/office/powerpoint/2010/main" val="230314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Scalability with Read Replicas</a:t>
            </a:r>
            <a:endParaRPr lang="en-US" dirty="0"/>
          </a:p>
        </p:txBody>
      </p:sp>
      <p:sp>
        <p:nvSpPr>
          <p:cNvPr id="3" name="Content Placeholder 2"/>
          <p:cNvSpPr>
            <a:spLocks noGrp="1"/>
          </p:cNvSpPr>
          <p:nvPr>
            <p:ph idx="1"/>
          </p:nvPr>
        </p:nvSpPr>
        <p:spPr/>
        <p:txBody>
          <a:bodyPr/>
          <a:lstStyle/>
          <a:p>
            <a:r>
              <a:rPr lang="en-US" dirty="0" smtClean="0"/>
              <a:t>Another important scaling technique is to use read replicas to offload read transactions from the primary database and increase the overall number of transactions. </a:t>
            </a:r>
          </a:p>
          <a:p>
            <a:r>
              <a:rPr lang="en-US" dirty="0" smtClean="0"/>
              <a:t>Amazon RDS supports read replicas that allow you to scale out elastically beyond the capacity constraints of a single DB Instance for read-heavy database workloads</a:t>
            </a:r>
            <a:endParaRPr lang="en-US" dirty="0"/>
          </a:p>
        </p:txBody>
      </p:sp>
    </p:spTree>
    <p:extLst>
      <p:ext uri="{BB962C8B-B14F-4D97-AF65-F5344CB8AC3E}">
        <p14:creationId xmlns:p14="http://schemas.microsoft.com/office/powerpoint/2010/main" val="85860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Protect access to your infrastructure resources using AWS Identity and Access Management (IAM) policies that limit which actions AWS administrators can perform.</a:t>
            </a:r>
          </a:p>
          <a:p>
            <a:r>
              <a:rPr lang="en-US" dirty="0" smtClean="0"/>
              <a:t>Another security best practice is to deploy your Amazon RDS DB Instances into a private subnet within an Amazon Virtual Private Cloud (Amazon VPC) that limits network access to the DB Instance</a:t>
            </a:r>
          </a:p>
          <a:p>
            <a:r>
              <a:rPr lang="en-US" dirty="0" smtClean="0"/>
              <a:t>Further, restrict network access using network Access Control Lists (ACLs) and security groups to limit inbound traffic to a short list of source IP addresses</a:t>
            </a:r>
            <a:endParaRPr lang="en-US" dirty="0"/>
          </a:p>
        </p:txBody>
      </p:sp>
    </p:spTree>
    <p:extLst>
      <p:ext uri="{BB962C8B-B14F-4D97-AF65-F5344CB8AC3E}">
        <p14:creationId xmlns:p14="http://schemas.microsoft.com/office/powerpoint/2010/main" val="366424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the database level, you will also need to create users and grant them permissions to read and write to your databases.</a:t>
            </a:r>
          </a:p>
          <a:p>
            <a:r>
              <a:rPr lang="en-US" dirty="0" smtClean="0"/>
              <a:t>Finally, protect the confidentiality of your data in transit and at rest with multiple encryption capabilities provided with Amazon RDS.</a:t>
            </a:r>
            <a:endParaRPr lang="en-US" dirty="0"/>
          </a:p>
        </p:txBody>
      </p:sp>
    </p:spTree>
    <p:extLst>
      <p:ext uri="{BB962C8B-B14F-4D97-AF65-F5344CB8AC3E}">
        <p14:creationId xmlns:p14="http://schemas.microsoft.com/office/powerpoint/2010/main" val="2115222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Redshift</a:t>
            </a:r>
            <a:endParaRPr lang="en-US" dirty="0"/>
          </a:p>
        </p:txBody>
      </p:sp>
      <p:sp>
        <p:nvSpPr>
          <p:cNvPr id="3" name="Content Placeholder 2"/>
          <p:cNvSpPr>
            <a:spLocks noGrp="1"/>
          </p:cNvSpPr>
          <p:nvPr>
            <p:ph idx="1"/>
          </p:nvPr>
        </p:nvSpPr>
        <p:spPr/>
        <p:txBody>
          <a:bodyPr/>
          <a:lstStyle/>
          <a:p>
            <a:r>
              <a:rPr lang="en-US" dirty="0" smtClean="0"/>
              <a:t>Amazon Redshift is a fast, powerful, fully managed, petabyte-scale data warehouse service in the cloud. </a:t>
            </a:r>
          </a:p>
          <a:p>
            <a:r>
              <a:rPr lang="en-US" dirty="0" smtClean="0"/>
              <a:t>Amazon Redshift is a relational database designed for OLAP scenarios and optimized for high performance analysis and reporting of very large datasets</a:t>
            </a:r>
          </a:p>
          <a:p>
            <a:r>
              <a:rPr lang="en-US" dirty="0" smtClean="0"/>
              <a:t>Amazon Redshift gives you fast querying capabilities over structured data using standard SQL commands to support interactive querying over large datasets</a:t>
            </a:r>
          </a:p>
          <a:p>
            <a:r>
              <a:rPr lang="en-US" dirty="0" smtClean="0"/>
              <a:t>With connectivity via ODBC or JDBC, Amazon Redshift integrates well with various data loading, reporting, data mining, and analytics tools</a:t>
            </a:r>
            <a:endParaRPr lang="en-US" dirty="0"/>
          </a:p>
        </p:txBody>
      </p:sp>
    </p:spTree>
    <p:extLst>
      <p:ext uri="{BB962C8B-B14F-4D97-AF65-F5344CB8AC3E}">
        <p14:creationId xmlns:p14="http://schemas.microsoft.com/office/powerpoint/2010/main" val="254019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Almost every application relies on a database to store important data and records for its users. </a:t>
            </a:r>
          </a:p>
          <a:p>
            <a:r>
              <a:rPr lang="en-US" dirty="0" smtClean="0"/>
              <a:t>A database engine allows your application to access, manage, and search large volumes of data records</a:t>
            </a:r>
          </a:p>
          <a:p>
            <a:r>
              <a:rPr lang="en-US" dirty="0" smtClean="0"/>
              <a:t>RDBMS</a:t>
            </a:r>
          </a:p>
          <a:p>
            <a:r>
              <a:rPr lang="en-US" dirty="0" smtClean="0"/>
              <a:t>Data warehouse</a:t>
            </a:r>
          </a:p>
          <a:p>
            <a:r>
              <a:rPr lang="en-US" dirty="0" smtClean="0"/>
              <a:t>NoSQL database</a:t>
            </a:r>
            <a:endParaRPr lang="en-US" dirty="0"/>
          </a:p>
        </p:txBody>
      </p:sp>
    </p:spTree>
    <p:extLst>
      <p:ext uri="{BB962C8B-B14F-4D97-AF65-F5344CB8AC3E}">
        <p14:creationId xmlns:p14="http://schemas.microsoft.com/office/powerpoint/2010/main" val="60699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 and Nodes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key component of an Amazon Redshift data warehouse is a cluster. </a:t>
            </a:r>
          </a:p>
          <a:p>
            <a:r>
              <a:rPr lang="en-US" dirty="0" smtClean="0"/>
              <a:t>A cluster is composed of a leader node and one or more compute nodes. </a:t>
            </a:r>
          </a:p>
          <a:p>
            <a:r>
              <a:rPr lang="en-US" dirty="0" smtClean="0"/>
              <a:t>The client application interacts directly only with the leader node, and the compute nodes are transparent to external applications.</a:t>
            </a:r>
          </a:p>
          <a:p>
            <a:r>
              <a:rPr lang="en-US" dirty="0" smtClean="0"/>
              <a:t>Amazon Redshift currently has support for six different node types and each has a different mix of CPU, memory, and storage. </a:t>
            </a:r>
          </a:p>
          <a:p>
            <a:r>
              <a:rPr lang="en-US" dirty="0" smtClean="0"/>
              <a:t>The six node types are grouped into two categories: Dense Compute and Dense Storage. </a:t>
            </a:r>
          </a:p>
          <a:p>
            <a:r>
              <a:rPr lang="en-US" dirty="0" smtClean="0"/>
              <a:t>The Dense Compute node types support clusters up to 326TB using fast SSDs, while the Dense Storage nodes support clusters up to 2PB using large magnetic disks</a:t>
            </a:r>
            <a:endParaRPr lang="en-US" dirty="0"/>
          </a:p>
        </p:txBody>
      </p:sp>
    </p:spTree>
    <p:extLst>
      <p:ext uri="{BB962C8B-B14F-4D97-AF65-F5344CB8AC3E}">
        <p14:creationId xmlns:p14="http://schemas.microsoft.com/office/powerpoint/2010/main" val="411959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cluster contains one or more databases. </a:t>
            </a:r>
          </a:p>
          <a:p>
            <a:r>
              <a:rPr lang="en-US" dirty="0" smtClean="0"/>
              <a:t>User data for each table is distributed across the compute nodes. </a:t>
            </a:r>
          </a:p>
          <a:p>
            <a:r>
              <a:rPr lang="en-US" dirty="0" smtClean="0"/>
              <a:t>Your application or </a:t>
            </a:r>
            <a:r>
              <a:rPr lang="en-US" dirty="0" err="1" smtClean="0"/>
              <a:t>SQLclient</a:t>
            </a:r>
            <a:r>
              <a:rPr lang="en-US" dirty="0" smtClean="0"/>
              <a:t> communicates with Amazon Redshift using standard JDBC or ODBC connections with the leader node, which in turn coordinates query execution with the compute nodes. </a:t>
            </a:r>
          </a:p>
          <a:p>
            <a:r>
              <a:rPr lang="en-US" dirty="0" smtClean="0"/>
              <a:t>Your application does not interact directly with the compute nodes. </a:t>
            </a:r>
            <a:endParaRPr lang="en-US" dirty="0"/>
          </a:p>
        </p:txBody>
      </p:sp>
    </p:spTree>
    <p:extLst>
      <p:ext uri="{BB962C8B-B14F-4D97-AF65-F5344CB8AC3E}">
        <p14:creationId xmlns:p14="http://schemas.microsoft.com/office/powerpoint/2010/main" val="191746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05112" y="365125"/>
            <a:ext cx="8181776" cy="5966941"/>
          </a:xfrm>
          <a:prstGeom prst="rect">
            <a:avLst/>
          </a:prstGeom>
        </p:spPr>
      </p:pic>
    </p:spTree>
    <p:extLst>
      <p:ext uri="{BB962C8B-B14F-4D97-AF65-F5344CB8AC3E}">
        <p14:creationId xmlns:p14="http://schemas.microsoft.com/office/powerpoint/2010/main" val="2165275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DynamoDB</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DynamoDB</a:t>
            </a:r>
            <a:r>
              <a:rPr lang="en-US" dirty="0" smtClean="0"/>
              <a:t> is a fully managed </a:t>
            </a:r>
            <a:r>
              <a:rPr lang="en-US" dirty="0" err="1" smtClean="0"/>
              <a:t>NoSQLdatabase</a:t>
            </a:r>
            <a:r>
              <a:rPr lang="en-US" dirty="0" smtClean="0"/>
              <a:t> service that provides fast and low-latency performance that scales with ease.</a:t>
            </a:r>
          </a:p>
          <a:p>
            <a:r>
              <a:rPr lang="en-US" dirty="0" smtClean="0"/>
              <a:t>Amazon </a:t>
            </a:r>
            <a:r>
              <a:rPr lang="en-US" dirty="0" err="1" smtClean="0"/>
              <a:t>DynamoDB</a:t>
            </a:r>
            <a:r>
              <a:rPr lang="en-US" dirty="0" smtClean="0"/>
              <a:t> can provide consistent performance levels by automatically distributing the data and traffic for a table over multiple partitions</a:t>
            </a:r>
            <a:endParaRPr lang="en-US" dirty="0"/>
          </a:p>
        </p:txBody>
      </p:sp>
      <p:pic>
        <p:nvPicPr>
          <p:cNvPr id="4" name="Picture 3"/>
          <p:cNvPicPr>
            <a:picLocks noChangeAspect="1"/>
          </p:cNvPicPr>
          <p:nvPr/>
        </p:nvPicPr>
        <p:blipFill>
          <a:blip r:embed="rId2"/>
          <a:stretch>
            <a:fillRect/>
          </a:stretch>
        </p:blipFill>
        <p:spPr>
          <a:xfrm>
            <a:off x="3093221" y="4001294"/>
            <a:ext cx="5815390" cy="2598120"/>
          </a:xfrm>
          <a:prstGeom prst="rect">
            <a:avLst/>
          </a:prstGeom>
        </p:spPr>
      </p:pic>
    </p:spTree>
    <p:extLst>
      <p:ext uri="{BB962C8B-B14F-4D97-AF65-F5344CB8AC3E}">
        <p14:creationId xmlns:p14="http://schemas.microsoft.com/office/powerpoint/2010/main" val="1837384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Amazon </a:t>
            </a:r>
            <a:r>
              <a:rPr lang="en-US" dirty="0" err="1" smtClean="0"/>
              <a:t>DynamoDB</a:t>
            </a:r>
            <a:r>
              <a:rPr lang="en-US" dirty="0" smtClean="0"/>
              <a:t> only requires that a table have a primary key, but it does not require you to define all of the attribute names and data types in advance. </a:t>
            </a:r>
          </a:p>
          <a:p>
            <a:r>
              <a:rPr lang="en-US" dirty="0" smtClean="0"/>
              <a:t>Individual items in an Amazon </a:t>
            </a:r>
            <a:r>
              <a:rPr lang="en-US" dirty="0" err="1" smtClean="0"/>
              <a:t>DynamoDB</a:t>
            </a:r>
            <a:r>
              <a:rPr lang="en-US" dirty="0" smtClean="0"/>
              <a:t> table can have any number of attributes, although there is a limit of 400KB on the item size.</a:t>
            </a:r>
          </a:p>
          <a:p>
            <a:r>
              <a:rPr lang="en-US" dirty="0" smtClean="0"/>
              <a:t>Each attribute in an item is a name/value pair. </a:t>
            </a:r>
          </a:p>
          <a:p>
            <a:r>
              <a:rPr lang="en-US" dirty="0" smtClean="0"/>
              <a:t>An attribute can be a single-valued or multi-valued set. </a:t>
            </a:r>
          </a:p>
          <a:p>
            <a:r>
              <a:rPr lang="en-US" dirty="0" smtClean="0"/>
              <a:t>For example, a book item can have title and authors attributes. </a:t>
            </a:r>
          </a:p>
          <a:p>
            <a:r>
              <a:rPr lang="en-US" dirty="0" smtClean="0"/>
              <a:t>Each book has one title but can have many authors. </a:t>
            </a:r>
          </a:p>
          <a:p>
            <a:r>
              <a:rPr lang="en-US" dirty="0" smtClean="0"/>
              <a:t>The multi-valued attribute is a set; duplicate values are not allowed</a:t>
            </a:r>
            <a:endParaRPr lang="en-US" dirty="0"/>
          </a:p>
        </p:txBody>
      </p:sp>
    </p:spTree>
    <p:extLst>
      <p:ext uri="{BB962C8B-B14F-4D97-AF65-F5344CB8AC3E}">
        <p14:creationId xmlns:p14="http://schemas.microsoft.com/office/powerpoint/2010/main" val="1824385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4423" y="1825625"/>
            <a:ext cx="6619875" cy="3343275"/>
          </a:xfrm>
          <a:prstGeom prst="rect">
            <a:avLst/>
          </a:prstGeom>
        </p:spPr>
      </p:pic>
    </p:spTree>
    <p:extLst>
      <p:ext uri="{BB962C8B-B14F-4D97-AF65-F5344CB8AC3E}">
        <p14:creationId xmlns:p14="http://schemas.microsoft.com/office/powerpoint/2010/main" val="349464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Applications can connect to the Amazon </a:t>
            </a:r>
            <a:r>
              <a:rPr lang="en-US" dirty="0" err="1" smtClean="0"/>
              <a:t>DynamoDB</a:t>
            </a:r>
            <a:r>
              <a:rPr lang="en-US" dirty="0" smtClean="0"/>
              <a:t> service endpoint and submit requests over HTTP/S to read and write items to a table or even to create and delete tables</a:t>
            </a:r>
          </a:p>
          <a:p>
            <a:r>
              <a:rPr lang="en-US" dirty="0" err="1" smtClean="0"/>
              <a:t>DynamoDB</a:t>
            </a:r>
            <a:r>
              <a:rPr lang="en-US" dirty="0" smtClean="0"/>
              <a:t> provides a web service API that accepts requests in JSON format</a:t>
            </a:r>
            <a:endParaRPr lang="en-US" dirty="0"/>
          </a:p>
        </p:txBody>
      </p:sp>
    </p:spTree>
    <p:extLst>
      <p:ext uri="{BB962C8B-B14F-4D97-AF65-F5344CB8AC3E}">
        <p14:creationId xmlns:p14="http://schemas.microsoft.com/office/powerpoint/2010/main" val="1159360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indexes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When you create a table with a partition and sort key (formerly known as a hash and range key), you can optionally define one or more secondary indexes on that table. </a:t>
            </a:r>
          </a:p>
          <a:p>
            <a:r>
              <a:rPr lang="en-US" dirty="0" smtClean="0"/>
              <a:t>A secondary index lets you query the data in the table using an alternate key, in addition to queries against the primary key. </a:t>
            </a:r>
          </a:p>
          <a:p>
            <a:r>
              <a:rPr lang="en-US" dirty="0" smtClean="0"/>
              <a:t>Amazon </a:t>
            </a:r>
            <a:r>
              <a:rPr lang="en-US" dirty="0" err="1" smtClean="0"/>
              <a:t>DynamoDB</a:t>
            </a:r>
            <a:r>
              <a:rPr lang="en-US" dirty="0" smtClean="0"/>
              <a:t> supports two different kinds of indexes: </a:t>
            </a:r>
          </a:p>
          <a:p>
            <a:r>
              <a:rPr lang="en-US" dirty="0" smtClean="0"/>
              <a:t>Global Secondary Index: The global secondary index is an index with a partition and sort key that can be different from those on the table. You can create or delete a global secondary index on a table at any time. </a:t>
            </a:r>
          </a:p>
          <a:p>
            <a:r>
              <a:rPr lang="en-US" dirty="0" smtClean="0"/>
              <a:t>Local Secondary Index: The local secondary index is an index that has the same partition key attribute as the primary key of the table, but a different sort key. You can only create a local secondary index when you create a table. </a:t>
            </a:r>
            <a:endParaRPr lang="en-US" dirty="0"/>
          </a:p>
        </p:txBody>
      </p:sp>
    </p:spTree>
    <p:extLst>
      <p:ext uri="{BB962C8B-B14F-4D97-AF65-F5344CB8AC3E}">
        <p14:creationId xmlns:p14="http://schemas.microsoft.com/office/powerpoint/2010/main" val="194145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p:txBody>
          <a:bodyPr>
            <a:normAutofit/>
          </a:bodyPr>
          <a:lstStyle/>
          <a:p>
            <a:r>
              <a:rPr lang="en-US" dirty="0" smtClean="0"/>
              <a:t>When reading items from Amazon </a:t>
            </a:r>
            <a:r>
              <a:rPr lang="en-US" dirty="0" err="1" smtClean="0"/>
              <a:t>DynamoDB</a:t>
            </a:r>
            <a:r>
              <a:rPr lang="en-US" dirty="0" smtClean="0"/>
              <a:t>, the operation can be either eventually consistent or strongly consistent. </a:t>
            </a:r>
          </a:p>
          <a:p>
            <a:r>
              <a:rPr lang="en-US" dirty="0" smtClean="0"/>
              <a:t>Amazon </a:t>
            </a:r>
            <a:r>
              <a:rPr lang="en-US" dirty="0" err="1" smtClean="0"/>
              <a:t>DynamoDB</a:t>
            </a:r>
            <a:r>
              <a:rPr lang="en-US" dirty="0" smtClean="0"/>
              <a:t> is a distributed system that stores multiple copies of an item across an AWS Region to provide high availability and increased durability. </a:t>
            </a:r>
          </a:p>
          <a:p>
            <a:r>
              <a:rPr lang="en-US" dirty="0" smtClean="0"/>
              <a:t>When an item is updated in Amazon </a:t>
            </a:r>
            <a:r>
              <a:rPr lang="en-US" dirty="0" err="1" smtClean="0"/>
              <a:t>DynamoDB</a:t>
            </a:r>
            <a:r>
              <a:rPr lang="en-US" dirty="0" smtClean="0"/>
              <a:t>, it starts replicating across multiple servers. Because Amazon </a:t>
            </a:r>
            <a:r>
              <a:rPr lang="en-US" dirty="0" err="1" smtClean="0"/>
              <a:t>DynamoDB</a:t>
            </a:r>
            <a:r>
              <a:rPr lang="en-US" dirty="0" smtClean="0"/>
              <a:t> is a distributed system, the replication can take some time to complete. </a:t>
            </a:r>
          </a:p>
        </p:txBody>
      </p:sp>
    </p:spTree>
    <p:extLst>
      <p:ext uri="{BB962C8B-B14F-4D97-AF65-F5344CB8AC3E}">
        <p14:creationId xmlns:p14="http://schemas.microsoft.com/office/powerpoint/2010/main" val="3044813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Because of this we refer to the data as being eventually consistent, meaning that a read request immediately after a write operation might not show the latest change. </a:t>
            </a:r>
          </a:p>
          <a:p>
            <a:r>
              <a:rPr lang="en-US" dirty="0" smtClean="0"/>
              <a:t>In some cases, the application needs to guarantee that the data is the latest and Amazon </a:t>
            </a:r>
            <a:r>
              <a:rPr lang="en-US" dirty="0" err="1" smtClean="0"/>
              <a:t>DynamoDB</a:t>
            </a:r>
            <a:r>
              <a:rPr lang="en-US" dirty="0" smtClean="0"/>
              <a:t> offers an option for strongly consistent reads.</a:t>
            </a:r>
          </a:p>
          <a:p>
            <a:endParaRPr lang="en-US" dirty="0"/>
          </a:p>
        </p:txBody>
      </p:sp>
    </p:spTree>
    <p:extLst>
      <p:ext uri="{BB962C8B-B14F-4D97-AF65-F5344CB8AC3E}">
        <p14:creationId xmlns:p14="http://schemas.microsoft.com/office/powerpoint/2010/main" val="719204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Relational Database Service (Amazon RDS)</a:t>
            </a:r>
            <a:endParaRPr lang="en-US" dirty="0"/>
          </a:p>
        </p:txBody>
      </p:sp>
      <p:sp>
        <p:nvSpPr>
          <p:cNvPr id="3" name="Content Placeholder 2"/>
          <p:cNvSpPr>
            <a:spLocks noGrp="1"/>
          </p:cNvSpPr>
          <p:nvPr>
            <p:ph idx="1"/>
          </p:nvPr>
        </p:nvSpPr>
        <p:spPr/>
        <p:txBody>
          <a:bodyPr/>
          <a:lstStyle/>
          <a:p>
            <a:r>
              <a:rPr lang="en-US" dirty="0" smtClean="0"/>
              <a:t>Amazon RDS is a service that simplifies the setup, operations, and scaling of a relational database on AWS. </a:t>
            </a:r>
          </a:p>
          <a:p>
            <a:r>
              <a:rPr lang="en-US" dirty="0" smtClean="0"/>
              <a:t>With Amazon RDS, you can spend more time focusing on the application and the schema and let Amazon RDS offload common tasks like backups, patching, scaling, and replication.</a:t>
            </a:r>
          </a:p>
          <a:p>
            <a:r>
              <a:rPr lang="en-US" dirty="0" smtClean="0"/>
              <a:t>Within a few minutes, Amazon RDS can launch one of many popular database engines that is ready to start taking </a:t>
            </a:r>
            <a:r>
              <a:rPr lang="en-US" dirty="0" err="1" smtClean="0"/>
              <a:t>SQLtransactions</a:t>
            </a:r>
            <a:r>
              <a:rPr lang="en-US" dirty="0" smtClean="0"/>
              <a:t>. </a:t>
            </a:r>
          </a:p>
          <a:p>
            <a:r>
              <a:rPr lang="en-US" dirty="0" smtClean="0"/>
              <a:t>After the initial launch, Amazon RDS simplifies ongoing maintenance by automating common administrative tasks on a recurring basis.</a:t>
            </a:r>
            <a:endParaRPr lang="en-US" dirty="0"/>
          </a:p>
        </p:txBody>
      </p:sp>
    </p:spTree>
    <p:extLst>
      <p:ext uri="{BB962C8B-B14F-4D97-AF65-F5344CB8AC3E}">
        <p14:creationId xmlns:p14="http://schemas.microsoft.com/office/powerpoint/2010/main" val="2631298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Operations</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DynamoDB</a:t>
            </a:r>
            <a:r>
              <a:rPr lang="en-US" dirty="0" smtClean="0"/>
              <a:t> also provides several operations designed for working with large batches of items</a:t>
            </a:r>
          </a:p>
          <a:p>
            <a:r>
              <a:rPr lang="en-US" dirty="0" smtClean="0"/>
              <a:t>This allows you to minimize the overhead of each individual call when processing large numbers of items.</a:t>
            </a:r>
            <a:endParaRPr lang="en-US" dirty="0"/>
          </a:p>
        </p:txBody>
      </p:sp>
    </p:spTree>
    <p:extLst>
      <p:ext uri="{BB962C8B-B14F-4D97-AF65-F5344CB8AC3E}">
        <p14:creationId xmlns:p14="http://schemas.microsoft.com/office/powerpoint/2010/main" val="1045255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DynamoDB</a:t>
            </a:r>
            <a:r>
              <a:rPr lang="en-US" dirty="0" smtClean="0"/>
              <a:t> Streams</a:t>
            </a:r>
            <a:endParaRPr lang="en-US" dirty="0"/>
          </a:p>
        </p:txBody>
      </p:sp>
      <p:sp>
        <p:nvSpPr>
          <p:cNvPr id="3" name="Content Placeholder 2"/>
          <p:cNvSpPr>
            <a:spLocks noGrp="1"/>
          </p:cNvSpPr>
          <p:nvPr>
            <p:ph idx="1"/>
          </p:nvPr>
        </p:nvSpPr>
        <p:spPr/>
        <p:txBody>
          <a:bodyPr/>
          <a:lstStyle/>
          <a:p>
            <a:r>
              <a:rPr lang="en-US" dirty="0" smtClean="0"/>
              <a:t>A common requirement for many applications is to keep track of recent changes and then perform some kind of processing on the changed records. </a:t>
            </a:r>
          </a:p>
          <a:p>
            <a:r>
              <a:rPr lang="en-US" dirty="0" smtClean="0"/>
              <a:t>Amazon </a:t>
            </a:r>
            <a:r>
              <a:rPr lang="en-US" dirty="0" err="1" smtClean="0"/>
              <a:t>DynamoDB</a:t>
            </a:r>
            <a:r>
              <a:rPr lang="en-US" dirty="0" smtClean="0"/>
              <a:t> Streams makes it easy to get a list of item modifications for the last 24-hour period</a:t>
            </a:r>
          </a:p>
          <a:p>
            <a:r>
              <a:rPr lang="en-US" dirty="0" smtClean="0"/>
              <a:t>Each item change is buffered in a time-ordered sequence or stream that can be read by other applications. C</a:t>
            </a:r>
          </a:p>
          <a:p>
            <a:r>
              <a:rPr lang="en-US" dirty="0" err="1" smtClean="0"/>
              <a:t>hanges</a:t>
            </a:r>
            <a:r>
              <a:rPr lang="en-US" dirty="0" smtClean="0"/>
              <a:t> are logged to the stream in near real-time and allow you to respond quickly or chain together a sequence of events based on a modification</a:t>
            </a:r>
            <a:endParaRPr lang="en-US" dirty="0"/>
          </a:p>
        </p:txBody>
      </p:sp>
    </p:spTree>
    <p:extLst>
      <p:ext uri="{BB962C8B-B14F-4D97-AF65-F5344CB8AC3E}">
        <p14:creationId xmlns:p14="http://schemas.microsoft.com/office/powerpoint/2010/main" val="288094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824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With Amazon RDS, you can typically use the same tools to query, analyze, modify, and administer the database. </a:t>
            </a:r>
          </a:p>
          <a:p>
            <a:r>
              <a:rPr lang="en-US" dirty="0" smtClean="0"/>
              <a:t>For example, current Extract, Transform, Load (ETL) tools and reporting tools can connect to Amazon RDS databases in the same way with the same drivers, and often all it takes to reconfigure is changing the hostname in the connection string. </a:t>
            </a:r>
            <a:endParaRPr lang="en-US" dirty="0"/>
          </a:p>
        </p:txBody>
      </p:sp>
    </p:spTree>
    <p:extLst>
      <p:ext uri="{BB962C8B-B14F-4D97-AF65-F5344CB8AC3E}">
        <p14:creationId xmlns:p14="http://schemas.microsoft.com/office/powerpoint/2010/main" val="163387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instances</a:t>
            </a:r>
            <a:endParaRPr lang="en-US" dirty="0"/>
          </a:p>
        </p:txBody>
      </p:sp>
      <p:sp>
        <p:nvSpPr>
          <p:cNvPr id="3" name="Content Placeholder 2"/>
          <p:cNvSpPr>
            <a:spLocks noGrp="1"/>
          </p:cNvSpPr>
          <p:nvPr>
            <p:ph idx="1"/>
          </p:nvPr>
        </p:nvSpPr>
        <p:spPr/>
        <p:txBody>
          <a:bodyPr>
            <a:normAutofit fontScale="92500"/>
          </a:bodyPr>
          <a:lstStyle/>
          <a:p>
            <a:r>
              <a:rPr lang="en-US" dirty="0" smtClean="0"/>
              <a:t>The Amazon RDS service itself provides an Application Programming Interface (API) that lets you create and manage one or more DB Instances</a:t>
            </a:r>
          </a:p>
          <a:p>
            <a:r>
              <a:rPr lang="en-US" dirty="0" smtClean="0"/>
              <a:t>Amazon RDS currently supports the following database engines: MySQL, PostgreSQL, </a:t>
            </a:r>
            <a:r>
              <a:rPr lang="en-US" dirty="0" err="1" smtClean="0"/>
              <a:t>MariaDB</a:t>
            </a:r>
            <a:r>
              <a:rPr lang="en-US" dirty="0" smtClean="0"/>
              <a:t>, Oracle, </a:t>
            </a:r>
            <a:r>
              <a:rPr lang="en-US" dirty="0" err="1" smtClean="0"/>
              <a:t>SQLServer</a:t>
            </a:r>
            <a:r>
              <a:rPr lang="en-US" dirty="0" smtClean="0"/>
              <a:t>, and Amazon Aurora.</a:t>
            </a:r>
          </a:p>
          <a:p>
            <a:r>
              <a:rPr lang="en-US" dirty="0" smtClean="0"/>
              <a:t>You can launch a new DB Instance by calling the </a:t>
            </a:r>
            <a:r>
              <a:rPr lang="en-US" dirty="0" err="1" smtClean="0"/>
              <a:t>CreateDBInstance</a:t>
            </a:r>
            <a:r>
              <a:rPr lang="en-US" dirty="0" smtClean="0"/>
              <a:t> API or by using the AWS Management Console.</a:t>
            </a:r>
          </a:p>
          <a:p>
            <a:r>
              <a:rPr lang="en-US" dirty="0" smtClean="0"/>
              <a:t>The compute and memory resources of a DB Instance are determined by its DB Instance class. </a:t>
            </a:r>
          </a:p>
          <a:p>
            <a:r>
              <a:rPr lang="en-US" dirty="0" smtClean="0"/>
              <a:t>You can select the DB Instance class that best meets your needs for compute and memory.</a:t>
            </a:r>
            <a:endParaRPr lang="en-US" dirty="0"/>
          </a:p>
        </p:txBody>
      </p:sp>
    </p:spTree>
    <p:extLst>
      <p:ext uri="{BB962C8B-B14F-4D97-AF65-F5344CB8AC3E}">
        <p14:creationId xmlns:p14="http://schemas.microsoft.com/office/powerpoint/2010/main" val="8917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benefits</a:t>
            </a:r>
            <a:endParaRPr lang="en-US" dirty="0"/>
          </a:p>
        </p:txBody>
      </p:sp>
      <p:sp>
        <p:nvSpPr>
          <p:cNvPr id="3" name="Content Placeholder 2"/>
          <p:cNvSpPr>
            <a:spLocks noGrp="1"/>
          </p:cNvSpPr>
          <p:nvPr>
            <p:ph idx="1"/>
          </p:nvPr>
        </p:nvSpPr>
        <p:spPr/>
        <p:txBody>
          <a:bodyPr/>
          <a:lstStyle/>
          <a:p>
            <a:r>
              <a:rPr lang="en-US" dirty="0" smtClean="0"/>
              <a:t>Amazon RDS increases the operational reliability of your databases by applying a very consistent deployment and operational model. </a:t>
            </a:r>
          </a:p>
          <a:p>
            <a:r>
              <a:rPr lang="en-US" dirty="0" smtClean="0"/>
              <a:t>If you want full control of the Operating System (OS) or require elevated permissions to run, then consider installing your database on Amazon EC2 instead of Amazon RDS</a:t>
            </a:r>
            <a:endParaRPr lang="en-US" dirty="0"/>
          </a:p>
        </p:txBody>
      </p:sp>
    </p:spTree>
    <p:extLst>
      <p:ext uri="{BB962C8B-B14F-4D97-AF65-F5344CB8AC3E}">
        <p14:creationId xmlns:p14="http://schemas.microsoft.com/office/powerpoint/2010/main" val="222268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Licensing</a:t>
            </a:r>
            <a:endParaRPr lang="en-US" dirty="0"/>
          </a:p>
        </p:txBody>
      </p:sp>
      <p:sp>
        <p:nvSpPr>
          <p:cNvPr id="3" name="Content Placeholder 2"/>
          <p:cNvSpPr>
            <a:spLocks noGrp="1"/>
          </p:cNvSpPr>
          <p:nvPr>
            <p:ph idx="1"/>
          </p:nvPr>
        </p:nvSpPr>
        <p:spPr/>
        <p:txBody>
          <a:bodyPr/>
          <a:lstStyle/>
          <a:p>
            <a:r>
              <a:rPr lang="en-US" dirty="0" smtClean="0"/>
              <a:t>Amazon RDS Oracle and Microsoft </a:t>
            </a:r>
            <a:r>
              <a:rPr lang="en-US" dirty="0" err="1" smtClean="0"/>
              <a:t>SQLServer</a:t>
            </a:r>
            <a:r>
              <a:rPr lang="en-US" dirty="0" smtClean="0"/>
              <a:t> are commercial software products that require appropriate licenses to operate in the cloud. </a:t>
            </a:r>
          </a:p>
          <a:p>
            <a:r>
              <a:rPr lang="en-US" dirty="0" smtClean="0"/>
              <a:t>AWS offers two licensing models: License Included and Bring Your Own License (BYOL)</a:t>
            </a:r>
          </a:p>
          <a:p>
            <a:r>
              <a:rPr lang="en-US" dirty="0" smtClean="0"/>
              <a:t>License Included In the License Included model, the license is held by AWS and is included in the Amazon RDS instance price.</a:t>
            </a:r>
          </a:p>
          <a:p>
            <a:r>
              <a:rPr lang="en-US" dirty="0" smtClean="0"/>
              <a:t>In the </a:t>
            </a:r>
            <a:r>
              <a:rPr lang="en-US" dirty="0" err="1" smtClean="0"/>
              <a:t>BYOLmodel</a:t>
            </a:r>
            <a:r>
              <a:rPr lang="en-US" dirty="0" smtClean="0"/>
              <a:t>, you provide your own license.</a:t>
            </a:r>
            <a:endParaRPr lang="en-US" dirty="0"/>
          </a:p>
        </p:txBody>
      </p:sp>
    </p:spTree>
    <p:extLst>
      <p:ext uri="{BB962C8B-B14F-4D97-AF65-F5344CB8AC3E}">
        <p14:creationId xmlns:p14="http://schemas.microsoft.com/office/powerpoint/2010/main" val="394569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Aurora</a:t>
            </a:r>
            <a:endParaRPr lang="en-US" dirty="0"/>
          </a:p>
        </p:txBody>
      </p:sp>
      <p:sp>
        <p:nvSpPr>
          <p:cNvPr id="3" name="Content Placeholder 2"/>
          <p:cNvSpPr>
            <a:spLocks noGrp="1"/>
          </p:cNvSpPr>
          <p:nvPr>
            <p:ph idx="1"/>
          </p:nvPr>
        </p:nvSpPr>
        <p:spPr/>
        <p:txBody>
          <a:bodyPr/>
          <a:lstStyle/>
          <a:p>
            <a:r>
              <a:rPr lang="en-US" dirty="0" smtClean="0"/>
              <a:t>Amazon Aurora offers enterprise-grade commercial database technology while offering the simplicity and cost effectiveness of an open source database. </a:t>
            </a:r>
          </a:p>
          <a:p>
            <a:r>
              <a:rPr lang="en-US" dirty="0" smtClean="0"/>
              <a:t>This is achieved by redesigning the internal components of </a:t>
            </a:r>
            <a:r>
              <a:rPr lang="en-US" dirty="0" err="1" smtClean="0"/>
              <a:t>MySQLto</a:t>
            </a:r>
            <a:r>
              <a:rPr lang="en-US" dirty="0" smtClean="0"/>
              <a:t> take a more service-oriented approach.</a:t>
            </a:r>
          </a:p>
          <a:p>
            <a:r>
              <a:rPr lang="en-US" dirty="0" smtClean="0"/>
              <a:t>Amazon Aurora can deliver up to five times the performance of MySQL without requiring changes to most of your existing web applications. </a:t>
            </a:r>
          </a:p>
          <a:p>
            <a:r>
              <a:rPr lang="en-US" dirty="0" smtClean="0"/>
              <a:t>You can use the same code, tools, and applications that you use with your existing MySQL databases with Amazon Aurora. </a:t>
            </a:r>
            <a:endParaRPr lang="en-US" dirty="0"/>
          </a:p>
        </p:txBody>
      </p:sp>
    </p:spTree>
    <p:extLst>
      <p:ext uri="{BB962C8B-B14F-4D97-AF65-F5344CB8AC3E}">
        <p14:creationId xmlns:p14="http://schemas.microsoft.com/office/powerpoint/2010/main" val="96837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options</a:t>
            </a:r>
            <a:endParaRPr lang="en-US" dirty="0"/>
          </a:p>
        </p:txBody>
      </p:sp>
      <p:sp>
        <p:nvSpPr>
          <p:cNvPr id="3" name="Content Placeholder 2"/>
          <p:cNvSpPr>
            <a:spLocks noGrp="1"/>
          </p:cNvSpPr>
          <p:nvPr>
            <p:ph idx="1"/>
          </p:nvPr>
        </p:nvSpPr>
        <p:spPr/>
        <p:txBody>
          <a:bodyPr/>
          <a:lstStyle/>
          <a:p>
            <a:r>
              <a:rPr lang="en-US" dirty="0" smtClean="0"/>
              <a:t>Amazon RDS is built using Amazon Elastic Block Store (Amazon EBS) and allows you to select the right storage option based on your performance and cost requirements. </a:t>
            </a:r>
          </a:p>
          <a:p>
            <a:r>
              <a:rPr lang="en-US" dirty="0" smtClean="0"/>
              <a:t>Depending on the database engine and workload, you can scale up to 4 to 6TB in provisioned storage and up to 30,000 IOPS</a:t>
            </a:r>
          </a:p>
          <a:p>
            <a:r>
              <a:rPr lang="en-US" dirty="0" smtClean="0"/>
              <a:t>Amazon RDS supports three storage types: Magnetic, General Purpose (Solid State Drive [SSD]), and Provisioned IOPS (SSD)</a:t>
            </a:r>
            <a:endParaRPr lang="en-US" dirty="0"/>
          </a:p>
        </p:txBody>
      </p:sp>
    </p:spTree>
    <p:extLst>
      <p:ext uri="{BB962C8B-B14F-4D97-AF65-F5344CB8AC3E}">
        <p14:creationId xmlns:p14="http://schemas.microsoft.com/office/powerpoint/2010/main" val="2376887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2166</Words>
  <Application>Microsoft Office PowerPoint</Application>
  <PresentationFormat>Widescreen</PresentationFormat>
  <Paragraphs>121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Databases and AWS</vt:lpstr>
      <vt:lpstr>Introduction</vt:lpstr>
      <vt:lpstr>Amazon Relational Database Service (Amazon RDS)</vt:lpstr>
      <vt:lpstr>PowerPoint Presentation</vt:lpstr>
      <vt:lpstr>Database instances</vt:lpstr>
      <vt:lpstr>Operational benefits</vt:lpstr>
      <vt:lpstr>Licensing</vt:lpstr>
      <vt:lpstr>Amazon Aurora</vt:lpstr>
      <vt:lpstr>Storage options</vt:lpstr>
      <vt:lpstr>Backup and Recovery</vt:lpstr>
      <vt:lpstr>PowerPoint Presentation</vt:lpstr>
      <vt:lpstr>High Availability with Multi-AZ</vt:lpstr>
      <vt:lpstr>Scaling Up and Out</vt:lpstr>
      <vt:lpstr>Vertical Scalability</vt:lpstr>
      <vt:lpstr>Horizontal Scalability with Partitioning</vt:lpstr>
      <vt:lpstr>Horizontal Scalability with Read Replicas</vt:lpstr>
      <vt:lpstr>Security</vt:lpstr>
      <vt:lpstr>PowerPoint Presentation</vt:lpstr>
      <vt:lpstr>Amazon Redshift</vt:lpstr>
      <vt:lpstr>Clusters and Nodes</vt:lpstr>
      <vt:lpstr>PowerPoint Presentation</vt:lpstr>
      <vt:lpstr>PowerPoint Presentation</vt:lpstr>
      <vt:lpstr>Amazon DynamoDB</vt:lpstr>
      <vt:lpstr>PowerPoint Presentation</vt:lpstr>
      <vt:lpstr>PowerPoint Presentation</vt:lpstr>
      <vt:lpstr>PowerPoint Presentation</vt:lpstr>
      <vt:lpstr>Secondary indexes</vt:lpstr>
      <vt:lpstr>Eventual Consistency</vt:lpstr>
      <vt:lpstr>PowerPoint Presentation</vt:lpstr>
      <vt:lpstr>Batch Operations</vt:lpstr>
      <vt:lpstr>Amazon DynamoDB Streams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and AWS</dc:title>
  <dc:creator>Noman Islam</dc:creator>
  <cp:lastModifiedBy>Noman Islam</cp:lastModifiedBy>
  <cp:revision>42</cp:revision>
  <dcterms:created xsi:type="dcterms:W3CDTF">2019-07-25T07:29:23Z</dcterms:created>
  <dcterms:modified xsi:type="dcterms:W3CDTF">2019-07-25T08:02:38Z</dcterms:modified>
</cp:coreProperties>
</file>