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3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7DFF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7DF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7DF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7DF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7D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Amazon Simple Storage </a:t>
            </a:r>
            <a:r>
              <a:rPr lang="en-US" sz="3600" dirty="0" smtClean="0"/>
              <a:t>Service (Amazon </a:t>
            </a:r>
            <a:r>
              <a:rPr lang="en-US" sz="3600" dirty="0" smtClean="0"/>
              <a:t>S3) </a:t>
            </a:r>
            <a:r>
              <a:rPr lang="en-US" sz="3600" dirty="0" smtClean="0"/>
              <a:t>and Amazon </a:t>
            </a:r>
            <a:r>
              <a:rPr lang="en-US" sz="3600" dirty="0" smtClean="0"/>
              <a:t>Glacier Storage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Noman Islam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Objects reside in containers called buckets, and each object is identified by a unique user-specified key (filename). </a:t>
            </a:r>
            <a:endParaRPr lang="en-US" dirty="0" smtClean="0"/>
          </a:p>
          <a:p>
            <a:r>
              <a:rPr lang="en-US" dirty="0" smtClean="0"/>
              <a:t>Buckets </a:t>
            </a:r>
            <a:r>
              <a:rPr lang="en-US" dirty="0" smtClean="0"/>
              <a:t>are a simple flat folder with no file system hierarchy.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 smtClean="0"/>
              <a:t>is, you can have multiple buckets, but you can’t have a sub-bucket within a bucket. Each bucket can hold an unlimited number of objects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S3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bucket is a container (web folder) for objects (files) stored in Amazon S3.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 smtClean="0"/>
              <a:t>Amazon S3 object is contained in a bucket. Buckets form the top-level namespace for Amazon S3, and bucket names are global.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means that your bucket names must be unique across all AWS accounts, much like Domain Name System (DNS) domain names, not just within your own account. 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Bucket names can contain up to 63 lowercase letters, numbers, hyphens, and periods.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/>
              <a:t>can create and use multiple buckets; you can have up to 100 per account by default.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smtClean="0"/>
              <a:t>Amazon S3 bucket is created in a specific region that you choose.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lets you control where your data is stored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Objects are the entities or files stored in Amazon S3 buckets.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/>
              <a:t>object can store virtually any kind of data in any format. </a:t>
            </a:r>
            <a:endParaRPr lang="en-US" dirty="0" smtClean="0"/>
          </a:p>
          <a:p>
            <a:r>
              <a:rPr lang="en-US" dirty="0" smtClean="0"/>
              <a:t>Objects </a:t>
            </a:r>
            <a:r>
              <a:rPr lang="en-US" dirty="0" smtClean="0"/>
              <a:t>can range in size from 0 bytes up to 5TB, and a single bucket can store an unlimited number of objects.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means that Amazon S3 can store a virtually unlimited amount of data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metadata associated with an Amazon S3 object is a set of name/value pairs that describe the object.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 smtClean="0"/>
              <a:t>are two types of metadata: system metadata and user metadata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object stored in an S3 bucket is identified by a unique identifier called a key.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/>
              <a:t>can think of the key as a filename. </a:t>
            </a:r>
            <a:endParaRPr lang="en-US" dirty="0" smtClean="0"/>
          </a:p>
          <a:p>
            <a:r>
              <a:rPr lang="en-US" dirty="0" smtClean="0"/>
              <a:t>Keys must be unique within a single bucket, but different buckets can contain objects with the same key.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combination of bucket, key, and optional version ID uniquely identifies an Amazon S3 object.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S3 is storage for the Internet, and every Amazon S3 object can be addressed by a unique URL formed using the web services endpoint, the bucket name, and the object </a:t>
            </a:r>
            <a:r>
              <a:rPr lang="en-US" dirty="0" smtClean="0"/>
              <a:t>key</a:t>
            </a:r>
          </a:p>
          <a:p>
            <a:r>
              <a:rPr lang="en-US" dirty="0" smtClean="0"/>
              <a:t>http://mybucket.s3.amazonaws.com/jack.doc </a:t>
            </a:r>
            <a:endParaRPr lang="en-US" dirty="0" smtClean="0"/>
          </a:p>
          <a:p>
            <a:r>
              <a:rPr lang="en-US" dirty="0" smtClean="0"/>
              <a:t>There is no actual file and folder hierarchy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S3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Amazon S3 API is intentionally simple, with only a handful of common operations.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 smtClean="0"/>
              <a:t>include:</a:t>
            </a:r>
          </a:p>
          <a:p>
            <a:pPr lvl="1"/>
            <a:r>
              <a:rPr lang="en-US" dirty="0" smtClean="0"/>
              <a:t>Create/delete a bucket</a:t>
            </a:r>
          </a:p>
          <a:p>
            <a:pPr lvl="1"/>
            <a:r>
              <a:rPr lang="en-US" dirty="0" smtClean="0"/>
              <a:t>Write an object</a:t>
            </a:r>
          </a:p>
          <a:p>
            <a:pPr lvl="1"/>
            <a:r>
              <a:rPr lang="en-US" dirty="0" smtClean="0"/>
              <a:t>Read an object</a:t>
            </a:r>
          </a:p>
          <a:p>
            <a:pPr lvl="1"/>
            <a:r>
              <a:rPr lang="en-US" dirty="0" smtClean="0"/>
              <a:t>Delete an object</a:t>
            </a:r>
          </a:p>
          <a:p>
            <a:pPr lvl="1"/>
            <a:r>
              <a:rPr lang="en-US" dirty="0" smtClean="0"/>
              <a:t>List keys in a </a:t>
            </a:r>
            <a:r>
              <a:rPr lang="en-US" dirty="0" smtClean="0"/>
              <a:t>bucket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native interface for Amazon S3 is a REST (Representational State Transfer) API.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smtClean="0"/>
              <a:t>the REST interface, you use standard HTTP or HTTPS requests to create and delete buckets, list keys, and read and write objects. </a:t>
            </a:r>
            <a:endParaRPr lang="en-US" dirty="0" smtClean="0"/>
          </a:p>
          <a:p>
            <a:r>
              <a:rPr lang="en-US" dirty="0" smtClean="0"/>
              <a:t>REST </a:t>
            </a:r>
            <a:r>
              <a:rPr lang="en-US" dirty="0" smtClean="0"/>
              <a:t>maps standard HTTP “verbs” (HTTP methods) to the familiar CRUD (Create, Read, Update, Delete) operations.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/>
              <a:t>is HTTP PUT (and sometimes POST); read is HTTP GET; delete is HTTP DELETE; and update is HTTP POST (or sometimes PUT).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S3 provides developers and IT teams with secure, durable, and highly-scalable cloud storage.</a:t>
            </a:r>
          </a:p>
          <a:p>
            <a:r>
              <a:rPr lang="en-US" dirty="0" smtClean="0"/>
              <a:t>Amazon S3 is easy-to-use object storage with a simple web service interface that you can use to </a:t>
            </a:r>
            <a:r>
              <a:rPr lang="en-US" dirty="0" smtClean="0"/>
              <a:t>store and </a:t>
            </a:r>
            <a:r>
              <a:rPr lang="en-US" dirty="0" smtClean="0"/>
              <a:t>retrieve any amount of data from anywhere on the web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most cases, users do not use the REST interface directly, but instead interact with Amazon S3 using one of the higher-level interfaces available.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smtClean="0"/>
              <a:t>include the AWS Software Development Kits (SDKs) (wrapper libraries) for </a:t>
            </a:r>
            <a:r>
              <a:rPr lang="en-US" dirty="0" err="1" smtClean="0"/>
              <a:t>iOS</a:t>
            </a:r>
            <a:r>
              <a:rPr lang="en-US" dirty="0" smtClean="0"/>
              <a:t>, Android, JavaScript, Java, .NET, Node.js, PHP, Python, Ruby, Go, and C++, the AWS Command Line Interface (CLI), and the AWS Management Console.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Durability and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Durability addresses the question, “Will my data still be there in the future?” </a:t>
            </a:r>
            <a:endParaRPr lang="en-US" dirty="0" smtClean="0"/>
          </a:p>
          <a:p>
            <a:r>
              <a:rPr lang="en-US" dirty="0" smtClean="0"/>
              <a:t>Availability </a:t>
            </a:r>
            <a:r>
              <a:rPr lang="en-US" dirty="0" smtClean="0"/>
              <a:t>addresses the question, “Can I access my data right now?” </a:t>
            </a:r>
            <a:endParaRPr lang="en-US" dirty="0" smtClean="0"/>
          </a:p>
          <a:p>
            <a:r>
              <a:rPr lang="en-US" dirty="0" smtClean="0"/>
              <a:t>Amazon </a:t>
            </a:r>
            <a:r>
              <a:rPr lang="en-US" dirty="0" smtClean="0"/>
              <a:t>S3 is designed to provide both very high durability and very high availability for your data.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S3 standard storage is designed for 99.999999999% durability and 99.99% availability of objects over a given </a:t>
            </a:r>
            <a:r>
              <a:rPr lang="en-US" dirty="0" smtClean="0"/>
              <a:t>year</a:t>
            </a:r>
          </a:p>
          <a:p>
            <a:r>
              <a:rPr lang="en-US" dirty="0" smtClean="0"/>
              <a:t>For example, if you store 10,000 objects with Amazon S3, you can on average expect to incur a loss of a single object once every 10,000,000 years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 S3 achieves high durability by automatically storing data redundantly on multiple devices in multiple facilities within a region.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designed to sustain the concurrent loss of data in two facilities without loss of user data. </a:t>
            </a:r>
            <a:endParaRPr lang="en-US" dirty="0" smtClean="0"/>
          </a:p>
          <a:p>
            <a:r>
              <a:rPr lang="en-US" dirty="0" smtClean="0"/>
              <a:t>Amazon </a:t>
            </a:r>
            <a:r>
              <a:rPr lang="en-US" dirty="0" smtClean="0"/>
              <a:t>S3 provides a highly durable storage infrastructure designed for mission-critical and primary data storage.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S3 is an eventually consistent system. Because your data is automatically replicated across multiple servers and locations within a region, changes in your data may take some time to propagate to all locations.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/>
              <a:t>a result, there are some situations where information that you read immediately after an update may return stale data.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Eventual consistency means that if you PUT new data to an existing key, a subsequent GET might return the old data. </a:t>
            </a:r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 smtClean="0"/>
              <a:t>, if you DELETE an object, a subsequent GET for that object might still read the deleted object.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you create a bucket or object in Amazon S3, only you have access.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allow you to give controlled access to others, Amazon S3 provides both coarse-grained access controls (Amazon S3 Access Control Lists [ACLs]), and fine-grained access controls (Amazon S3 bucket policies, AWS Identity and Access Management [IAM] policies, and query-string authentication).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 S3 bucket policies are the recommended access control mechanism for Amazon S3 and provide much finer-grained control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an Amazon S3 bucket policy, you can specify who can access the bucket, from where (by Classless Inter-Domain Routing [CIDR] block or IP address), and during what time of day.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website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websites, particularly micro-sites, don’t need the services of a full web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Because every Amazon S3 object has a URL, it is relatively straightforward to turn a bucket into a website.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host a static website, you simply configure a bucket for website hosting and then upload the content of the static website to the bucket.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static website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 Create </a:t>
            </a:r>
            <a:r>
              <a:rPr lang="en-US" dirty="0" smtClean="0"/>
              <a:t>a bucket with the same name as the desired website hostname.</a:t>
            </a:r>
          </a:p>
          <a:p>
            <a:pPr>
              <a:buNone/>
            </a:pPr>
            <a:r>
              <a:rPr lang="en-US" dirty="0" smtClean="0"/>
              <a:t>2. Upload the static files to the bucket.</a:t>
            </a:r>
          </a:p>
          <a:p>
            <a:pPr>
              <a:buNone/>
            </a:pPr>
            <a:r>
              <a:rPr lang="en-US" dirty="0" smtClean="0"/>
              <a:t>3. Make all the files public (world readable).</a:t>
            </a:r>
          </a:p>
          <a:p>
            <a:pPr>
              <a:buNone/>
            </a:pPr>
            <a:r>
              <a:rPr lang="en-US" dirty="0" smtClean="0"/>
              <a:t>4. Enable static website hosting for the bucket. This includes specifying an Index document and </a:t>
            </a:r>
            <a:r>
              <a:rPr lang="en-US" dirty="0" smtClean="0"/>
              <a:t>an Error </a:t>
            </a:r>
            <a:r>
              <a:rPr lang="en-US" dirty="0" smtClean="0"/>
              <a:t>document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S3 can be used alone or in conjunction with other AWS services, and it offers a very high level of integration with many other AWS cloud services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5. The website will now be available at the S3 website URL:</a:t>
            </a:r>
          </a:p>
          <a:p>
            <a:pPr>
              <a:buNone/>
            </a:pPr>
            <a:r>
              <a:rPr lang="en-US" dirty="0" smtClean="0"/>
              <a:t>&lt;bucket-name&gt;.s3-website-&lt;AWS-region&gt;.</a:t>
            </a:r>
            <a:r>
              <a:rPr lang="en-US" dirty="0" err="1" smtClean="0"/>
              <a:t>amazonaws.com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6. Create a friendly DNS name in your own domain for the website using a DNS CNAME, or an Amazon Route 53 alias that resolves to the Amazon S3 website URL.</a:t>
            </a:r>
          </a:p>
          <a:p>
            <a:pPr>
              <a:buNone/>
            </a:pPr>
            <a:r>
              <a:rPr lang="en-US" dirty="0" smtClean="0"/>
              <a:t>7. The website will now be available at your website domain name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Beyond the basics, there are some advanced features of Amazon S3 that you should also be familiar with.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Prefixes and delimiters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Amazon S3 uses a flat structure in a bucket, it supports the use of prefix and delimiter parameters when listing key names.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feature lets you organize, browse, and retrieve the objects within a bucket hierarchically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Amazon S3 offers a range of storage classes suitable for various use cases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Amazon S3 Standard offers high durability, high availability, low latency, and high performance object storage for general purpose use.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 smtClean="0"/>
              <a:t>it delivers low first-byte latency and high throughput, Standard is well-suited for short-term or long-term storage of frequently accessed data.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most general purpose use cases, Amazon S3 Standard is the place to start.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Amazon S3 Standard – Infrequent Access (Standard-IA) offers the same durability, low latency, and high throughput as Amazon S3 Standard, but is designed for long-lived, less frequently accessed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Amazon S3 Reduced Redundancy Storage (RRS) offers slightly lower durability (4 nines) than Standard or Standard-IA at a reduced cost.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most appropriate for derived data that can be easily reproduced, such as image thumbnails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Finally, the Amazon Glacier storage class offers secure, durable, and extremely low-cost cloud storage for data that does not require real-time access, such as archives and long-term </a:t>
            </a:r>
            <a:r>
              <a:rPr lang="en-US" dirty="0" smtClean="0"/>
              <a:t>backups</a:t>
            </a:r>
          </a:p>
          <a:p>
            <a:r>
              <a:rPr lang="en-US" dirty="0" smtClean="0"/>
              <a:t>To retrieve an Amazon Glacier object, you issue a restore command using one of the Amazon S3 APIs; three to five hours later, the Amazon Glacier object is copied to Amazon S3 RRS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lifecycle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 S3 Object Lifecycle Management is roughly equivalent to automated storage </a:t>
            </a:r>
            <a:r>
              <a:rPr lang="en-US" dirty="0" err="1" smtClean="0"/>
              <a:t>tiering</a:t>
            </a:r>
            <a:r>
              <a:rPr lang="en-US" dirty="0" smtClean="0"/>
              <a:t> in traditional IT storage infrastructures.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many cases, data has a natural lifecycle, starting out as “hot” (frequently accessed) data, moving to “warm” (less frequently accessed) data as it ages, and ending its life as “cold” (long-term backup or archive) data before eventual deletion.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the lifecycle rules for backup data might be:</a:t>
            </a:r>
          </a:p>
          <a:p>
            <a:pPr lvl="1"/>
            <a:r>
              <a:rPr lang="en-US" dirty="0" smtClean="0"/>
              <a:t>Store backup data initially in Amazon S3 Standard.</a:t>
            </a:r>
          </a:p>
          <a:p>
            <a:pPr lvl="1"/>
            <a:r>
              <a:rPr lang="en-US" dirty="0" smtClean="0"/>
              <a:t>After 30 days, transition to Amazon Standard-IA.</a:t>
            </a:r>
          </a:p>
          <a:p>
            <a:pPr lvl="1"/>
            <a:r>
              <a:rPr lang="en-US" dirty="0" smtClean="0"/>
              <a:t>After 90 days, transition to Amazon Glacier.</a:t>
            </a:r>
          </a:p>
          <a:p>
            <a:pPr lvl="1"/>
            <a:r>
              <a:rPr lang="en-US" dirty="0" smtClean="0"/>
              <a:t>After 3 years, delete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Lifecycle configurations are attached to the bucket and can apply to all objects in the bucket or only to objects specified by a prefix.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strongly recommended that all sensitive data stored in Amazon S3 be encrypted, both in flight and at rest.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 cases for 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Backup and archive for on-premises or cloud data</a:t>
            </a:r>
          </a:p>
          <a:p>
            <a:r>
              <a:rPr lang="en-US" dirty="0" smtClean="0"/>
              <a:t>Content, media, and software storage and distribution</a:t>
            </a:r>
          </a:p>
          <a:p>
            <a:r>
              <a:rPr lang="en-US" dirty="0" smtClean="0"/>
              <a:t>Big data analytics</a:t>
            </a:r>
          </a:p>
          <a:p>
            <a:r>
              <a:rPr lang="en-US" dirty="0" smtClean="0"/>
              <a:t>Static website hosting</a:t>
            </a:r>
          </a:p>
          <a:p>
            <a:r>
              <a:rPr lang="en-US" dirty="0" smtClean="0"/>
              <a:t>Cloud-native mobile and Internet application hosting</a:t>
            </a:r>
          </a:p>
          <a:p>
            <a:r>
              <a:rPr lang="en-US" dirty="0" smtClean="0"/>
              <a:t>Disaster recovery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Amazon S3 versioning helps protects your data against accidental or malicious deletion by </a:t>
            </a:r>
            <a:r>
              <a:rPr lang="en-US" dirty="0" smtClean="0"/>
              <a:t>keeping multiple </a:t>
            </a:r>
            <a:r>
              <a:rPr lang="en-US" dirty="0" smtClean="0"/>
              <a:t>versions of each object in the bucket, identified by a unique version ID. </a:t>
            </a:r>
            <a:endParaRPr lang="en-US" dirty="0" smtClean="0"/>
          </a:p>
          <a:p>
            <a:r>
              <a:rPr lang="en-US" dirty="0" smtClean="0"/>
              <a:t>Versioning </a:t>
            </a:r>
            <a:r>
              <a:rPr lang="en-US" dirty="0" smtClean="0"/>
              <a:t>is turned on at the bucket level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track requests to your Amazon S3 bucket, you can enable Amazon S3 server access logs. Logging is off by default, but it can easily be enabled.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you enable logging for a bucket (the source bucket), you must choose where the logs will be stored (the target bucket). </a:t>
            </a:r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store access logs in the same bucket or in a different bucket. </a:t>
            </a:r>
            <a:endParaRPr lang="en-US" dirty="0" smtClean="0"/>
          </a:p>
          <a:p>
            <a:r>
              <a:rPr lang="en-US" dirty="0" smtClean="0"/>
              <a:t>Either </a:t>
            </a:r>
            <a:r>
              <a:rPr lang="en-US" dirty="0" smtClean="0"/>
              <a:t>way, it is optional (but a best practice) to specify a prefix, such as logs/ or </a:t>
            </a:r>
            <a:r>
              <a:rPr lang="en-US" dirty="0" err="1" smtClean="0"/>
              <a:t>yourbucketname</a:t>
            </a:r>
            <a:r>
              <a:rPr lang="en-US" dirty="0" smtClean="0"/>
              <a:t>/logs/, so that you can more easily identify your logs.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S3 event notifications can be sent in response to actions taken on objects uploaded or stored in Amazon S3. </a:t>
            </a:r>
            <a:endParaRPr lang="en-US" dirty="0" smtClean="0"/>
          </a:p>
          <a:p>
            <a:r>
              <a:rPr lang="en-US" dirty="0" smtClean="0"/>
              <a:t>Event </a:t>
            </a:r>
            <a:r>
              <a:rPr lang="en-US" dirty="0" smtClean="0"/>
              <a:t>notifications enable you to run workflows, send alerts, or perform other actions in response to changes in your objects stored in Amazon S3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Glacier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Glacier is an extremely low-cost storage service that provides durable, secure, and flexible storage for data archiving and online </a:t>
            </a:r>
            <a:r>
              <a:rPr lang="en-US" dirty="0" smtClean="0"/>
              <a:t>backup</a:t>
            </a:r>
          </a:p>
          <a:p>
            <a:r>
              <a:rPr lang="en-US" dirty="0" smtClean="0"/>
              <a:t>Amazon Glacier is designed for 99.999999999% durability of objects over a given year. 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Amazon Glacier, data is stored in archives. An archive can contain up to 40TB of data, and you can have an unlimited number of archives.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/>
              <a:t>archive is assigned a unique archive ID at the time of creation. (Unlike an Amazon S3 object key, you cannot specify a user-friendly archive name.)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smtClean="0"/>
              <a:t>archives are automatically encrypted, and archives are immutable—after an archive is created, it cannot be modified.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Vaults are containers for archives. Each AWS account can have up to 1,000 vaults.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/>
              <a:t>can control access to your vaults and the actions allowed using IAM policies or vault access policies. 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Glacier is similar to Amazon S3, but it differs in several key aspects. </a:t>
            </a:r>
            <a:endParaRPr lang="en-US" dirty="0" smtClean="0"/>
          </a:p>
          <a:p>
            <a:r>
              <a:rPr lang="en-US" dirty="0" smtClean="0"/>
              <a:t>Amazon </a:t>
            </a:r>
            <a:r>
              <a:rPr lang="en-US" dirty="0" smtClean="0"/>
              <a:t>Glacier supports 40TB archives versus 5TB objects in Amazon S3. </a:t>
            </a:r>
            <a:endParaRPr lang="en-US" dirty="0" smtClean="0"/>
          </a:p>
          <a:p>
            <a:r>
              <a:rPr lang="en-US" dirty="0" smtClean="0"/>
              <a:t>Archives </a:t>
            </a:r>
            <a:r>
              <a:rPr lang="en-US" dirty="0" smtClean="0"/>
              <a:t>in Amazon Glacier are identified by </a:t>
            </a:r>
            <a:r>
              <a:rPr lang="en-US" dirty="0" err="1" smtClean="0"/>
              <a:t>systemgenerated</a:t>
            </a:r>
            <a:r>
              <a:rPr lang="en-US" dirty="0" smtClean="0"/>
              <a:t> archive IDs, while Amazon S3 lets you use “friendly” key names.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S3 is the core object storage service on AWS, allowing you to store an unlimited amount of data with very high durability</a:t>
            </a:r>
            <a:r>
              <a:rPr lang="en-US" dirty="0" smtClean="0"/>
              <a:t>.</a:t>
            </a:r>
          </a:p>
          <a:p>
            <a:r>
              <a:rPr lang="en-US" smtClean="0"/>
              <a:t>Common Amazon S3 use cases include backup and archive, web content, big data analytics, static website hosting, mobile and cloud-native application hosting, and disaster recovery.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S3 offers a range of storage classes designed for various generic use cases: general purpose, infrequent access, and archive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using lifecycle policies, you can have your data automatically migrate to the most appropriate storage class, without modifying your application code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Glacier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Amazon Glacier is another cloud storage service related to Amazon S3, but optimized for data archiving and long-term backup at extremely low cost. </a:t>
            </a:r>
            <a:endParaRPr lang="en-US" dirty="0" smtClean="0"/>
          </a:p>
          <a:p>
            <a:r>
              <a:rPr lang="en-US" dirty="0" smtClean="0"/>
              <a:t>Amazon </a:t>
            </a:r>
            <a:r>
              <a:rPr lang="en-US" dirty="0" smtClean="0"/>
              <a:t>Glacier is suitable for “cold data,” which is data that is rarely accessed and for which a retrieval time of three to five hours is acceptable. </a:t>
            </a:r>
            <a:endParaRPr lang="en-US" dirty="0" smtClean="0"/>
          </a:p>
          <a:p>
            <a:r>
              <a:rPr lang="en-US" dirty="0" smtClean="0"/>
              <a:t>Amazon </a:t>
            </a:r>
            <a:r>
              <a:rPr lang="en-US" dirty="0" smtClean="0"/>
              <a:t>Glacier can be used both as a storage class of Amazon S3 </a:t>
            </a:r>
            <a:r>
              <a:rPr lang="en-US" dirty="0" smtClean="0"/>
              <a:t>and </a:t>
            </a:r>
            <a:r>
              <a:rPr lang="en-US" dirty="0" smtClean="0"/>
              <a:t>as an independent archival storage </a:t>
            </a:r>
            <a:r>
              <a:rPr lang="en-US" dirty="0" smtClean="0"/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Storage versus Traditional Block and File Storage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traditional IT environments, two kinds of storage dominate: block storage and file storage. </a:t>
            </a:r>
            <a:endParaRPr lang="en-US" dirty="0" smtClean="0"/>
          </a:p>
          <a:p>
            <a:r>
              <a:rPr lang="en-US" dirty="0" smtClean="0"/>
              <a:t>Block </a:t>
            </a:r>
            <a:r>
              <a:rPr lang="en-US" dirty="0" smtClean="0"/>
              <a:t>storage operates at a lower level—the raw storage device level—and manages data as a set of numbered, fixed-size blocks. </a:t>
            </a:r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 smtClean="0"/>
              <a:t>storage operates at a higher level—the operating system level—and manages data as a named hierarchy of files and folders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Block and file storage are often accessed over a network in the form of a Storage Area Network (SAN) for block storage, using protocols such as </a:t>
            </a:r>
            <a:r>
              <a:rPr lang="en-US" dirty="0" err="1" smtClean="0"/>
              <a:t>iSCSI</a:t>
            </a:r>
            <a:r>
              <a:rPr lang="en-US" dirty="0" smtClean="0"/>
              <a:t> or </a:t>
            </a:r>
            <a:r>
              <a:rPr lang="en-US" dirty="0" err="1" smtClean="0"/>
              <a:t>Fibre</a:t>
            </a:r>
            <a:r>
              <a:rPr lang="en-US" dirty="0" smtClean="0"/>
              <a:t> Channel, or as a Network Attached Storage (NAS) file server or “filer” for file storage, using protocols such as Common Internet File System (CIFS) or Network File System (NFS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Whether directly-attached or network-attached, block or file, this kind of storage is very closely associated with the server and the operating system that is using the storage.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 S3 is cloud object storage. Instead of being closely associated with a server, Amazon S3 storage is independent of a server and is accessed over the Internet. </a:t>
            </a:r>
            <a:endParaRPr lang="en-US" dirty="0" smtClean="0"/>
          </a:p>
          <a:p>
            <a:r>
              <a:rPr lang="en-US" dirty="0" smtClean="0"/>
              <a:t>Instead </a:t>
            </a:r>
            <a:r>
              <a:rPr lang="en-US" dirty="0" smtClean="0"/>
              <a:t>of managing data as blocks or files using SCSI, CIFS, or NFS protocols, data is managed as objects using an Application Program Interface (API) built on standard HTTP verbs.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2627</Words>
  <Application>Microsoft Office PowerPoint</Application>
  <PresentationFormat>On-screen Show (4:3)</PresentationFormat>
  <Paragraphs>160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Amazon Simple Storage Service (Amazon S3) and Amazon Glacier Storage</vt:lpstr>
      <vt:lpstr>Amazon S3</vt:lpstr>
      <vt:lpstr>Slide 3</vt:lpstr>
      <vt:lpstr>Common use cases for S3</vt:lpstr>
      <vt:lpstr>Storage classes</vt:lpstr>
      <vt:lpstr>Amazon Glacier</vt:lpstr>
      <vt:lpstr>Object Storage versus Traditional Block and File Storage </vt:lpstr>
      <vt:lpstr>Slide 8</vt:lpstr>
      <vt:lpstr>Object storage</vt:lpstr>
      <vt:lpstr>Buckets</vt:lpstr>
      <vt:lpstr>S3 basics</vt:lpstr>
      <vt:lpstr>Slide 12</vt:lpstr>
      <vt:lpstr>AWS regions</vt:lpstr>
      <vt:lpstr>Objects</vt:lpstr>
      <vt:lpstr>Metadata</vt:lpstr>
      <vt:lpstr>Keys</vt:lpstr>
      <vt:lpstr>Object URL</vt:lpstr>
      <vt:lpstr>Amazon S3 operations</vt:lpstr>
      <vt:lpstr>REST interface</vt:lpstr>
      <vt:lpstr>Slide 20</vt:lpstr>
      <vt:lpstr>Durability and availability</vt:lpstr>
      <vt:lpstr>Slide 22</vt:lpstr>
      <vt:lpstr>Slide 23</vt:lpstr>
      <vt:lpstr>Data consistency</vt:lpstr>
      <vt:lpstr>Slide 25</vt:lpstr>
      <vt:lpstr>Access control</vt:lpstr>
      <vt:lpstr>Slide 27</vt:lpstr>
      <vt:lpstr>Static website hosting</vt:lpstr>
      <vt:lpstr>Configure static website hosting</vt:lpstr>
      <vt:lpstr>Slide 30</vt:lpstr>
      <vt:lpstr>S3 advanced features</vt:lpstr>
      <vt:lpstr>Prefixes and delimiters</vt:lpstr>
      <vt:lpstr>Storage classes</vt:lpstr>
      <vt:lpstr>Slide 34</vt:lpstr>
      <vt:lpstr>Slide 35</vt:lpstr>
      <vt:lpstr>Object lifecycle management</vt:lpstr>
      <vt:lpstr>Slide 37</vt:lpstr>
      <vt:lpstr>Slide 38</vt:lpstr>
      <vt:lpstr>Encryption</vt:lpstr>
      <vt:lpstr>Versioning</vt:lpstr>
      <vt:lpstr>Logging</vt:lpstr>
      <vt:lpstr>Slide 42</vt:lpstr>
      <vt:lpstr>Event notifications</vt:lpstr>
      <vt:lpstr>Amazon Glacier</vt:lpstr>
      <vt:lpstr>Archives</vt:lpstr>
      <vt:lpstr>Vaults </vt:lpstr>
      <vt:lpstr>Comparison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Simple Storage Service (Amazon S3) and Amazon Glacier Storage</dc:title>
  <dc:creator>Noman Islam</dc:creator>
  <cp:lastModifiedBy>Noman Islam</cp:lastModifiedBy>
  <cp:revision>7</cp:revision>
  <dcterms:created xsi:type="dcterms:W3CDTF">2006-08-16T00:00:00Z</dcterms:created>
  <dcterms:modified xsi:type="dcterms:W3CDTF">2019-07-08T15:38:50Z</dcterms:modified>
</cp:coreProperties>
</file>