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8D5"/>
    <a:srgbClr val="B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F024D1-104E-4678-A021-16B57826E61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499CA-E24D-4568-9153-05D6F49DA2A3}" type="slidenum">
              <a:rPr lang="en-US" smtClean="0"/>
              <a:t>‹#›</a:t>
            </a:fld>
            <a:endParaRPr lang="en-US"/>
          </a:p>
        </p:txBody>
      </p:sp>
    </p:spTree>
    <p:extLst>
      <p:ext uri="{BB962C8B-B14F-4D97-AF65-F5344CB8AC3E}">
        <p14:creationId xmlns:p14="http://schemas.microsoft.com/office/powerpoint/2010/main" val="2983190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F024D1-104E-4678-A021-16B57826E61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499CA-E24D-4568-9153-05D6F49DA2A3}" type="slidenum">
              <a:rPr lang="en-US" smtClean="0"/>
              <a:t>‹#›</a:t>
            </a:fld>
            <a:endParaRPr lang="en-US"/>
          </a:p>
        </p:txBody>
      </p:sp>
    </p:spTree>
    <p:extLst>
      <p:ext uri="{BB962C8B-B14F-4D97-AF65-F5344CB8AC3E}">
        <p14:creationId xmlns:p14="http://schemas.microsoft.com/office/powerpoint/2010/main" val="137334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F024D1-104E-4678-A021-16B57826E61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499CA-E24D-4568-9153-05D6F49DA2A3}" type="slidenum">
              <a:rPr lang="en-US" smtClean="0"/>
              <a:t>‹#›</a:t>
            </a:fld>
            <a:endParaRPr lang="en-US"/>
          </a:p>
        </p:txBody>
      </p:sp>
    </p:spTree>
    <p:extLst>
      <p:ext uri="{BB962C8B-B14F-4D97-AF65-F5344CB8AC3E}">
        <p14:creationId xmlns:p14="http://schemas.microsoft.com/office/powerpoint/2010/main" val="75973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F024D1-104E-4678-A021-16B57826E61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499CA-E24D-4568-9153-05D6F49DA2A3}" type="slidenum">
              <a:rPr lang="en-US" smtClean="0"/>
              <a:t>‹#›</a:t>
            </a:fld>
            <a:endParaRPr lang="en-US"/>
          </a:p>
        </p:txBody>
      </p:sp>
    </p:spTree>
    <p:extLst>
      <p:ext uri="{BB962C8B-B14F-4D97-AF65-F5344CB8AC3E}">
        <p14:creationId xmlns:p14="http://schemas.microsoft.com/office/powerpoint/2010/main" val="171397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F024D1-104E-4678-A021-16B57826E61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499CA-E24D-4568-9153-05D6F49DA2A3}" type="slidenum">
              <a:rPr lang="en-US" smtClean="0"/>
              <a:t>‹#›</a:t>
            </a:fld>
            <a:endParaRPr lang="en-US"/>
          </a:p>
        </p:txBody>
      </p:sp>
    </p:spTree>
    <p:extLst>
      <p:ext uri="{BB962C8B-B14F-4D97-AF65-F5344CB8AC3E}">
        <p14:creationId xmlns:p14="http://schemas.microsoft.com/office/powerpoint/2010/main" val="328068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F024D1-104E-4678-A021-16B57826E61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499CA-E24D-4568-9153-05D6F49DA2A3}" type="slidenum">
              <a:rPr lang="en-US" smtClean="0"/>
              <a:t>‹#›</a:t>
            </a:fld>
            <a:endParaRPr lang="en-US"/>
          </a:p>
        </p:txBody>
      </p:sp>
    </p:spTree>
    <p:extLst>
      <p:ext uri="{BB962C8B-B14F-4D97-AF65-F5344CB8AC3E}">
        <p14:creationId xmlns:p14="http://schemas.microsoft.com/office/powerpoint/2010/main" val="275993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F024D1-104E-4678-A021-16B57826E61B}"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499CA-E24D-4568-9153-05D6F49DA2A3}" type="slidenum">
              <a:rPr lang="en-US" smtClean="0"/>
              <a:t>‹#›</a:t>
            </a:fld>
            <a:endParaRPr lang="en-US"/>
          </a:p>
        </p:txBody>
      </p:sp>
    </p:spTree>
    <p:extLst>
      <p:ext uri="{BB962C8B-B14F-4D97-AF65-F5344CB8AC3E}">
        <p14:creationId xmlns:p14="http://schemas.microsoft.com/office/powerpoint/2010/main" val="159311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F024D1-104E-4678-A021-16B57826E61B}"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499CA-E24D-4568-9153-05D6F49DA2A3}" type="slidenum">
              <a:rPr lang="en-US" smtClean="0"/>
              <a:t>‹#›</a:t>
            </a:fld>
            <a:endParaRPr lang="en-US"/>
          </a:p>
        </p:txBody>
      </p:sp>
    </p:spTree>
    <p:extLst>
      <p:ext uri="{BB962C8B-B14F-4D97-AF65-F5344CB8AC3E}">
        <p14:creationId xmlns:p14="http://schemas.microsoft.com/office/powerpoint/2010/main" val="389682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024D1-104E-4678-A021-16B57826E61B}"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499CA-E24D-4568-9153-05D6F49DA2A3}" type="slidenum">
              <a:rPr lang="en-US" smtClean="0"/>
              <a:t>‹#›</a:t>
            </a:fld>
            <a:endParaRPr lang="en-US"/>
          </a:p>
        </p:txBody>
      </p:sp>
    </p:spTree>
    <p:extLst>
      <p:ext uri="{BB962C8B-B14F-4D97-AF65-F5344CB8AC3E}">
        <p14:creationId xmlns:p14="http://schemas.microsoft.com/office/powerpoint/2010/main" val="291770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F024D1-104E-4678-A021-16B57826E61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499CA-E24D-4568-9153-05D6F49DA2A3}" type="slidenum">
              <a:rPr lang="en-US" smtClean="0"/>
              <a:t>‹#›</a:t>
            </a:fld>
            <a:endParaRPr lang="en-US"/>
          </a:p>
        </p:txBody>
      </p:sp>
    </p:spTree>
    <p:extLst>
      <p:ext uri="{BB962C8B-B14F-4D97-AF65-F5344CB8AC3E}">
        <p14:creationId xmlns:p14="http://schemas.microsoft.com/office/powerpoint/2010/main" val="187044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F024D1-104E-4678-A021-16B57826E61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499CA-E24D-4568-9153-05D6F49DA2A3}" type="slidenum">
              <a:rPr lang="en-US" smtClean="0"/>
              <a:t>‹#›</a:t>
            </a:fld>
            <a:endParaRPr lang="en-US"/>
          </a:p>
        </p:txBody>
      </p:sp>
    </p:spTree>
    <p:extLst>
      <p:ext uri="{BB962C8B-B14F-4D97-AF65-F5344CB8AC3E}">
        <p14:creationId xmlns:p14="http://schemas.microsoft.com/office/powerpoint/2010/main" val="33816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024D1-104E-4678-A021-16B57826E61B}" type="datetimeFigureOut">
              <a:rPr lang="en-US" smtClean="0"/>
              <a:t>7/10/2019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499CA-E24D-4568-9153-05D6F49DA2A3}" type="slidenum">
              <a:rPr lang="en-US" smtClean="0"/>
              <a:t>‹#›</a:t>
            </a:fld>
            <a:endParaRPr lang="en-US"/>
          </a:p>
        </p:txBody>
      </p:sp>
    </p:spTree>
    <p:extLst>
      <p:ext uri="{BB962C8B-B14F-4D97-AF65-F5344CB8AC3E}">
        <p14:creationId xmlns:p14="http://schemas.microsoft.com/office/powerpoint/2010/main" val="1704092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61D8D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61D8D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1D8D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1D8D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1D8D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Amazon Elastic Compute Cloud (Amazon EC2) and Amazon Elastic Block Store (Amazon EBS)</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extLst>
      <p:ext uri="{BB962C8B-B14F-4D97-AF65-F5344CB8AC3E}">
        <p14:creationId xmlns:p14="http://schemas.microsoft.com/office/powerpoint/2010/main" val="1887313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AMIs</a:t>
            </a:r>
            <a:endParaRPr lang="en-US" dirty="0"/>
          </a:p>
        </p:txBody>
      </p:sp>
      <p:sp>
        <p:nvSpPr>
          <p:cNvPr id="3" name="Content Placeholder 2"/>
          <p:cNvSpPr>
            <a:spLocks noGrp="1"/>
          </p:cNvSpPr>
          <p:nvPr>
            <p:ph idx="1"/>
          </p:nvPr>
        </p:nvSpPr>
        <p:spPr/>
        <p:txBody>
          <a:bodyPr/>
          <a:lstStyle/>
          <a:p>
            <a:r>
              <a:rPr lang="en-US" dirty="0" smtClean="0"/>
              <a:t>Published by AWS</a:t>
            </a:r>
          </a:p>
          <a:p>
            <a:r>
              <a:rPr lang="en-US" dirty="0" smtClean="0"/>
              <a:t>The AWS Marketplace</a:t>
            </a:r>
          </a:p>
          <a:p>
            <a:r>
              <a:rPr lang="en-US" dirty="0" smtClean="0"/>
              <a:t>Generated from Existing Instances</a:t>
            </a:r>
          </a:p>
          <a:p>
            <a:r>
              <a:rPr lang="en-US" dirty="0" smtClean="0"/>
              <a:t>Uploaded Virtual Servers</a:t>
            </a:r>
            <a:endParaRPr lang="en-US" dirty="0"/>
          </a:p>
        </p:txBody>
      </p:sp>
    </p:spTree>
    <p:extLst>
      <p:ext uri="{BB962C8B-B14F-4D97-AF65-F5344CB8AC3E}">
        <p14:creationId xmlns:p14="http://schemas.microsoft.com/office/powerpoint/2010/main" val="392032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an instance</a:t>
            </a:r>
            <a:endParaRPr lang="en-US" dirty="0"/>
          </a:p>
        </p:txBody>
      </p:sp>
      <p:sp>
        <p:nvSpPr>
          <p:cNvPr id="3" name="Content Placeholder 2"/>
          <p:cNvSpPr>
            <a:spLocks noGrp="1"/>
          </p:cNvSpPr>
          <p:nvPr>
            <p:ph idx="1"/>
          </p:nvPr>
        </p:nvSpPr>
        <p:spPr/>
        <p:txBody>
          <a:bodyPr/>
          <a:lstStyle/>
          <a:p>
            <a:r>
              <a:rPr lang="en-US" dirty="0" smtClean="0"/>
              <a:t>Public Domain Name System (DNS) Name—When you launch an instance, AWS creates a DNS name that can be used to access the instance</a:t>
            </a:r>
          </a:p>
          <a:p>
            <a:r>
              <a:rPr lang="en-US" dirty="0" smtClean="0"/>
              <a:t>The name can be found in the Description tab of the AWS Management Console or via the Command Line Interface (CLI) or Application Programming Interface (API). </a:t>
            </a:r>
          </a:p>
          <a:p>
            <a:r>
              <a:rPr lang="en-US" dirty="0" smtClean="0"/>
              <a:t>This DNS name persists only while the instance is running and cannot be transferred to another instance</a:t>
            </a:r>
            <a:endParaRPr lang="en-US" dirty="0"/>
          </a:p>
        </p:txBody>
      </p:sp>
    </p:spTree>
    <p:extLst>
      <p:ext uri="{BB962C8B-B14F-4D97-AF65-F5344CB8AC3E}">
        <p14:creationId xmlns:p14="http://schemas.microsoft.com/office/powerpoint/2010/main" val="215009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IP</a:t>
            </a:r>
            <a:endParaRPr lang="en-US" dirty="0"/>
          </a:p>
        </p:txBody>
      </p:sp>
      <p:sp>
        <p:nvSpPr>
          <p:cNvPr id="3" name="Content Placeholder 2"/>
          <p:cNvSpPr>
            <a:spLocks noGrp="1"/>
          </p:cNvSpPr>
          <p:nvPr>
            <p:ph idx="1"/>
          </p:nvPr>
        </p:nvSpPr>
        <p:spPr/>
        <p:txBody>
          <a:bodyPr/>
          <a:lstStyle/>
          <a:p>
            <a:r>
              <a:rPr lang="en-US" dirty="0" smtClean="0"/>
              <a:t>A launched instance may also have a public IP address assigned.</a:t>
            </a:r>
          </a:p>
          <a:p>
            <a:r>
              <a:rPr lang="en-US" dirty="0" smtClean="0"/>
              <a:t>This IP address is assigned from the addresses reserved by AWS and cannot be specified.</a:t>
            </a:r>
            <a:endParaRPr lang="en-US" dirty="0"/>
          </a:p>
        </p:txBody>
      </p:sp>
    </p:spTree>
    <p:extLst>
      <p:ext uri="{BB962C8B-B14F-4D97-AF65-F5344CB8AC3E}">
        <p14:creationId xmlns:p14="http://schemas.microsoft.com/office/powerpoint/2010/main" val="346585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a:t>
            </a:r>
            <a:endParaRPr lang="en-US" dirty="0"/>
          </a:p>
        </p:txBody>
      </p:sp>
      <p:sp>
        <p:nvSpPr>
          <p:cNvPr id="3" name="Content Placeholder 2"/>
          <p:cNvSpPr>
            <a:spLocks noGrp="1"/>
          </p:cNvSpPr>
          <p:nvPr>
            <p:ph idx="1"/>
          </p:nvPr>
        </p:nvSpPr>
        <p:spPr/>
        <p:txBody>
          <a:bodyPr/>
          <a:lstStyle/>
          <a:p>
            <a:r>
              <a:rPr lang="en-US" dirty="0" smtClean="0"/>
              <a:t>An elastic IP address is an address unique on the Internet that you reserve independently and associate with an Amazon EC2 instance.</a:t>
            </a:r>
          </a:p>
          <a:p>
            <a:r>
              <a:rPr lang="en-US" dirty="0" smtClean="0"/>
              <a:t>This IP address persists until the customer releases it and is not tied to the lifetime or state of an individual instance</a:t>
            </a:r>
          </a:p>
          <a:p>
            <a:r>
              <a:rPr lang="en-US" dirty="0" smtClean="0"/>
              <a:t>Because it can be transferred to a replacement instance in the event of an instance failure, it is a public address that can be shared externally without coupling clients to a particular instance. </a:t>
            </a:r>
            <a:endParaRPr lang="en-US" dirty="0"/>
          </a:p>
        </p:txBody>
      </p:sp>
    </p:spTree>
    <p:extLst>
      <p:ext uri="{BB962C8B-B14F-4D97-AF65-F5344CB8AC3E}">
        <p14:creationId xmlns:p14="http://schemas.microsoft.com/office/powerpoint/2010/main" val="2890112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Access</a:t>
            </a:r>
            <a:endParaRPr lang="en-US" dirty="0"/>
          </a:p>
        </p:txBody>
      </p:sp>
      <p:sp>
        <p:nvSpPr>
          <p:cNvPr id="3" name="Content Placeholder 2"/>
          <p:cNvSpPr>
            <a:spLocks noGrp="1"/>
          </p:cNvSpPr>
          <p:nvPr>
            <p:ph idx="1"/>
          </p:nvPr>
        </p:nvSpPr>
        <p:spPr/>
        <p:txBody>
          <a:bodyPr>
            <a:normAutofit/>
          </a:bodyPr>
          <a:lstStyle/>
          <a:p>
            <a:r>
              <a:rPr lang="en-US" dirty="0" smtClean="0"/>
              <a:t>Amazon EC2 uses public-key cryptography to encrypt and decrypt login information. </a:t>
            </a:r>
          </a:p>
          <a:p>
            <a:r>
              <a:rPr lang="en-US" dirty="0" smtClean="0"/>
              <a:t>Public-key cryptography uses a public key to encrypt a piece of data and an associated private key to decrypt the data. </a:t>
            </a:r>
          </a:p>
          <a:p>
            <a:r>
              <a:rPr lang="en-US" dirty="0" smtClean="0"/>
              <a:t>These two keys together are called a key pair. Key pairs can be created through the AWS Management Console, CLI, or API, or customers can upload their own key pairs. </a:t>
            </a:r>
          </a:p>
        </p:txBody>
      </p:sp>
    </p:spTree>
    <p:extLst>
      <p:ext uri="{BB962C8B-B14F-4D97-AF65-F5344CB8AC3E}">
        <p14:creationId xmlns:p14="http://schemas.microsoft.com/office/powerpoint/2010/main" val="288031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AWS stores the public key, and the private key is kept by the customer. </a:t>
            </a:r>
          </a:p>
          <a:p>
            <a:r>
              <a:rPr lang="en-US" dirty="0" smtClean="0"/>
              <a:t>The private key is essential to acquiring secure access to an instance for the first time. </a:t>
            </a:r>
          </a:p>
          <a:p>
            <a:endParaRPr lang="en-US" dirty="0"/>
          </a:p>
        </p:txBody>
      </p:sp>
    </p:spTree>
    <p:extLst>
      <p:ext uri="{BB962C8B-B14F-4D97-AF65-F5344CB8AC3E}">
        <p14:creationId xmlns:p14="http://schemas.microsoft.com/office/powerpoint/2010/main" val="1553486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Firewall protection</a:t>
            </a:r>
            <a:endParaRPr lang="en-US" dirty="0"/>
          </a:p>
        </p:txBody>
      </p:sp>
      <p:sp>
        <p:nvSpPr>
          <p:cNvPr id="3" name="Content Placeholder 2"/>
          <p:cNvSpPr>
            <a:spLocks noGrp="1"/>
          </p:cNvSpPr>
          <p:nvPr>
            <p:ph idx="1"/>
          </p:nvPr>
        </p:nvSpPr>
        <p:spPr/>
        <p:txBody>
          <a:bodyPr>
            <a:normAutofit/>
          </a:bodyPr>
          <a:lstStyle/>
          <a:p>
            <a:r>
              <a:rPr lang="en-US" dirty="0" smtClean="0"/>
              <a:t>AWS allows you to control traffic in and out of your instances through virtual firewalls called security groups. </a:t>
            </a:r>
          </a:p>
          <a:p>
            <a:r>
              <a:rPr lang="en-US" dirty="0" smtClean="0"/>
              <a:t>Security groups allow you to control traffic based on port, protocol, and source/destination</a:t>
            </a:r>
          </a:p>
          <a:p>
            <a:r>
              <a:rPr lang="en-US" dirty="0" smtClean="0"/>
              <a:t>Security groups are associated with instances when they are launched. Every instance must have at least one security group but can have more</a:t>
            </a:r>
          </a:p>
        </p:txBody>
      </p:sp>
    </p:spTree>
    <p:extLst>
      <p:ext uri="{BB962C8B-B14F-4D97-AF65-F5344CB8AC3E}">
        <p14:creationId xmlns:p14="http://schemas.microsoft.com/office/powerpoint/2010/main" val="1493386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security group is default deny; that is, it does not allow any traffic that is not explicitly allowed by a security group rule. </a:t>
            </a:r>
          </a:p>
          <a:p>
            <a:r>
              <a:rPr lang="en-US" dirty="0" smtClean="0"/>
              <a:t>A rule is defined by the three attributes</a:t>
            </a:r>
          </a:p>
          <a:p>
            <a:endParaRPr lang="en-US" dirty="0"/>
          </a:p>
        </p:txBody>
      </p:sp>
    </p:spTree>
    <p:extLst>
      <p:ext uri="{BB962C8B-B14F-4D97-AF65-F5344CB8AC3E}">
        <p14:creationId xmlns:p14="http://schemas.microsoft.com/office/powerpoint/2010/main" val="2727591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4211" y="1825625"/>
            <a:ext cx="10919589" cy="3417920"/>
          </a:xfrm>
          <a:prstGeom prst="rect">
            <a:avLst/>
          </a:prstGeom>
        </p:spPr>
      </p:pic>
    </p:spTree>
    <p:extLst>
      <p:ext uri="{BB962C8B-B14F-4D97-AF65-F5344CB8AC3E}">
        <p14:creationId xmlns:p14="http://schemas.microsoft.com/office/powerpoint/2010/main" val="1665101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a:t>
            </a:r>
            <a:endParaRPr lang="en-US" dirty="0"/>
          </a:p>
        </p:txBody>
      </p:sp>
      <p:sp>
        <p:nvSpPr>
          <p:cNvPr id="3" name="Content Placeholder 2"/>
          <p:cNvSpPr>
            <a:spLocks noGrp="1"/>
          </p:cNvSpPr>
          <p:nvPr>
            <p:ph idx="1"/>
          </p:nvPr>
        </p:nvSpPr>
        <p:spPr/>
        <p:txBody>
          <a:bodyPr/>
          <a:lstStyle/>
          <a:p>
            <a:r>
              <a:rPr lang="en-US" dirty="0" smtClean="0"/>
              <a:t>A great benefit of the cloud is the ability to script virtual hardware management in a manner that is not possible with on-premises hardware. </a:t>
            </a:r>
          </a:p>
          <a:p>
            <a:r>
              <a:rPr lang="en-US" dirty="0" smtClean="0"/>
              <a:t>In order to realize the value of this, there has to be some way to configure instances and install applications programmatically when an instance is launched. </a:t>
            </a:r>
          </a:p>
          <a:p>
            <a:r>
              <a:rPr lang="en-US" dirty="0" smtClean="0"/>
              <a:t>The process of providing code to be run on an instance at launch is called bootstrapping.</a:t>
            </a:r>
          </a:p>
          <a:p>
            <a:r>
              <a:rPr lang="en-US" dirty="0" smtClean="0"/>
              <a:t>On Linux instances this can be shell script, and on Windows instances this can be a batch style script or a PowerShell script.</a:t>
            </a:r>
            <a:endParaRPr lang="en-US" dirty="0"/>
          </a:p>
        </p:txBody>
      </p:sp>
    </p:spTree>
    <p:extLst>
      <p:ext uri="{BB962C8B-B14F-4D97-AF65-F5344CB8AC3E}">
        <p14:creationId xmlns:p14="http://schemas.microsoft.com/office/powerpoint/2010/main" val="204350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EC2</a:t>
            </a:r>
            <a:endParaRPr lang="en-US" dirty="0"/>
          </a:p>
        </p:txBody>
      </p:sp>
      <p:sp>
        <p:nvSpPr>
          <p:cNvPr id="3" name="Content Placeholder 2"/>
          <p:cNvSpPr>
            <a:spLocks noGrp="1"/>
          </p:cNvSpPr>
          <p:nvPr>
            <p:ph idx="1"/>
          </p:nvPr>
        </p:nvSpPr>
        <p:spPr/>
        <p:txBody>
          <a:bodyPr/>
          <a:lstStyle/>
          <a:p>
            <a:r>
              <a:rPr lang="en-US" dirty="0" smtClean="0"/>
              <a:t>Amazon EC2 is AWS primary web service that provides resizable compute capacity in the cloud</a:t>
            </a:r>
            <a:endParaRPr lang="en-US" dirty="0"/>
          </a:p>
        </p:txBody>
      </p:sp>
    </p:spTree>
    <p:extLst>
      <p:ext uri="{BB962C8B-B14F-4D97-AF65-F5344CB8AC3E}">
        <p14:creationId xmlns:p14="http://schemas.microsoft.com/office/powerpoint/2010/main" val="3642659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Import/Export</a:t>
            </a:r>
            <a:endParaRPr lang="en-US" dirty="0"/>
          </a:p>
        </p:txBody>
      </p:sp>
      <p:sp>
        <p:nvSpPr>
          <p:cNvPr id="3" name="Content Placeholder 2"/>
          <p:cNvSpPr>
            <a:spLocks noGrp="1"/>
          </p:cNvSpPr>
          <p:nvPr>
            <p:ph idx="1"/>
          </p:nvPr>
        </p:nvSpPr>
        <p:spPr/>
        <p:txBody>
          <a:bodyPr/>
          <a:lstStyle/>
          <a:p>
            <a:r>
              <a:rPr lang="en-US" dirty="0" smtClean="0"/>
              <a:t>In addition to importing virtual instances as AMIs, VM Import/Export enables you to easily import Virtual Machines (VMs) from your existing environment as an Amazon EC2 instance and export them back to your on-premises environment. </a:t>
            </a:r>
          </a:p>
          <a:p>
            <a:r>
              <a:rPr lang="en-US" dirty="0" smtClean="0"/>
              <a:t>You can only export previously imported Amazon EC2 instances</a:t>
            </a:r>
            <a:endParaRPr lang="en-US" dirty="0"/>
          </a:p>
        </p:txBody>
      </p:sp>
    </p:spTree>
    <p:extLst>
      <p:ext uri="{BB962C8B-B14F-4D97-AF65-F5344CB8AC3E}">
        <p14:creationId xmlns:p14="http://schemas.microsoft.com/office/powerpoint/2010/main" val="1991123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instances</a:t>
            </a:r>
            <a:endParaRPr lang="en-US" dirty="0"/>
          </a:p>
        </p:txBody>
      </p:sp>
      <p:sp>
        <p:nvSpPr>
          <p:cNvPr id="3" name="Content Placeholder 2"/>
          <p:cNvSpPr>
            <a:spLocks noGrp="1"/>
          </p:cNvSpPr>
          <p:nvPr>
            <p:ph idx="1"/>
          </p:nvPr>
        </p:nvSpPr>
        <p:spPr/>
        <p:txBody>
          <a:bodyPr/>
          <a:lstStyle/>
          <a:p>
            <a:r>
              <a:rPr lang="en-US" dirty="0" smtClean="0"/>
              <a:t>When the number of instances in your account starts to climb, it can become difficult to keep track of them. </a:t>
            </a:r>
          </a:p>
          <a:p>
            <a:r>
              <a:rPr lang="en-US" dirty="0" smtClean="0"/>
              <a:t>Tags can help you manage not just your Amazon EC2 instances, but also many of your AWS Cloud services. </a:t>
            </a:r>
          </a:p>
          <a:p>
            <a:r>
              <a:rPr lang="en-US" dirty="0" smtClean="0"/>
              <a:t>Tags are key/value pairs you can associate with your instance or other service.</a:t>
            </a:r>
          </a:p>
          <a:p>
            <a:r>
              <a:rPr lang="en-US" dirty="0" smtClean="0"/>
              <a:t>Tags can be used to identify attributes of an instance like project, environment (dev, test, and so on), billable department, and so forth. </a:t>
            </a:r>
          </a:p>
          <a:p>
            <a:r>
              <a:rPr lang="en-US" dirty="0" smtClean="0"/>
              <a:t>You can apply up to 10 tags per instance</a:t>
            </a:r>
            <a:endParaRPr lang="en-US" dirty="0"/>
          </a:p>
        </p:txBody>
      </p:sp>
    </p:spTree>
    <p:extLst>
      <p:ext uri="{BB962C8B-B14F-4D97-AF65-F5344CB8AC3E}">
        <p14:creationId xmlns:p14="http://schemas.microsoft.com/office/powerpoint/2010/main" val="1400557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instances</a:t>
            </a:r>
            <a:endParaRPr lang="en-US" dirty="0"/>
          </a:p>
        </p:txBody>
      </p:sp>
      <p:sp>
        <p:nvSpPr>
          <p:cNvPr id="3" name="Content Placeholder 2"/>
          <p:cNvSpPr>
            <a:spLocks noGrp="1"/>
          </p:cNvSpPr>
          <p:nvPr>
            <p:ph idx="1"/>
          </p:nvPr>
        </p:nvSpPr>
        <p:spPr/>
        <p:txBody>
          <a:bodyPr/>
          <a:lstStyle/>
          <a:p>
            <a:r>
              <a:rPr lang="en-US" dirty="0" smtClean="0"/>
              <a:t>AWS offers a service called Amazon </a:t>
            </a:r>
            <a:r>
              <a:rPr lang="en-US" dirty="0" err="1" smtClean="0"/>
              <a:t>CloudWatch</a:t>
            </a:r>
            <a:r>
              <a:rPr lang="en-US" dirty="0" smtClean="0"/>
              <a:t> that provides monitoring and alerting for Amazon EC2 instances, and also other AWS infrastructure.</a:t>
            </a:r>
            <a:endParaRPr lang="en-US" dirty="0"/>
          </a:p>
        </p:txBody>
      </p:sp>
    </p:spTree>
    <p:extLst>
      <p:ext uri="{BB962C8B-B14F-4D97-AF65-F5344CB8AC3E}">
        <p14:creationId xmlns:p14="http://schemas.microsoft.com/office/powerpoint/2010/main" val="2931470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an instance</a:t>
            </a:r>
            <a:endParaRPr lang="en-US" dirty="0"/>
          </a:p>
        </p:txBody>
      </p:sp>
      <p:sp>
        <p:nvSpPr>
          <p:cNvPr id="3" name="Content Placeholder 2"/>
          <p:cNvSpPr>
            <a:spLocks noGrp="1"/>
          </p:cNvSpPr>
          <p:nvPr>
            <p:ph idx="1"/>
          </p:nvPr>
        </p:nvSpPr>
        <p:spPr/>
        <p:txBody>
          <a:bodyPr/>
          <a:lstStyle/>
          <a:p>
            <a:r>
              <a:rPr lang="en-US" dirty="0" smtClean="0"/>
              <a:t>Instance Type The ability to change the instance type of an instance contributes greatly to the agility of running workloads in the cloud. </a:t>
            </a:r>
          </a:p>
          <a:p>
            <a:r>
              <a:rPr lang="en-US" dirty="0" smtClean="0"/>
              <a:t>Instead of committing to a certain hardware configuration months before a workload is launched, the workload can be launched using a best estimate for the instance type. </a:t>
            </a:r>
          </a:p>
          <a:p>
            <a:r>
              <a:rPr lang="en-US" dirty="0" smtClean="0"/>
              <a:t>If the compute needs prove to be higher or lower than expected, the instances can be changed to a different size more appropriate to the workload</a:t>
            </a:r>
            <a:endParaRPr lang="en-US" dirty="0"/>
          </a:p>
        </p:txBody>
      </p:sp>
    </p:spTree>
    <p:extLst>
      <p:ext uri="{BB962C8B-B14F-4D97-AF65-F5344CB8AC3E}">
        <p14:creationId xmlns:p14="http://schemas.microsoft.com/office/powerpoint/2010/main" val="4144553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a:t>
            </a:r>
            <a:endParaRPr lang="en-US" dirty="0"/>
          </a:p>
        </p:txBody>
      </p:sp>
      <p:sp>
        <p:nvSpPr>
          <p:cNvPr id="3" name="Content Placeholder 2"/>
          <p:cNvSpPr>
            <a:spLocks noGrp="1"/>
          </p:cNvSpPr>
          <p:nvPr>
            <p:ph idx="1"/>
          </p:nvPr>
        </p:nvSpPr>
        <p:spPr/>
        <p:txBody>
          <a:bodyPr/>
          <a:lstStyle/>
          <a:p>
            <a:r>
              <a:rPr lang="en-US" dirty="0" smtClean="0"/>
              <a:t>If an instance is running in an Amazon VPC, you can change which security groups are associated with an instance while the instance is running. </a:t>
            </a:r>
          </a:p>
          <a:p>
            <a:r>
              <a:rPr lang="en-US" dirty="0" smtClean="0"/>
              <a:t>For instances outside of an Amazon VPC (called EC2-Classic), the association of the security groups cannot be changed after launch. </a:t>
            </a:r>
            <a:endParaRPr lang="en-US" dirty="0"/>
          </a:p>
        </p:txBody>
      </p:sp>
    </p:spTree>
    <p:extLst>
      <p:ext uri="{BB962C8B-B14F-4D97-AF65-F5344CB8AC3E}">
        <p14:creationId xmlns:p14="http://schemas.microsoft.com/office/powerpoint/2010/main" val="335893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 protection</a:t>
            </a:r>
            <a:endParaRPr lang="en-US" dirty="0"/>
          </a:p>
        </p:txBody>
      </p:sp>
      <p:sp>
        <p:nvSpPr>
          <p:cNvPr id="3" name="Content Placeholder 2"/>
          <p:cNvSpPr>
            <a:spLocks noGrp="1"/>
          </p:cNvSpPr>
          <p:nvPr>
            <p:ph idx="1"/>
          </p:nvPr>
        </p:nvSpPr>
        <p:spPr/>
        <p:txBody>
          <a:bodyPr/>
          <a:lstStyle/>
          <a:p>
            <a:r>
              <a:rPr lang="en-US" dirty="0" smtClean="0"/>
              <a:t>When an Amazon EC2 instance is no longer needed, the state can be set to Terminated and the instance will be shut down and removed from the AWS infrastructure. </a:t>
            </a:r>
          </a:p>
          <a:p>
            <a:r>
              <a:rPr lang="en-US" dirty="0" smtClean="0"/>
              <a:t>In order to prevent termination via the AWS Management Console, CLI, or API, termination protection can be enabled for an instance. </a:t>
            </a:r>
            <a:endParaRPr lang="en-US" dirty="0"/>
          </a:p>
        </p:txBody>
      </p:sp>
    </p:spTree>
    <p:extLst>
      <p:ext uri="{BB962C8B-B14F-4D97-AF65-F5344CB8AC3E}">
        <p14:creationId xmlns:p14="http://schemas.microsoft.com/office/powerpoint/2010/main" val="949716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options</a:t>
            </a:r>
            <a:endParaRPr lang="en-US" dirty="0"/>
          </a:p>
        </p:txBody>
      </p:sp>
      <p:sp>
        <p:nvSpPr>
          <p:cNvPr id="3" name="Content Placeholder 2"/>
          <p:cNvSpPr>
            <a:spLocks noGrp="1"/>
          </p:cNvSpPr>
          <p:nvPr>
            <p:ph idx="1"/>
          </p:nvPr>
        </p:nvSpPr>
        <p:spPr/>
        <p:txBody>
          <a:bodyPr/>
          <a:lstStyle/>
          <a:p>
            <a:r>
              <a:rPr lang="en-US" dirty="0" smtClean="0"/>
              <a:t>You are charged for Amazon EC2 instances for each hour that they are in a running state, but the amount you are charged per hour can vary based on three pricing options: </a:t>
            </a:r>
          </a:p>
          <a:p>
            <a:pPr lvl="1"/>
            <a:r>
              <a:rPr lang="en-US" dirty="0" smtClean="0"/>
              <a:t>On-Demand Instances, </a:t>
            </a:r>
          </a:p>
          <a:p>
            <a:pPr lvl="1"/>
            <a:r>
              <a:rPr lang="en-US" dirty="0" smtClean="0"/>
              <a:t>Reserved Instances, </a:t>
            </a:r>
          </a:p>
          <a:p>
            <a:pPr lvl="1"/>
            <a:r>
              <a:rPr lang="en-US" dirty="0" smtClean="0"/>
              <a:t>and Spot Instances. </a:t>
            </a:r>
            <a:endParaRPr lang="en-US" dirty="0"/>
          </a:p>
        </p:txBody>
      </p:sp>
    </p:spTree>
    <p:extLst>
      <p:ext uri="{BB962C8B-B14F-4D97-AF65-F5344CB8AC3E}">
        <p14:creationId xmlns:p14="http://schemas.microsoft.com/office/powerpoint/2010/main" val="1632247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On-demand instance</a:t>
            </a:r>
            <a:endParaRPr lang="en-US" dirty="0"/>
          </a:p>
        </p:txBody>
      </p:sp>
      <p:sp>
        <p:nvSpPr>
          <p:cNvPr id="3" name="Content Placeholder 2"/>
          <p:cNvSpPr>
            <a:spLocks noGrp="1"/>
          </p:cNvSpPr>
          <p:nvPr>
            <p:ph idx="1"/>
          </p:nvPr>
        </p:nvSpPr>
        <p:spPr/>
        <p:txBody>
          <a:bodyPr/>
          <a:lstStyle/>
          <a:p>
            <a:r>
              <a:rPr lang="en-US" dirty="0" smtClean="0"/>
              <a:t>The price per hour for each instance type published on the AWS website represents the price for On-Demand Instances. </a:t>
            </a:r>
          </a:p>
          <a:p>
            <a:r>
              <a:rPr lang="en-US" dirty="0" smtClean="0"/>
              <a:t>This is the most flexible pricing option, as it requires no up-front commitment, and the customer has control over when the instance is launched and when it is terminated. </a:t>
            </a:r>
          </a:p>
          <a:p>
            <a:r>
              <a:rPr lang="en-US" dirty="0" smtClean="0"/>
              <a:t>It is the least cost effective of the three pricing options per compute hour, but its flexibility allows customers to save by provisioning a variable level of compute for unpredictable workloads.</a:t>
            </a:r>
            <a:endParaRPr lang="en-US" dirty="0"/>
          </a:p>
        </p:txBody>
      </p:sp>
    </p:spTree>
    <p:extLst>
      <p:ext uri="{BB962C8B-B14F-4D97-AF65-F5344CB8AC3E}">
        <p14:creationId xmlns:p14="http://schemas.microsoft.com/office/powerpoint/2010/main" val="1153931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Reserved instances</a:t>
            </a:r>
            <a:endParaRPr lang="en-US" dirty="0"/>
          </a:p>
        </p:txBody>
      </p:sp>
      <p:sp>
        <p:nvSpPr>
          <p:cNvPr id="3" name="Content Placeholder 2"/>
          <p:cNvSpPr>
            <a:spLocks noGrp="1"/>
          </p:cNvSpPr>
          <p:nvPr>
            <p:ph idx="1"/>
          </p:nvPr>
        </p:nvSpPr>
        <p:spPr/>
        <p:txBody>
          <a:bodyPr/>
          <a:lstStyle/>
          <a:p>
            <a:r>
              <a:rPr lang="en-US" dirty="0" smtClean="0"/>
              <a:t>The Reserved Instance pricing option enables customers to make capacity reservations for predictable workloads. </a:t>
            </a:r>
          </a:p>
          <a:p>
            <a:r>
              <a:rPr lang="en-US" dirty="0" smtClean="0"/>
              <a:t>By using Reserved Instances for these workloads, customers can save up to 75 percent over the on-demand hourly rate. </a:t>
            </a:r>
          </a:p>
          <a:p>
            <a:r>
              <a:rPr lang="en-US" dirty="0" smtClean="0"/>
              <a:t>When purchasing a reservation, the customer specifies the instance type and Availability Zone for that Reserved Instance and achieves a lower effective hourly price for that instance for the duration of the reservation</a:t>
            </a:r>
            <a:endParaRPr lang="en-US" dirty="0"/>
          </a:p>
        </p:txBody>
      </p:sp>
    </p:spTree>
    <p:extLst>
      <p:ext uri="{BB962C8B-B14F-4D97-AF65-F5344CB8AC3E}">
        <p14:creationId xmlns:p14="http://schemas.microsoft.com/office/powerpoint/2010/main" val="3706536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Payment options</a:t>
            </a:r>
          </a:p>
          <a:p>
            <a:pPr lvl="1"/>
            <a:r>
              <a:rPr lang="en-US" dirty="0" smtClean="0"/>
              <a:t>All Upfront</a:t>
            </a:r>
          </a:p>
          <a:p>
            <a:pPr lvl="1"/>
            <a:r>
              <a:rPr lang="en-US" dirty="0" smtClean="0"/>
              <a:t>Partial Upfront</a:t>
            </a:r>
          </a:p>
          <a:p>
            <a:pPr lvl="1"/>
            <a:r>
              <a:rPr lang="en-US" dirty="0" smtClean="0"/>
              <a:t>No Upfront</a:t>
            </a:r>
            <a:endParaRPr lang="en-US" dirty="0"/>
          </a:p>
        </p:txBody>
      </p:sp>
    </p:spTree>
    <p:extLst>
      <p:ext uri="{BB962C8B-B14F-4D97-AF65-F5344CB8AC3E}">
        <p14:creationId xmlns:p14="http://schemas.microsoft.com/office/powerpoint/2010/main" val="158465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basics</a:t>
            </a:r>
            <a:endParaRPr lang="en-US" dirty="0"/>
          </a:p>
        </p:txBody>
      </p:sp>
      <p:sp>
        <p:nvSpPr>
          <p:cNvPr id="3" name="Content Placeholder 2"/>
          <p:cNvSpPr>
            <a:spLocks noGrp="1"/>
          </p:cNvSpPr>
          <p:nvPr>
            <p:ph idx="1"/>
          </p:nvPr>
        </p:nvSpPr>
        <p:spPr/>
        <p:txBody>
          <a:bodyPr/>
          <a:lstStyle/>
          <a:p>
            <a:r>
              <a:rPr lang="en-US" dirty="0" smtClean="0"/>
              <a:t>Compute refers to the amount of computational power required to fulfill your workload.</a:t>
            </a:r>
          </a:p>
          <a:p>
            <a:r>
              <a:rPr lang="en-US" dirty="0" smtClean="0"/>
              <a:t>Amazon EC2 allows you to acquire compute through the launching of virtual servers called instances.</a:t>
            </a:r>
          </a:p>
          <a:p>
            <a:r>
              <a:rPr lang="en-US" dirty="0" smtClean="0"/>
              <a:t>Because you are paying for the computing power of the instance, you are charged per hour while the instance is running</a:t>
            </a:r>
            <a:endParaRPr lang="en-US" dirty="0"/>
          </a:p>
        </p:txBody>
      </p:sp>
    </p:spTree>
    <p:extLst>
      <p:ext uri="{BB962C8B-B14F-4D97-AF65-F5344CB8AC3E}">
        <p14:creationId xmlns:p14="http://schemas.microsoft.com/office/powerpoint/2010/main" val="2218748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instances</a:t>
            </a:r>
            <a:endParaRPr lang="en-US" dirty="0"/>
          </a:p>
        </p:txBody>
      </p:sp>
      <p:sp>
        <p:nvSpPr>
          <p:cNvPr id="3" name="Content Placeholder 2"/>
          <p:cNvSpPr>
            <a:spLocks noGrp="1"/>
          </p:cNvSpPr>
          <p:nvPr>
            <p:ph idx="1"/>
          </p:nvPr>
        </p:nvSpPr>
        <p:spPr/>
        <p:txBody>
          <a:bodyPr/>
          <a:lstStyle/>
          <a:p>
            <a:r>
              <a:rPr lang="en-US" dirty="0" smtClean="0"/>
              <a:t>With Spot Instances, customers specify the price they are willing to pay for a certain instance type. </a:t>
            </a:r>
          </a:p>
          <a:p>
            <a:r>
              <a:rPr lang="en-US" dirty="0" smtClean="0"/>
              <a:t>When the customer’s bid price is above the current Spot price, the customer will receive the requested instance(s). </a:t>
            </a:r>
          </a:p>
          <a:p>
            <a:r>
              <a:rPr lang="en-US" dirty="0" smtClean="0"/>
              <a:t>These instances will operate like all other Amazon EC2 instances, and the customer will only pay the Spot price for the hours that instance(s) run</a:t>
            </a:r>
            <a:endParaRPr lang="en-US" dirty="0"/>
          </a:p>
        </p:txBody>
      </p:sp>
    </p:spTree>
    <p:extLst>
      <p:ext uri="{BB962C8B-B14F-4D97-AF65-F5344CB8AC3E}">
        <p14:creationId xmlns:p14="http://schemas.microsoft.com/office/powerpoint/2010/main" val="2033423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stores</a:t>
            </a:r>
            <a:endParaRPr lang="en-US" dirty="0"/>
          </a:p>
        </p:txBody>
      </p:sp>
      <p:sp>
        <p:nvSpPr>
          <p:cNvPr id="3" name="Content Placeholder 2"/>
          <p:cNvSpPr>
            <a:spLocks noGrp="1"/>
          </p:cNvSpPr>
          <p:nvPr>
            <p:ph idx="1"/>
          </p:nvPr>
        </p:nvSpPr>
        <p:spPr/>
        <p:txBody>
          <a:bodyPr/>
          <a:lstStyle/>
          <a:p>
            <a:r>
              <a:rPr lang="en-US" dirty="0" smtClean="0"/>
              <a:t>An instance store (sometimes referred to as ephemeral storage) provides temporary block-level storage for your instance. </a:t>
            </a:r>
          </a:p>
          <a:p>
            <a:r>
              <a:rPr lang="en-US" dirty="0" smtClean="0"/>
              <a:t>This storage is located on disks that are physically attached to the host computer</a:t>
            </a:r>
          </a:p>
          <a:p>
            <a:r>
              <a:rPr lang="en-US" dirty="0" smtClean="0"/>
              <a:t>While some provide Hard Disk Drive (HDD) instance stores, other instance types use Solid State Drives (SSDs) to deliver very high random I/O performance</a:t>
            </a:r>
            <a:endParaRPr lang="en-US" dirty="0"/>
          </a:p>
        </p:txBody>
      </p:sp>
    </p:spTree>
    <p:extLst>
      <p:ext uri="{BB962C8B-B14F-4D97-AF65-F5344CB8AC3E}">
        <p14:creationId xmlns:p14="http://schemas.microsoft.com/office/powerpoint/2010/main" val="1813274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in the instance store is lost when: </a:t>
            </a:r>
          </a:p>
          <a:p>
            <a:pPr lvl="1"/>
            <a:r>
              <a:rPr lang="en-US" dirty="0" smtClean="0"/>
              <a:t>The underlying disk drive fails. </a:t>
            </a:r>
          </a:p>
          <a:p>
            <a:pPr lvl="1"/>
            <a:r>
              <a:rPr lang="en-US" dirty="0" smtClean="0"/>
              <a:t>The instance stops (the data will persist if an instance reboots). </a:t>
            </a:r>
          </a:p>
          <a:p>
            <a:pPr lvl="1"/>
            <a:r>
              <a:rPr lang="en-US" dirty="0" smtClean="0"/>
              <a:t>The instance terminates.</a:t>
            </a:r>
            <a:endParaRPr lang="en-US" dirty="0"/>
          </a:p>
          <a:p>
            <a:r>
              <a:rPr lang="en-US" dirty="0" smtClean="0"/>
              <a:t>Therefore, do not rely on instance stores for valuable, long-term data. Instead, build a degree of redundancy via RAID or use a file system that supports redundancy and fault tolerance such as Hadoop’s HDFS. </a:t>
            </a:r>
          </a:p>
          <a:p>
            <a:r>
              <a:rPr lang="en-US" dirty="0" smtClean="0"/>
              <a:t>Back up the data to more durable data storage solutions such as Amazon Simple Storage Service (Amazon S3) or Amazon EBS often enough to meet recovery point objectives.</a:t>
            </a:r>
            <a:endParaRPr lang="en-US" dirty="0"/>
          </a:p>
        </p:txBody>
      </p:sp>
    </p:spTree>
    <p:extLst>
      <p:ext uri="{BB962C8B-B14F-4D97-AF65-F5344CB8AC3E}">
        <p14:creationId xmlns:p14="http://schemas.microsoft.com/office/powerpoint/2010/main" val="2156654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Amazon Elastic Block Store (Amazon EBS)</a:t>
            </a:r>
            <a:endParaRPr lang="en-US" dirty="0"/>
          </a:p>
        </p:txBody>
      </p:sp>
      <p:sp>
        <p:nvSpPr>
          <p:cNvPr id="3" name="Content Placeholder 2"/>
          <p:cNvSpPr>
            <a:spLocks noGrp="1"/>
          </p:cNvSpPr>
          <p:nvPr>
            <p:ph idx="1"/>
          </p:nvPr>
        </p:nvSpPr>
        <p:spPr/>
        <p:txBody>
          <a:bodyPr/>
          <a:lstStyle/>
          <a:p>
            <a:r>
              <a:rPr lang="en-US" dirty="0" smtClean="0"/>
              <a:t>Amazon EBS provides persistent block-level storage volumes for use with Amazon EC2 instances. </a:t>
            </a:r>
          </a:p>
          <a:p>
            <a:r>
              <a:rPr lang="en-US" dirty="0" smtClean="0"/>
              <a:t>Each Amazon EBS volume is automatically replicated within its Availability Zone to protect you from component failure, offering high availability and durability. </a:t>
            </a:r>
          </a:p>
          <a:p>
            <a:r>
              <a:rPr lang="en-US" dirty="0" smtClean="0"/>
              <a:t>Amazon EBS volumes are available in a variety of types that differ in performance characteristics and price. </a:t>
            </a:r>
          </a:p>
          <a:p>
            <a:r>
              <a:rPr lang="en-US" dirty="0" smtClean="0"/>
              <a:t>Multiple Amazon EBS volumes can be attached to a single Amazon EC2 instance, although a volume can only be attached to a single instance at a time. </a:t>
            </a:r>
            <a:endParaRPr lang="en-US" dirty="0"/>
          </a:p>
        </p:txBody>
      </p:sp>
    </p:spTree>
    <p:extLst>
      <p:ext uri="{BB962C8B-B14F-4D97-AF65-F5344CB8AC3E}">
        <p14:creationId xmlns:p14="http://schemas.microsoft.com/office/powerpoint/2010/main" val="1790197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volumes</a:t>
            </a:r>
            <a:endParaRPr lang="en-US" dirty="0"/>
          </a:p>
        </p:txBody>
      </p:sp>
      <p:sp>
        <p:nvSpPr>
          <p:cNvPr id="3" name="Content Placeholder 2"/>
          <p:cNvSpPr>
            <a:spLocks noGrp="1"/>
          </p:cNvSpPr>
          <p:nvPr>
            <p:ph idx="1"/>
          </p:nvPr>
        </p:nvSpPr>
        <p:spPr/>
        <p:txBody>
          <a:bodyPr/>
          <a:lstStyle/>
          <a:p>
            <a:r>
              <a:rPr lang="en-US" dirty="0" smtClean="0"/>
              <a:t>Amazon EBS volumes are available in several different types. </a:t>
            </a:r>
          </a:p>
          <a:p>
            <a:r>
              <a:rPr lang="en-US" dirty="0" smtClean="0"/>
              <a:t>Types vary in areas such as underlying hardware, performance, and cost. It is important to know the properties of the different types</a:t>
            </a:r>
            <a:endParaRPr lang="en-US" dirty="0"/>
          </a:p>
        </p:txBody>
      </p:sp>
    </p:spTree>
    <p:extLst>
      <p:ext uri="{BB962C8B-B14F-4D97-AF65-F5344CB8AC3E}">
        <p14:creationId xmlns:p14="http://schemas.microsoft.com/office/powerpoint/2010/main" val="2154452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volume</a:t>
            </a:r>
            <a:endParaRPr lang="en-US" dirty="0"/>
          </a:p>
        </p:txBody>
      </p:sp>
      <p:sp>
        <p:nvSpPr>
          <p:cNvPr id="3" name="Content Placeholder 2"/>
          <p:cNvSpPr>
            <a:spLocks noGrp="1"/>
          </p:cNvSpPr>
          <p:nvPr>
            <p:ph idx="1"/>
          </p:nvPr>
        </p:nvSpPr>
        <p:spPr/>
        <p:txBody>
          <a:bodyPr/>
          <a:lstStyle/>
          <a:p>
            <a:r>
              <a:rPr lang="en-US" dirty="0" smtClean="0"/>
              <a:t>Magnetic volumes have the lowest performance characteristics of all Amazon EBS volume types. </a:t>
            </a:r>
          </a:p>
          <a:p>
            <a:r>
              <a:rPr lang="en-US" dirty="0" smtClean="0"/>
              <a:t>As such, they cost the lowest per gigabyte. They are an excellent, cost-effective solution for appropriate workloads. </a:t>
            </a:r>
          </a:p>
          <a:p>
            <a:r>
              <a:rPr lang="en-US" dirty="0" smtClean="0"/>
              <a:t>A magnetic Amazon EBS volume can range in size from 1 GB to 1 TB and will average 100 IOPS, but has the ability to burst to hundreds of IOPS. </a:t>
            </a:r>
            <a:endParaRPr lang="en-US" dirty="0"/>
          </a:p>
        </p:txBody>
      </p:sp>
    </p:spTree>
    <p:extLst>
      <p:ext uri="{BB962C8B-B14F-4D97-AF65-F5344CB8AC3E}">
        <p14:creationId xmlns:p14="http://schemas.microsoft.com/office/powerpoint/2010/main" val="3426240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They are best suited for: </a:t>
            </a:r>
          </a:p>
          <a:p>
            <a:pPr lvl="1"/>
            <a:r>
              <a:rPr lang="en-US" dirty="0" smtClean="0"/>
              <a:t>Workloads where data is accessed infrequently </a:t>
            </a:r>
          </a:p>
          <a:p>
            <a:pPr lvl="1"/>
            <a:r>
              <a:rPr lang="en-US" dirty="0" smtClean="0"/>
              <a:t>Sequential reads </a:t>
            </a:r>
          </a:p>
          <a:p>
            <a:pPr lvl="1"/>
            <a:r>
              <a:rPr lang="en-US" dirty="0" smtClean="0"/>
              <a:t>Situations where low-cost storage is a requirement</a:t>
            </a:r>
          </a:p>
          <a:p>
            <a:r>
              <a:rPr lang="en-US" dirty="0" smtClean="0"/>
              <a:t>Magnetic volumes are billed based on the amount of data space provisioned, regardless of how much data you actually store on the volume</a:t>
            </a:r>
            <a:endParaRPr lang="en-US" dirty="0"/>
          </a:p>
        </p:txBody>
      </p:sp>
    </p:spTree>
    <p:extLst>
      <p:ext uri="{BB962C8B-B14F-4D97-AF65-F5344CB8AC3E}">
        <p14:creationId xmlns:p14="http://schemas.microsoft.com/office/powerpoint/2010/main" val="3824970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General-Purpose SSD</a:t>
            </a:r>
            <a:endParaRPr lang="en-US" dirty="0"/>
          </a:p>
        </p:txBody>
      </p:sp>
      <p:sp>
        <p:nvSpPr>
          <p:cNvPr id="3" name="Content Placeholder 2"/>
          <p:cNvSpPr>
            <a:spLocks noGrp="1"/>
          </p:cNvSpPr>
          <p:nvPr>
            <p:ph idx="1"/>
          </p:nvPr>
        </p:nvSpPr>
        <p:spPr/>
        <p:txBody>
          <a:bodyPr/>
          <a:lstStyle/>
          <a:p>
            <a:r>
              <a:rPr lang="en-US" dirty="0" smtClean="0"/>
              <a:t>General-purpose SSD volumes offer cost-effective storage that is ideal for a broad range of workloads. </a:t>
            </a:r>
          </a:p>
          <a:p>
            <a:r>
              <a:rPr lang="en-US" dirty="0" smtClean="0"/>
              <a:t>They deliver strong performance at a moderate price point that is suitable for a wide range of workloads.</a:t>
            </a:r>
          </a:p>
          <a:p>
            <a:r>
              <a:rPr lang="en-US" dirty="0" smtClean="0"/>
              <a:t>A general-purpose SSD volume can range in size from 1 GB to 16 TB and provides a baseline performance of three IOPS per gigabyte provisioned, capping at 10,000 IOPS.</a:t>
            </a:r>
          </a:p>
          <a:p>
            <a:endParaRPr lang="en-US" dirty="0"/>
          </a:p>
        </p:txBody>
      </p:sp>
    </p:spTree>
    <p:extLst>
      <p:ext uri="{BB962C8B-B14F-4D97-AF65-F5344CB8AC3E}">
        <p14:creationId xmlns:p14="http://schemas.microsoft.com/office/powerpoint/2010/main" val="1744064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They are suited for a wide range of workloads where the very highest disk performance is not critical, such as: </a:t>
            </a:r>
          </a:p>
          <a:p>
            <a:pPr lvl="1"/>
            <a:r>
              <a:rPr lang="en-US" dirty="0" smtClean="0"/>
              <a:t>System boot volumes </a:t>
            </a:r>
          </a:p>
          <a:p>
            <a:pPr lvl="1"/>
            <a:r>
              <a:rPr lang="en-US" dirty="0" smtClean="0"/>
              <a:t>Small- to medium-sized databases </a:t>
            </a:r>
          </a:p>
          <a:p>
            <a:pPr lvl="1"/>
            <a:r>
              <a:rPr lang="en-US" dirty="0" smtClean="0"/>
              <a:t>Development and test environment</a:t>
            </a:r>
            <a:endParaRPr lang="en-US" dirty="0"/>
          </a:p>
        </p:txBody>
      </p:sp>
    </p:spTree>
    <p:extLst>
      <p:ext uri="{BB962C8B-B14F-4D97-AF65-F5344CB8AC3E}">
        <p14:creationId xmlns:p14="http://schemas.microsoft.com/office/powerpoint/2010/main" val="3749391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Provisioned IOPS SSD</a:t>
            </a:r>
            <a:endParaRPr lang="en-US" dirty="0"/>
          </a:p>
        </p:txBody>
      </p:sp>
      <p:sp>
        <p:nvSpPr>
          <p:cNvPr id="3" name="Content Placeholder 2"/>
          <p:cNvSpPr>
            <a:spLocks noGrp="1"/>
          </p:cNvSpPr>
          <p:nvPr>
            <p:ph idx="1"/>
          </p:nvPr>
        </p:nvSpPr>
        <p:spPr/>
        <p:txBody>
          <a:bodyPr>
            <a:normAutofit lnSpcReduction="10000"/>
          </a:bodyPr>
          <a:lstStyle/>
          <a:p>
            <a:r>
              <a:rPr lang="en-US" dirty="0" smtClean="0"/>
              <a:t>Provisioned IOPS SSD volumes are designed to meet the needs of I/O-intensive workloads, particularly database workloads that are sensitive to storage performance and consistency in random access I/O throughput. </a:t>
            </a:r>
          </a:p>
          <a:p>
            <a:r>
              <a:rPr lang="en-US" dirty="0" smtClean="0"/>
              <a:t>While they are the most expensive Amazon EBS volume type per gigabyte, they provide the highest performance of any Amazon EBS volume type in a predictable manner</a:t>
            </a:r>
          </a:p>
          <a:p>
            <a:r>
              <a:rPr lang="en-US" dirty="0" smtClean="0"/>
              <a:t>When you provision a Provisioned IOPS SSD volume, you specify not just the size, but also the desired number of IOPS, up to the lower of the maximum of 30 times the number of GB of the volume, or 20,000 IOPS.</a:t>
            </a:r>
            <a:endParaRPr lang="en-US" dirty="0"/>
          </a:p>
        </p:txBody>
      </p:sp>
    </p:spTree>
    <p:extLst>
      <p:ext uri="{BB962C8B-B14F-4D97-AF65-F5344CB8AC3E}">
        <p14:creationId xmlns:p14="http://schemas.microsoft.com/office/powerpoint/2010/main" val="127816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Types</a:t>
            </a:r>
            <a:endParaRPr lang="en-US" dirty="0"/>
          </a:p>
        </p:txBody>
      </p:sp>
      <p:sp>
        <p:nvSpPr>
          <p:cNvPr id="3" name="Content Placeholder 2"/>
          <p:cNvSpPr>
            <a:spLocks noGrp="1"/>
          </p:cNvSpPr>
          <p:nvPr>
            <p:ph idx="1"/>
          </p:nvPr>
        </p:nvSpPr>
        <p:spPr/>
        <p:txBody>
          <a:bodyPr>
            <a:normAutofit/>
          </a:bodyPr>
          <a:lstStyle/>
          <a:p>
            <a:r>
              <a:rPr lang="en-US" dirty="0" smtClean="0"/>
              <a:t>The instance type defines the virtual hardware supporting an Amazon EC2 instance. There are dozens of instance types available, varying in the following dimensions:</a:t>
            </a:r>
          </a:p>
          <a:p>
            <a:pPr lvl="1"/>
            <a:r>
              <a:rPr lang="en-US" dirty="0" smtClean="0"/>
              <a:t>Virtual CPUs (vCPUs) </a:t>
            </a:r>
          </a:p>
          <a:p>
            <a:pPr lvl="1"/>
            <a:r>
              <a:rPr lang="en-US" dirty="0" smtClean="0"/>
              <a:t>Memory Storage (size and type) </a:t>
            </a:r>
          </a:p>
          <a:p>
            <a:pPr lvl="1"/>
            <a:r>
              <a:rPr lang="en-US" dirty="0" smtClean="0"/>
              <a:t>Network performance</a:t>
            </a:r>
          </a:p>
          <a:p>
            <a:r>
              <a:rPr lang="en-US" dirty="0" smtClean="0"/>
              <a:t>Instance types are grouped into families based on the ratio of these values to each other. </a:t>
            </a:r>
          </a:p>
        </p:txBody>
      </p:sp>
    </p:spTree>
    <p:extLst>
      <p:ext uri="{BB962C8B-B14F-4D97-AF65-F5344CB8AC3E}">
        <p14:creationId xmlns:p14="http://schemas.microsoft.com/office/powerpoint/2010/main" val="3439464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Pricing is based on the size of the volume and the amount of IOPS reserved.</a:t>
            </a:r>
          </a:p>
          <a:p>
            <a:r>
              <a:rPr lang="en-US" dirty="0" smtClean="0"/>
              <a:t>Provisioned IOPS SSD volumes provide predictable, high performance and are well suited for: </a:t>
            </a:r>
          </a:p>
          <a:p>
            <a:pPr lvl="1"/>
            <a:r>
              <a:rPr lang="en-US" dirty="0" smtClean="0"/>
              <a:t>Critical business applications that require sustained IOPS performance </a:t>
            </a:r>
          </a:p>
          <a:p>
            <a:pPr lvl="1"/>
            <a:r>
              <a:rPr lang="en-US" dirty="0" smtClean="0"/>
              <a:t>Large database workloads</a:t>
            </a:r>
            <a:endParaRPr lang="en-US" dirty="0"/>
          </a:p>
        </p:txBody>
      </p:sp>
    </p:spTree>
    <p:extLst>
      <p:ext uri="{BB962C8B-B14F-4D97-AF65-F5344CB8AC3E}">
        <p14:creationId xmlns:p14="http://schemas.microsoft.com/office/powerpoint/2010/main" val="25108827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14387" y="33337"/>
            <a:ext cx="10563225" cy="6791325"/>
          </a:xfrm>
          <a:prstGeom prst="rect">
            <a:avLst/>
          </a:prstGeom>
        </p:spPr>
      </p:pic>
    </p:spTree>
    <p:extLst>
      <p:ext uri="{BB962C8B-B14F-4D97-AF65-F5344CB8AC3E}">
        <p14:creationId xmlns:p14="http://schemas.microsoft.com/office/powerpoint/2010/main" val="2278443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data</a:t>
            </a:r>
            <a:endParaRPr lang="en-US" dirty="0"/>
          </a:p>
        </p:txBody>
      </p:sp>
      <p:sp>
        <p:nvSpPr>
          <p:cNvPr id="3" name="Content Placeholder 2"/>
          <p:cNvSpPr>
            <a:spLocks noGrp="1"/>
          </p:cNvSpPr>
          <p:nvPr>
            <p:ph idx="1"/>
          </p:nvPr>
        </p:nvSpPr>
        <p:spPr/>
        <p:txBody>
          <a:bodyPr/>
          <a:lstStyle/>
          <a:p>
            <a:r>
              <a:rPr lang="en-US" dirty="0" smtClean="0"/>
              <a:t>You can back up the data on your Amazon EBS volumes, regardless of volume type, by taking point-</a:t>
            </a:r>
            <a:r>
              <a:rPr lang="en-US" dirty="0" err="1" smtClean="0"/>
              <a:t>intime</a:t>
            </a:r>
            <a:r>
              <a:rPr lang="en-US" dirty="0" smtClean="0"/>
              <a:t> snapshots. </a:t>
            </a:r>
          </a:p>
          <a:p>
            <a:r>
              <a:rPr lang="en-US" dirty="0" smtClean="0"/>
              <a:t>Snapshots are incremental backups, which means that only the blocks on the device that have changed since your most recent snapshot are saved.</a:t>
            </a:r>
          </a:p>
          <a:p>
            <a:r>
              <a:rPr lang="en-US" dirty="0" smtClean="0"/>
              <a:t>You can take snapshots in many ways: </a:t>
            </a:r>
          </a:p>
          <a:p>
            <a:pPr lvl="1"/>
            <a:r>
              <a:rPr lang="en-US" dirty="0" smtClean="0"/>
              <a:t>Through the AWS Management Console </a:t>
            </a:r>
          </a:p>
          <a:p>
            <a:pPr lvl="1"/>
            <a:r>
              <a:rPr lang="en-US" dirty="0" smtClean="0"/>
              <a:t>Through the CLI Through the API </a:t>
            </a:r>
          </a:p>
          <a:p>
            <a:pPr lvl="1"/>
            <a:r>
              <a:rPr lang="en-US" dirty="0" smtClean="0"/>
              <a:t>By setting up a schedule of regular snapshots</a:t>
            </a:r>
            <a:endParaRPr lang="en-US" dirty="0"/>
          </a:p>
        </p:txBody>
      </p:sp>
    </p:spTree>
    <p:extLst>
      <p:ext uri="{BB962C8B-B14F-4D97-AF65-F5344CB8AC3E}">
        <p14:creationId xmlns:p14="http://schemas.microsoft.com/office/powerpoint/2010/main" val="3472469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for the snapshot is stored using Amazon S3 technology</a:t>
            </a:r>
          </a:p>
          <a:p>
            <a:r>
              <a:rPr lang="en-US" dirty="0" smtClean="0"/>
              <a:t>It’s important to know that while snapshots are stored using Amazon S3 technology, they are stored in AWS-controlled storage and not in your account’s Amazon S3 buckets.</a:t>
            </a:r>
          </a:p>
          <a:p>
            <a:endParaRPr lang="en-US" dirty="0"/>
          </a:p>
        </p:txBody>
      </p:sp>
    </p:spTree>
    <p:extLst>
      <p:ext uri="{BB962C8B-B14F-4D97-AF65-F5344CB8AC3E}">
        <p14:creationId xmlns:p14="http://schemas.microsoft.com/office/powerpoint/2010/main" val="1655422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Recovering volumes</a:t>
            </a:r>
            <a:endParaRPr lang="en-US" dirty="0"/>
          </a:p>
        </p:txBody>
      </p:sp>
      <p:sp>
        <p:nvSpPr>
          <p:cNvPr id="3" name="Content Placeholder 2"/>
          <p:cNvSpPr>
            <a:spLocks noGrp="1"/>
          </p:cNvSpPr>
          <p:nvPr>
            <p:ph idx="1"/>
          </p:nvPr>
        </p:nvSpPr>
        <p:spPr/>
        <p:txBody>
          <a:bodyPr/>
          <a:lstStyle/>
          <a:p>
            <a:r>
              <a:rPr lang="en-US" dirty="0" smtClean="0"/>
              <a:t>Because Amazon EBS volumes persist beyond the lifetime of an instance, it is possible to recover data if an instance fails. I</a:t>
            </a:r>
          </a:p>
          <a:p>
            <a:r>
              <a:rPr lang="en-US" dirty="0" smtClean="0"/>
              <a:t>f an Amazon EBS-backed instance fails and there is data on the boot drive, it is relatively straightforward to detach the volume from the instance. </a:t>
            </a:r>
          </a:p>
          <a:p>
            <a:r>
              <a:rPr lang="en-US" dirty="0" smtClean="0"/>
              <a:t>Unless the </a:t>
            </a:r>
            <a:r>
              <a:rPr lang="en-US" dirty="0" err="1" smtClean="0"/>
              <a:t>DeleteOnTermination</a:t>
            </a:r>
            <a:r>
              <a:rPr lang="en-US" dirty="0" smtClean="0"/>
              <a:t> flag for the volume has been set to false, the volume should be detached before the instance is terminated. </a:t>
            </a:r>
          </a:p>
          <a:p>
            <a:r>
              <a:rPr lang="en-US" dirty="0" smtClean="0"/>
              <a:t>The volume can then be attached as a data volume to another instance and the data read and recovered.</a:t>
            </a:r>
            <a:endParaRPr lang="en-US" dirty="0"/>
          </a:p>
        </p:txBody>
      </p:sp>
    </p:spTree>
    <p:extLst>
      <p:ext uri="{BB962C8B-B14F-4D97-AF65-F5344CB8AC3E}">
        <p14:creationId xmlns:p14="http://schemas.microsoft.com/office/powerpoint/2010/main" val="402143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Compute is the amount of computational power required to fulfill your workload. </a:t>
            </a:r>
          </a:p>
          <a:p>
            <a:r>
              <a:rPr lang="en-US" dirty="0" smtClean="0"/>
              <a:t>Amazon EC2 is the primary service for providing compute to customers.</a:t>
            </a:r>
          </a:p>
          <a:p>
            <a:r>
              <a:rPr lang="en-US" dirty="0" smtClean="0"/>
              <a:t>The instance type defines the virtual hardware supporting the instance</a:t>
            </a:r>
          </a:p>
          <a:p>
            <a:r>
              <a:rPr lang="en-US" dirty="0" smtClean="0"/>
              <a:t>An AMI defines the initial software state of the instance, both OS and applications.</a:t>
            </a:r>
          </a:p>
          <a:p>
            <a:r>
              <a:rPr lang="en-US" dirty="0" smtClean="0"/>
              <a:t>Instances can be addressed by public DNS name, public IP address, or elastic IP address</a:t>
            </a:r>
            <a:endParaRPr lang="en-US" dirty="0"/>
          </a:p>
        </p:txBody>
      </p:sp>
    </p:spTree>
    <p:extLst>
      <p:ext uri="{BB962C8B-B14F-4D97-AF65-F5344CB8AC3E}">
        <p14:creationId xmlns:p14="http://schemas.microsoft.com/office/powerpoint/2010/main" val="21600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For instance, the m4 family provides a balance of compute, memory, and network resources, and it is a good choice for many applications. </a:t>
            </a:r>
          </a:p>
          <a:p>
            <a:r>
              <a:rPr lang="en-US" dirty="0" smtClean="0"/>
              <a:t>Within each family there are several choices that scale up linearly in size</a:t>
            </a:r>
            <a:endParaRPr lang="en-US" dirty="0"/>
          </a:p>
        </p:txBody>
      </p:sp>
    </p:spTree>
    <p:extLst>
      <p:ext uri="{BB962C8B-B14F-4D97-AF65-F5344CB8AC3E}">
        <p14:creationId xmlns:p14="http://schemas.microsoft.com/office/powerpoint/2010/main" val="316352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61563" y="1825624"/>
            <a:ext cx="11370492" cy="4068181"/>
          </a:xfrm>
          <a:prstGeom prst="rect">
            <a:avLst/>
          </a:prstGeom>
        </p:spPr>
      </p:pic>
    </p:spTree>
    <p:extLst>
      <p:ext uri="{BB962C8B-B14F-4D97-AF65-F5344CB8AC3E}">
        <p14:creationId xmlns:p14="http://schemas.microsoft.com/office/powerpoint/2010/main" val="344023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performance</a:t>
            </a:r>
            <a:endParaRPr lang="en-US" dirty="0"/>
          </a:p>
        </p:txBody>
      </p:sp>
      <p:sp>
        <p:nvSpPr>
          <p:cNvPr id="3" name="Content Placeholder 2"/>
          <p:cNvSpPr>
            <a:spLocks noGrp="1"/>
          </p:cNvSpPr>
          <p:nvPr>
            <p:ph idx="1"/>
          </p:nvPr>
        </p:nvSpPr>
        <p:spPr/>
        <p:txBody>
          <a:bodyPr>
            <a:normAutofit/>
          </a:bodyPr>
          <a:lstStyle/>
          <a:p>
            <a:r>
              <a:rPr lang="en-US" dirty="0" smtClean="0"/>
              <a:t>Another variable to consider when choosing an instance type is network performance. </a:t>
            </a:r>
          </a:p>
          <a:p>
            <a:r>
              <a:rPr lang="en-US" dirty="0" smtClean="0"/>
              <a:t>For most instance types, AWS publishes a relative measure of network performance: low, moderate, or high.</a:t>
            </a:r>
          </a:p>
          <a:p>
            <a:r>
              <a:rPr lang="en-US" dirty="0" smtClean="0"/>
              <a:t>For workloads requiring greater network performance, many instance types support enhanced networking. </a:t>
            </a:r>
          </a:p>
        </p:txBody>
      </p:sp>
    </p:spTree>
    <p:extLst>
      <p:ext uri="{BB962C8B-B14F-4D97-AF65-F5344CB8AC3E}">
        <p14:creationId xmlns:p14="http://schemas.microsoft.com/office/powerpoint/2010/main" val="216351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Enhanced networking reduces the impact of virtualization on network performance by enabling a capability called Single Root I/O Virtualization (SR-IOV). </a:t>
            </a:r>
          </a:p>
          <a:p>
            <a:r>
              <a:rPr lang="en-US" dirty="0" smtClean="0"/>
              <a:t>This results in more Packets Per Second (PPS), lower latency, and less jitter</a:t>
            </a:r>
          </a:p>
          <a:p>
            <a:r>
              <a:rPr lang="en-US" dirty="0" smtClean="0"/>
              <a:t>There are instance types that support enhanced networking in the C3, C4, D2, I2, M4, and R3 families</a:t>
            </a:r>
            <a:endParaRPr lang="en-US" dirty="0"/>
          </a:p>
        </p:txBody>
      </p:sp>
    </p:spTree>
    <p:extLst>
      <p:ext uri="{BB962C8B-B14F-4D97-AF65-F5344CB8AC3E}">
        <p14:creationId xmlns:p14="http://schemas.microsoft.com/office/powerpoint/2010/main" val="374136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Machine Images</a:t>
            </a:r>
            <a:endParaRPr lang="en-US" dirty="0"/>
          </a:p>
        </p:txBody>
      </p:sp>
      <p:sp>
        <p:nvSpPr>
          <p:cNvPr id="3" name="Content Placeholder 2"/>
          <p:cNvSpPr>
            <a:spLocks noGrp="1"/>
          </p:cNvSpPr>
          <p:nvPr>
            <p:ph idx="1"/>
          </p:nvPr>
        </p:nvSpPr>
        <p:spPr/>
        <p:txBody>
          <a:bodyPr/>
          <a:lstStyle/>
          <a:p>
            <a:r>
              <a:rPr lang="en-US" dirty="0" smtClean="0"/>
              <a:t>The Amazon Machine Image (AMI) defines the initial software that will be on an instance when it is launched. </a:t>
            </a:r>
          </a:p>
          <a:p>
            <a:r>
              <a:rPr lang="en-US" dirty="0" smtClean="0"/>
              <a:t>An AMI defines every aspect of the software state at instance launch, including: </a:t>
            </a:r>
          </a:p>
          <a:p>
            <a:pPr lvl="1"/>
            <a:r>
              <a:rPr lang="en-US" dirty="0" smtClean="0"/>
              <a:t>The Operating System (OS) and its configuration </a:t>
            </a:r>
          </a:p>
          <a:p>
            <a:pPr lvl="1"/>
            <a:r>
              <a:rPr lang="en-US" dirty="0" smtClean="0"/>
              <a:t>The initial state of any patches </a:t>
            </a:r>
          </a:p>
          <a:p>
            <a:pPr lvl="1"/>
            <a:r>
              <a:rPr lang="en-US" dirty="0" smtClean="0"/>
              <a:t>Application or system software</a:t>
            </a:r>
            <a:endParaRPr lang="en-US" dirty="0"/>
          </a:p>
        </p:txBody>
      </p:sp>
    </p:spTree>
    <p:extLst>
      <p:ext uri="{BB962C8B-B14F-4D97-AF65-F5344CB8AC3E}">
        <p14:creationId xmlns:p14="http://schemas.microsoft.com/office/powerpoint/2010/main" val="1090929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2453</Words>
  <Application>Microsoft Office PowerPoint</Application>
  <PresentationFormat>Widescreen</PresentationFormat>
  <Paragraphs>167</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Amazon Elastic Compute Cloud (Amazon EC2) and Amazon Elastic Block Store (Amazon EBS)</vt:lpstr>
      <vt:lpstr>Amazon EC2</vt:lpstr>
      <vt:lpstr>Compute basics</vt:lpstr>
      <vt:lpstr>Instance Types</vt:lpstr>
      <vt:lpstr>PowerPoint Presentation</vt:lpstr>
      <vt:lpstr>PowerPoint Presentation</vt:lpstr>
      <vt:lpstr>Network performance</vt:lpstr>
      <vt:lpstr>PowerPoint Presentation</vt:lpstr>
      <vt:lpstr>Amazon Machine Images</vt:lpstr>
      <vt:lpstr>Sources of AMIs</vt:lpstr>
      <vt:lpstr>Addressing an instance</vt:lpstr>
      <vt:lpstr>Public IP</vt:lpstr>
      <vt:lpstr>Elastic IP</vt:lpstr>
      <vt:lpstr>Initial Access</vt:lpstr>
      <vt:lpstr>PowerPoint Presentation</vt:lpstr>
      <vt:lpstr>Virtual Firewall protection</vt:lpstr>
      <vt:lpstr>PowerPoint Presentation</vt:lpstr>
      <vt:lpstr>PowerPoint Presentation</vt:lpstr>
      <vt:lpstr>Bootstrapping</vt:lpstr>
      <vt:lpstr>VM Import/Export</vt:lpstr>
      <vt:lpstr>Managing instances</vt:lpstr>
      <vt:lpstr>Monitoring instances</vt:lpstr>
      <vt:lpstr>Modifying an instance</vt:lpstr>
      <vt:lpstr>Security group</vt:lpstr>
      <vt:lpstr>Termination protection</vt:lpstr>
      <vt:lpstr>Pricing options</vt:lpstr>
      <vt:lpstr>On-demand instance</vt:lpstr>
      <vt:lpstr>Reserved instances</vt:lpstr>
      <vt:lpstr>PowerPoint Presentation</vt:lpstr>
      <vt:lpstr>Spot instances</vt:lpstr>
      <vt:lpstr>Instance stores</vt:lpstr>
      <vt:lpstr>PowerPoint Presentation</vt:lpstr>
      <vt:lpstr>Amazon Elastic Block Store (Amazon EBS)</vt:lpstr>
      <vt:lpstr>Types of volumes</vt:lpstr>
      <vt:lpstr>Magnetic volume</vt:lpstr>
      <vt:lpstr>PowerPoint Presentation</vt:lpstr>
      <vt:lpstr>General-Purpose SSD</vt:lpstr>
      <vt:lpstr>PowerPoint Presentation</vt:lpstr>
      <vt:lpstr>Provisioned IOPS SSD</vt:lpstr>
      <vt:lpstr>PowerPoint Presentation</vt:lpstr>
      <vt:lpstr>PowerPoint Presentation</vt:lpstr>
      <vt:lpstr>Protecting data</vt:lpstr>
      <vt:lpstr>PowerPoint Presentation</vt:lpstr>
      <vt:lpstr>Recovering volumes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Elastic Compute Cloud (Amazon EC2) and Amazon Elastic Block Store (Amazon EBS)</dc:title>
  <dc:creator>Noman Islam</dc:creator>
  <cp:lastModifiedBy>Noman Islam</cp:lastModifiedBy>
  <cp:revision>36</cp:revision>
  <dcterms:created xsi:type="dcterms:W3CDTF">2019-07-10T12:25:31Z</dcterms:created>
  <dcterms:modified xsi:type="dcterms:W3CDTF">2019-07-10T13:34:00Z</dcterms:modified>
</cp:coreProperties>
</file>