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1" r:id="rId4"/>
    <p:sldId id="276" r:id="rId5"/>
    <p:sldId id="257" r:id="rId6"/>
    <p:sldId id="260" r:id="rId7"/>
    <p:sldId id="275" r:id="rId8"/>
    <p:sldId id="277" r:id="rId9"/>
    <p:sldId id="278" r:id="rId10"/>
    <p:sldId id="279" r:id="rId11"/>
    <p:sldId id="281" r:id="rId12"/>
  </p:sldIdLst>
  <p:sldSz cx="18288000" cy="10287000"/>
  <p:notesSz cx="6858000" cy="9144000"/>
  <p:embeddedFontLst>
    <p:embeddedFont>
      <p:font typeface="Shuneet Square Book" panose="020B0604020202020204" charset="0"/>
      <p:regular r:id="rId13"/>
    </p:embeddedFont>
    <p:embeddedFont>
      <p:font typeface="Sakkal Majalla" panose="02000000000000000000" pitchFamily="2" charset="-78"/>
      <p:regular r:id="rId14"/>
      <p:bold r:id="rId15"/>
    </p:embeddedFont>
    <p:embeddedFont>
      <p:font typeface="DM Sans Bold" panose="020B0604020202020204" charset="0"/>
      <p:regular r:id="rId16"/>
    </p:embeddedFont>
    <p:embeddedFont>
      <p:font typeface="HK Grotesk Bold" panose="020B0604020202020204" charset="0"/>
      <p:regular r:id="rId17"/>
    </p:embeddedFont>
    <p:embeddedFont>
      <p:font typeface="Clear Sans Regular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6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4" Type="http://schemas.openxmlformats.org/officeDocument/2006/relationships/image" Target="../media/image5.png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png"/><Relationship Id="rId12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1.emf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3.emf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2336439"/>
            <a:ext cx="14937578" cy="6921861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143000" y="2171700"/>
            <a:ext cx="14938542" cy="6940933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5400000">
            <a:off x="15876062" y="7748508"/>
            <a:ext cx="2614358" cy="4052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2605103" cy="37774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762000" y="4229100"/>
            <a:ext cx="15052603" cy="3007866"/>
            <a:chOff x="-1700284" y="1462870"/>
            <a:chExt cx="20070137" cy="4010488"/>
          </a:xfrm>
        </p:grpSpPr>
        <p:sp>
          <p:nvSpPr>
            <p:cNvPr id="7" name="TextBox 7"/>
            <p:cNvSpPr txBox="1"/>
            <p:nvPr/>
          </p:nvSpPr>
          <p:spPr>
            <a:xfrm>
              <a:off x="636516" y="1462870"/>
              <a:ext cx="17733337" cy="2190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4175"/>
                </a:lnSpc>
              </a:pPr>
              <a:r>
                <a:rPr lang="en-US" sz="7200" spc="-135" dirty="0" smtClean="0">
                  <a:solidFill>
                    <a:srgbClr val="000000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Customer Journey Mapping B2C</a:t>
              </a:r>
              <a:endParaRPr lang="en-US" sz="7200" spc="-135" dirty="0">
                <a:solidFill>
                  <a:srgbClr val="00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1700284" y="4002870"/>
              <a:ext cx="17733337" cy="1470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260"/>
                </a:lnSpc>
              </a:pPr>
              <a:r>
                <a:rPr lang="en-US" sz="3600" u="none" spc="-3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Muhammad Iksan Teguh Pramono – Product Management Wave 6</a:t>
              </a:r>
            </a:p>
            <a:p>
              <a:pPr marL="0" lvl="0" indent="0" algn="ctr">
                <a:lnSpc>
                  <a:spcPts val="4260"/>
                </a:lnSpc>
              </a:pPr>
              <a:r>
                <a:rPr lang="en-US" sz="3600" spc="-3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Chapter 3</a:t>
              </a:r>
              <a:endParaRPr lang="en-US" sz="3600" u="none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 rot="1418024">
            <a:off x="13794724" y="704221"/>
            <a:ext cx="3362853" cy="2454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0800000">
            <a:off x="647700" y="419101"/>
            <a:ext cx="1790700" cy="1790700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 rot="-10800000" flipV="1">
            <a:off x="2057400" y="647700"/>
            <a:ext cx="685800" cy="685800"/>
            <a:chOff x="1371600" y="6705600"/>
            <a:chExt cx="10972800" cy="10972800"/>
          </a:xfrm>
        </p:grpSpPr>
        <p:sp>
          <p:nvSpPr>
            <p:cNvPr id="4" name="Freeform 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28700" y="8079895"/>
            <a:ext cx="1614254" cy="11784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645046" y="1028700"/>
            <a:ext cx="1614254" cy="1178405"/>
          </a:xfrm>
          <a:prstGeom prst="rect">
            <a:avLst/>
          </a:prstGeom>
        </p:spPr>
      </p:pic>
      <p:pic>
        <p:nvPicPr>
          <p:cNvPr id="17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6277094" y="391434"/>
            <a:ext cx="1154712" cy="1140015"/>
          </a:xfrm>
          <a:prstGeom prst="rect">
            <a:avLst/>
          </a:prstGeom>
        </p:spPr>
      </p:pic>
      <p:pic>
        <p:nvPicPr>
          <p:cNvPr id="18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6124694" y="8392433"/>
            <a:ext cx="1154712" cy="1140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552700"/>
            <a:ext cx="1682343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0800000">
            <a:off x="647700" y="419101"/>
            <a:ext cx="647700" cy="647700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 rot="-10800000" flipV="1">
            <a:off x="1219200" y="647700"/>
            <a:ext cx="304800" cy="304800"/>
            <a:chOff x="1371600" y="6705600"/>
            <a:chExt cx="10972800" cy="10972800"/>
          </a:xfrm>
        </p:grpSpPr>
        <p:sp>
          <p:nvSpPr>
            <p:cNvPr id="4" name="Freeform 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28700" y="8079895"/>
            <a:ext cx="1614254" cy="11784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6230600" y="342900"/>
            <a:ext cx="1614254" cy="1178405"/>
          </a:xfrm>
          <a:prstGeom prst="rect">
            <a:avLst/>
          </a:prstGeom>
        </p:spPr>
      </p:pic>
      <p:pic>
        <p:nvPicPr>
          <p:cNvPr id="17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5210294" y="391433"/>
            <a:ext cx="1154712" cy="1140015"/>
          </a:xfrm>
          <a:prstGeom prst="rect">
            <a:avLst/>
          </a:prstGeom>
        </p:spPr>
      </p:pic>
      <p:pic>
        <p:nvPicPr>
          <p:cNvPr id="18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799095" y="8998007"/>
            <a:ext cx="1154712" cy="1140015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0800000">
            <a:off x="16078200" y="8267700"/>
            <a:ext cx="1410179" cy="1410179"/>
          </a:xfrm>
          <a:prstGeom prst="rect">
            <a:avLst/>
          </a:prstGeom>
        </p:spPr>
      </p:pic>
      <p:grpSp>
        <p:nvGrpSpPr>
          <p:cNvPr id="12" name="Group 3"/>
          <p:cNvGrpSpPr>
            <a:grpSpLocks noChangeAspect="1"/>
          </p:cNvGrpSpPr>
          <p:nvPr/>
        </p:nvGrpSpPr>
        <p:grpSpPr>
          <a:xfrm rot="-10800000">
            <a:off x="17202933" y="8001543"/>
            <a:ext cx="418493" cy="418493"/>
            <a:chOff x="1371600" y="6705600"/>
            <a:chExt cx="10972800" cy="10972800"/>
          </a:xfrm>
        </p:grpSpPr>
        <p:sp>
          <p:nvSpPr>
            <p:cNvPr id="13" name="Freeform 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1714500"/>
            <a:ext cx="16650087" cy="59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62079" y="2281850"/>
            <a:ext cx="8178121" cy="728050"/>
            <a:chOff x="-101600" y="304800"/>
            <a:chExt cx="10904162" cy="970733"/>
          </a:xfrm>
        </p:grpSpPr>
        <p:sp>
          <p:nvSpPr>
            <p:cNvPr id="3" name="TextBox 3"/>
            <p:cNvSpPr txBox="1"/>
            <p:nvPr/>
          </p:nvSpPr>
          <p:spPr>
            <a:xfrm>
              <a:off x="-101600" y="304800"/>
              <a:ext cx="10802562" cy="600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3200" spc="-32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Gather Data </a:t>
              </a:r>
              <a:r>
                <a:rPr lang="en-US" sz="3200" spc="-32" dirty="0" smtClean="0">
                  <a:solidFill>
                    <a:srgbClr val="000000"/>
                  </a:solidFill>
                  <a:latin typeface="HK Grotesk Bold"/>
                </a:rPr>
                <a:t> </a:t>
              </a:r>
              <a:endParaRPr lang="en-US" sz="3200" spc="-32" dirty="0">
                <a:solidFill>
                  <a:srgbClr val="000000"/>
                </a:solidFill>
                <a:latin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62572"/>
              <a:ext cx="10802562" cy="512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82"/>
                </a:lnSpc>
              </a:pP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Melakukan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gather data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bersama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product owner/manager </a:t>
              </a:r>
              <a:endParaRPr lang="en-US" sz="2100" u="none" spc="-21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7747679" y="2205650"/>
            <a:ext cx="643774" cy="643774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8738279" y="3579727"/>
            <a:ext cx="8101921" cy="1312795"/>
            <a:chOff x="0" y="38100"/>
            <a:chExt cx="10802562" cy="175039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38100"/>
              <a:ext cx="10802562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3200" spc="-32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Kuisioner</a:t>
              </a:r>
              <a:endParaRPr lang="en-US" sz="3200" spc="-32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62572"/>
              <a:ext cx="10802562" cy="1025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82"/>
                </a:lnSpc>
              </a:pP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Membuat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kuisioner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guna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menghimpun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data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dari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beberapa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student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untuk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mengetahui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persona</a:t>
              </a:r>
              <a:endParaRPr lang="en-US" sz="2100" u="none" spc="-21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756940" y="5368187"/>
            <a:ext cx="8101921" cy="1312795"/>
            <a:chOff x="0" y="38100"/>
            <a:chExt cx="10802562" cy="175039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38100"/>
              <a:ext cx="10802562" cy="600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3200" spc="-32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Interview persona</a:t>
              </a:r>
              <a:endParaRPr lang="en-US" sz="3200" spc="-3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62572"/>
              <a:ext cx="10802562" cy="1025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82"/>
                </a:lnSpc>
              </a:pP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Melakukan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wawancara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ke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student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untuk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memperdalam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data yang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diperlukan</a:t>
              </a:r>
              <a:endParaRPr lang="en-US" sz="2100" u="none" spc="-21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756940" y="7229475"/>
            <a:ext cx="8101921" cy="928075"/>
            <a:chOff x="0" y="38100"/>
            <a:chExt cx="10802562" cy="123743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38100"/>
              <a:ext cx="10802562" cy="6003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3200" spc="-32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</a:t>
              </a:r>
              <a:endParaRPr lang="en-US" sz="3200" spc="-3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762572"/>
              <a:ext cx="10802562" cy="5129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82"/>
                </a:lnSpc>
              </a:pP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Mengerjakan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Challenge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berdasarkan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data yang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telah</a:t>
              </a:r>
              <a:r>
                <a:rPr lang="en-US" sz="2100" u="none" spc="-21" dirty="0" smtClean="0">
                  <a:solidFill>
                    <a:srgbClr val="000000"/>
                  </a:solidFill>
                  <a:latin typeface="Clear Sans Regular"/>
                </a:rPr>
                <a:t> </a:t>
              </a:r>
              <a:r>
                <a:rPr lang="en-US" sz="2100" u="none" spc="-21" dirty="0" err="1" smtClean="0">
                  <a:solidFill>
                    <a:srgbClr val="000000"/>
                  </a:solidFill>
                  <a:latin typeface="Clear Sans Regular"/>
                </a:rPr>
                <a:t>didapatakan</a:t>
              </a:r>
              <a:endParaRPr lang="en-US" sz="2100" u="none" spc="-21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7753739" y="3551152"/>
            <a:ext cx="643774" cy="643774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7772400" y="5339612"/>
            <a:ext cx="643774" cy="643774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7772400" y="7200900"/>
            <a:ext cx="643774" cy="643774"/>
          </a:xfrm>
          <a:prstGeom prst="rect">
            <a:avLst/>
          </a:prstGeom>
        </p:spPr>
      </p:pic>
      <p:grpSp>
        <p:nvGrpSpPr>
          <p:cNvPr id="23" name="Group 2"/>
          <p:cNvGrpSpPr/>
          <p:nvPr/>
        </p:nvGrpSpPr>
        <p:grpSpPr>
          <a:xfrm>
            <a:off x="4267200" y="723900"/>
            <a:ext cx="8178121" cy="697593"/>
            <a:chOff x="-101600" y="304800"/>
            <a:chExt cx="10904162" cy="930124"/>
          </a:xfrm>
        </p:grpSpPr>
        <p:sp>
          <p:nvSpPr>
            <p:cNvPr id="24" name="TextBox 3"/>
            <p:cNvSpPr txBox="1"/>
            <p:nvPr/>
          </p:nvSpPr>
          <p:spPr>
            <a:xfrm>
              <a:off x="-101600" y="304800"/>
              <a:ext cx="10802562" cy="6003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3200" spc="-32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Tujuan</a:t>
              </a:r>
              <a:r>
                <a:rPr lang="en-US" sz="3200" spc="-32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3200" spc="-32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dan</a:t>
              </a:r>
              <a:r>
                <a:rPr lang="en-US" sz="3200" spc="-32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Methodology</a:t>
              </a:r>
              <a:endParaRPr lang="en-US" sz="3200" spc="-3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4"/>
            <p:cNvSpPr txBox="1"/>
            <p:nvPr/>
          </p:nvSpPr>
          <p:spPr>
            <a:xfrm>
              <a:off x="0" y="762572"/>
              <a:ext cx="10802562" cy="472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982"/>
                </a:lnSpc>
              </a:pPr>
              <a:endParaRPr lang="en-US" sz="2100" u="none" spc="-21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sp>
        <p:nvSpPr>
          <p:cNvPr id="26" name="AutoShape 3"/>
          <p:cNvSpPr/>
          <p:nvPr/>
        </p:nvSpPr>
        <p:spPr>
          <a:xfrm>
            <a:off x="838200" y="2705100"/>
            <a:ext cx="6248400" cy="4724400"/>
          </a:xfrm>
          <a:prstGeom prst="rect">
            <a:avLst/>
          </a:prstGeom>
          <a:solidFill>
            <a:srgbClr val="1CE6D2"/>
          </a:solidFill>
        </p:spPr>
      </p:sp>
      <p:grpSp>
        <p:nvGrpSpPr>
          <p:cNvPr id="27" name="Group 5"/>
          <p:cNvGrpSpPr/>
          <p:nvPr/>
        </p:nvGrpSpPr>
        <p:grpSpPr>
          <a:xfrm>
            <a:off x="1371600" y="2781300"/>
            <a:ext cx="5638800" cy="3865194"/>
            <a:chOff x="0" y="-2133600"/>
            <a:chExt cx="5211536" cy="6241306"/>
          </a:xfrm>
        </p:grpSpPr>
        <p:sp>
          <p:nvSpPr>
            <p:cNvPr id="28" name="TextBox 6"/>
            <p:cNvSpPr txBox="1"/>
            <p:nvPr/>
          </p:nvSpPr>
          <p:spPr>
            <a:xfrm>
              <a:off x="101600" y="-2133600"/>
              <a:ext cx="5109936" cy="2400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048"/>
                </a:lnSpc>
                <a:spcBef>
                  <a:spcPct val="0"/>
                </a:spcBef>
              </a:pPr>
              <a:r>
                <a:rPr lang="en-US" sz="4800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Tujuan</a:t>
              </a:r>
              <a:r>
                <a:rPr lang="en-US" sz="4800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Customer Journey </a:t>
              </a:r>
              <a:r>
                <a:rPr lang="en-US" sz="4800" dirty="0" err="1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Mappinng</a:t>
              </a:r>
              <a:endParaRPr lang="en-US" sz="4800" u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7"/>
            <p:cNvSpPr txBox="1"/>
            <p:nvPr/>
          </p:nvSpPr>
          <p:spPr>
            <a:xfrm>
              <a:off x="0" y="1374311"/>
              <a:ext cx="5109936" cy="2733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265"/>
                </a:lnSpc>
                <a:spcBef>
                  <a:spcPct val="0"/>
                </a:spcBef>
              </a:pPr>
              <a:r>
                <a:rPr lang="en-US" sz="2400" dirty="0" err="1"/>
                <a:t>M</a:t>
              </a:r>
              <a:r>
                <a:rPr lang="en-US" sz="2400" dirty="0" err="1" smtClean="0"/>
                <a:t>engetahui</a:t>
              </a:r>
              <a:r>
                <a:rPr lang="en-US" sz="2400" dirty="0" smtClean="0"/>
                <a:t> </a:t>
              </a:r>
              <a:r>
                <a:rPr lang="en-US" sz="2400" dirty="0" err="1"/>
                <a:t>pola</a:t>
              </a:r>
              <a:r>
                <a:rPr lang="en-US" sz="2400" dirty="0"/>
                <a:t> </a:t>
              </a:r>
              <a:r>
                <a:rPr lang="en-US" sz="2400" dirty="0" err="1"/>
                <a:t>pikir</a:t>
              </a:r>
              <a:r>
                <a:rPr lang="en-US" sz="2400" dirty="0"/>
                <a:t> </a:t>
              </a:r>
              <a:r>
                <a:rPr lang="en-US" sz="2400" dirty="0" err="1"/>
                <a:t>pikiran</a:t>
              </a:r>
              <a:r>
                <a:rPr lang="en-US" sz="2400" dirty="0"/>
                <a:t> </a:t>
              </a:r>
              <a:r>
                <a:rPr lang="en-US" sz="2400" dirty="0" err="1"/>
                <a:t>konsumen</a:t>
              </a:r>
              <a:r>
                <a:rPr lang="en-US" sz="2400" dirty="0"/>
                <a:t>, </a:t>
              </a:r>
              <a:r>
                <a:rPr lang="en-US" sz="2400" dirty="0" err="1"/>
                <a:t>motivasi</a:t>
              </a:r>
              <a:r>
                <a:rPr lang="en-US" sz="2400" dirty="0"/>
                <a:t> </a:t>
              </a:r>
              <a:r>
                <a:rPr lang="en-US" sz="2400" dirty="0" err="1"/>
                <a:t>mereka</a:t>
              </a:r>
              <a:r>
                <a:rPr lang="en-US" sz="2400" dirty="0"/>
                <a:t>, </a:t>
              </a:r>
              <a:r>
                <a:rPr lang="en-US" sz="2400" dirty="0" err="1"/>
                <a:t>dan</a:t>
              </a:r>
              <a:r>
                <a:rPr lang="en-US" sz="2400" dirty="0"/>
                <a:t> </a:t>
              </a:r>
              <a:r>
                <a:rPr lang="en-US" sz="2400" dirty="0" err="1"/>
                <a:t>langkah</a:t>
              </a:r>
              <a:r>
                <a:rPr lang="en-US" sz="2400" dirty="0"/>
                <a:t> </a:t>
              </a:r>
              <a:r>
                <a:rPr lang="en-US" sz="2400" dirty="0" err="1"/>
                <a:t>apa</a:t>
              </a:r>
              <a:r>
                <a:rPr lang="en-US" sz="2400" dirty="0"/>
                <a:t> yang </a:t>
              </a:r>
              <a:r>
                <a:rPr lang="en-US" sz="2400" dirty="0" err="1"/>
                <a:t>telah</a:t>
              </a:r>
              <a:r>
                <a:rPr lang="en-US" sz="2400" dirty="0"/>
                <a:t> </a:t>
              </a:r>
              <a:r>
                <a:rPr lang="en-US" sz="2400" dirty="0" err="1"/>
                <a:t>mereka</a:t>
              </a:r>
              <a:r>
                <a:rPr lang="en-US" sz="2400" dirty="0"/>
                <a:t> </a:t>
              </a:r>
              <a:r>
                <a:rPr lang="en-US" sz="2400" dirty="0" err="1"/>
                <a:t>ambil</a:t>
              </a:r>
              <a:r>
                <a:rPr lang="en-US" sz="2400" dirty="0"/>
                <a:t> </a:t>
              </a:r>
              <a:r>
                <a:rPr lang="en-US" sz="2400" dirty="0" err="1"/>
                <a:t>untuk</a:t>
              </a:r>
              <a:r>
                <a:rPr lang="en-US" sz="2400" dirty="0"/>
                <a:t> </a:t>
              </a:r>
              <a:r>
                <a:rPr lang="en-US" sz="2400" dirty="0" err="1"/>
                <a:t>memperoleh</a:t>
              </a:r>
              <a:r>
                <a:rPr lang="en-US" sz="2400" dirty="0"/>
                <a:t> </a:t>
              </a:r>
              <a:r>
                <a:rPr lang="en-US" sz="2400" dirty="0" err="1"/>
                <a:t>tujuannya</a:t>
              </a:r>
              <a:r>
                <a:rPr lang="en-US" sz="2400" dirty="0"/>
                <a:t>.</a:t>
              </a:r>
              <a:endParaRPr lang="en-US" sz="2300" u="none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pic>
        <p:nvPicPr>
          <p:cNvPr id="30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9925162" flipH="1">
            <a:off x="11210679" y="392763"/>
            <a:ext cx="841182" cy="2527480"/>
          </a:xfrm>
          <a:prstGeom prst="rect">
            <a:avLst/>
          </a:prstGeom>
        </p:spPr>
      </p:pic>
      <p:pic>
        <p:nvPicPr>
          <p:cNvPr id="31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860357">
            <a:off x="4337966" y="364578"/>
            <a:ext cx="946034" cy="252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4317393" y="1028700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4" name="AutoShape 4"/>
          <p:cNvSpPr/>
          <p:nvPr/>
        </p:nvSpPr>
        <p:spPr>
          <a:xfrm>
            <a:off x="1028700" y="2455172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AutoShape 5"/>
          <p:cNvSpPr/>
          <p:nvPr/>
        </p:nvSpPr>
        <p:spPr>
          <a:xfrm>
            <a:off x="4317393" y="2455172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6" name="AutoShape 6"/>
          <p:cNvSpPr/>
          <p:nvPr/>
        </p:nvSpPr>
        <p:spPr>
          <a:xfrm>
            <a:off x="1028700" y="3881645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AutoShape 7"/>
          <p:cNvSpPr/>
          <p:nvPr/>
        </p:nvSpPr>
        <p:spPr>
          <a:xfrm>
            <a:off x="4317393" y="3881645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8" name="AutoShape 8"/>
          <p:cNvSpPr/>
          <p:nvPr/>
        </p:nvSpPr>
        <p:spPr>
          <a:xfrm>
            <a:off x="1028700" y="5308117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9" name="AutoShape 9"/>
          <p:cNvSpPr/>
          <p:nvPr/>
        </p:nvSpPr>
        <p:spPr>
          <a:xfrm>
            <a:off x="4317393" y="5308117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0" name="AutoShape 10"/>
          <p:cNvSpPr/>
          <p:nvPr/>
        </p:nvSpPr>
        <p:spPr>
          <a:xfrm>
            <a:off x="1028700" y="6734590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1" name="AutoShape 11"/>
          <p:cNvSpPr/>
          <p:nvPr/>
        </p:nvSpPr>
        <p:spPr>
          <a:xfrm>
            <a:off x="4317393" y="6734590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2" name="AutoShape 12"/>
          <p:cNvSpPr/>
          <p:nvPr/>
        </p:nvSpPr>
        <p:spPr>
          <a:xfrm>
            <a:off x="1028700" y="8161062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3" name="AutoShape 13"/>
          <p:cNvSpPr/>
          <p:nvPr/>
        </p:nvSpPr>
        <p:spPr>
          <a:xfrm>
            <a:off x="4317393" y="8161062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4" name="TextBox 14"/>
          <p:cNvSpPr txBox="1"/>
          <p:nvPr/>
        </p:nvSpPr>
        <p:spPr>
          <a:xfrm>
            <a:off x="1332034" y="1380355"/>
            <a:ext cx="2705315" cy="40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800" u="none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AWARENESS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59176" y="1241480"/>
            <a:ext cx="1205834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Bagaimana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memperkenalkan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company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beserta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produknya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kepada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pada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potensial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customer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2034" y="2806827"/>
            <a:ext cx="3011366" cy="408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800" u="none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CONSIDERATION</a:t>
            </a:r>
            <a:endParaRPr lang="en-US" sz="2800" u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759176" y="2667952"/>
            <a:ext cx="1205834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Pada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satges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ini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akan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bagaimana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customer/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calon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student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melakukan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pertimbangan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dalam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menentukan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produk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diinginkan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serta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informasi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apa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saja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mereka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butuhkan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0600" y="4152900"/>
            <a:ext cx="3392366" cy="408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800" u="none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SIGNUP/REGISTER</a:t>
            </a:r>
            <a:endParaRPr lang="en-US" sz="2800" u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759176" y="4094425"/>
            <a:ext cx="1205834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Pada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Stage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ini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berisi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tahapan-tahapan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untuk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calon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customer/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calon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student yang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akan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melakukan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pendaftaran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terhadap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produk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binary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khususnya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bootcamp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.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32034" y="5659772"/>
            <a:ext cx="2705315" cy="40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800" u="none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endParaRPr lang="en-US" sz="2800" u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759176" y="5520897"/>
            <a:ext cx="1205834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Tahapan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tahapan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yang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berisi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tentang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proses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pembayaran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yang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dilakukan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customer/student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19200" y="6896100"/>
            <a:ext cx="2818149" cy="408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800" u="none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CONFIRMATION</a:t>
            </a:r>
            <a:endParaRPr lang="en-US" sz="2800" u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759176" y="6947370"/>
            <a:ext cx="1205834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Tahapan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berkaitan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dengan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perihall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konfirmasi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pembayaran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oleh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para student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332034" y="8512717"/>
            <a:ext cx="2705315" cy="40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800" u="none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  <a:endParaRPr lang="en-US" sz="2800" u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759176" y="8373842"/>
            <a:ext cx="1205834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Tahapan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ini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berisi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hal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yang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berkaitan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sz="1800" u="none" dirty="0" err="1" smtClean="0">
                <a:solidFill>
                  <a:srgbClr val="000000"/>
                </a:solidFill>
                <a:latin typeface="Clear Sans Regular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persiapan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kelas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seperti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pembagian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materi-materi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, induction day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sejenisnya</a:t>
            </a:r>
            <a:r>
              <a:rPr lang="en-US" sz="1800" u="none" dirty="0" smtClean="0">
                <a:solidFill>
                  <a:srgbClr val="000000"/>
                </a:solidFill>
                <a:latin typeface="Clear Sans Regular"/>
              </a:rPr>
              <a:t> 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3048000" y="-19050"/>
            <a:ext cx="8229600" cy="1143000"/>
          </a:xfrm>
        </p:spPr>
        <p:txBody>
          <a:bodyPr/>
          <a:lstStyle/>
          <a:p>
            <a:r>
              <a:rPr lang="en-US" dirty="0" smtClean="0"/>
              <a:t>STAGES</a:t>
            </a:r>
            <a:endParaRPr lang="en-US" dirty="0"/>
          </a:p>
        </p:txBody>
      </p:sp>
      <p:pic>
        <p:nvPicPr>
          <p:cNvPr id="27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8276095" y="100486"/>
            <a:ext cx="1154712" cy="1140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4317393" y="1028700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4" name="AutoShape 4"/>
          <p:cNvSpPr/>
          <p:nvPr/>
        </p:nvSpPr>
        <p:spPr>
          <a:xfrm>
            <a:off x="1028700" y="2455172"/>
            <a:ext cx="16040450" cy="1097238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5" name="AutoShape 5"/>
          <p:cNvSpPr/>
          <p:nvPr/>
        </p:nvSpPr>
        <p:spPr>
          <a:xfrm>
            <a:off x="4317393" y="2455172"/>
            <a:ext cx="12941907" cy="1097238"/>
          </a:xfrm>
          <a:prstGeom prst="rect">
            <a:avLst/>
          </a:prstGeom>
          <a:solidFill>
            <a:srgbClr val="1CE6D2"/>
          </a:solidFill>
        </p:spPr>
      </p:sp>
      <p:sp>
        <p:nvSpPr>
          <p:cNvPr id="14" name="TextBox 14"/>
          <p:cNvSpPr txBox="1"/>
          <p:nvPr/>
        </p:nvSpPr>
        <p:spPr>
          <a:xfrm>
            <a:off x="1332034" y="1104900"/>
            <a:ext cx="2705315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FORUM DISCUSSION</a:t>
            </a:r>
            <a:endParaRPr lang="en-US" sz="2800" u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59176" y="1241480"/>
            <a:ext cx="12058341" cy="639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556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Pada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tahapan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ini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berisi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tentang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hal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berkaiitan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Clear Sans Regular"/>
              </a:rPr>
              <a:t> experience </a:t>
            </a:r>
            <a:r>
              <a:rPr lang="en-US" dirty="0" err="1">
                <a:solidFill>
                  <a:srgbClr val="000000"/>
                </a:solidFill>
                <a:latin typeface="Clear Sans Regular"/>
              </a:rPr>
              <a:t>bagaiamana</a:t>
            </a:r>
            <a:r>
              <a:rPr lang="en-US" dirty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proses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belajar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mengajar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berlangsung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32034" y="2806827"/>
            <a:ext cx="3011366" cy="408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</a:pPr>
            <a:r>
              <a:rPr lang="en-US" sz="28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lang="en-US" sz="2800" u="none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759176" y="2667952"/>
            <a:ext cx="1205834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56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Pada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tahapan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ini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akan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diperlihatkan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bagaiamana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experience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dari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student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tentang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proses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pengerjaan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lear Sans Regular"/>
              </a:rPr>
              <a:t>challeng</a:t>
            </a:r>
            <a:r>
              <a:rPr lang="en-US" dirty="0" smtClean="0">
                <a:solidFill>
                  <a:srgbClr val="000000"/>
                </a:solidFill>
                <a:latin typeface="Clear Sans Regular"/>
              </a:rPr>
              <a:t>  </a:t>
            </a:r>
            <a:endParaRPr lang="en-US" sz="1800" u="none" dirty="0">
              <a:solidFill>
                <a:srgbClr val="000000"/>
              </a:solidFill>
              <a:latin typeface="Clear Sans Regular"/>
            </a:endParaRPr>
          </a:p>
        </p:txBody>
      </p:sp>
      <p:pic>
        <p:nvPicPr>
          <p:cNvPr id="26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5819894" y="124732"/>
            <a:ext cx="1154712" cy="1140015"/>
          </a:xfrm>
          <a:prstGeom prst="rect">
            <a:avLst/>
          </a:prstGeom>
        </p:spPr>
      </p:pic>
      <p:pic>
        <p:nvPicPr>
          <p:cNvPr id="27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960894" y="3896632"/>
            <a:ext cx="1154712" cy="11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32940" y="2317564"/>
            <a:ext cx="15926360" cy="7016936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AutoShape 3"/>
          <p:cNvSpPr/>
          <p:nvPr/>
        </p:nvSpPr>
        <p:spPr>
          <a:xfrm>
            <a:off x="1524000" y="1485900"/>
            <a:ext cx="10755236" cy="8024733"/>
          </a:xfrm>
          <a:prstGeom prst="rect">
            <a:avLst/>
          </a:prstGeom>
          <a:solidFill>
            <a:srgbClr val="1CE6D2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4644942" y="1104900"/>
            <a:ext cx="2614358" cy="4052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381813" y="3252272"/>
            <a:ext cx="4229834" cy="3459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408"/>
              </a:lnSpc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digabungkan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ketertarikannya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 user yang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didapatkan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yang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target.</a:t>
            </a:r>
            <a:endParaRPr lang="en-US" sz="2400" u="none" spc="-24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9296400" y="4686300"/>
            <a:ext cx="2048218" cy="490079"/>
            <a:chOff x="-22191" y="-101600"/>
            <a:chExt cx="596481" cy="653439"/>
          </a:xfrm>
        </p:grpSpPr>
        <p:grpSp>
          <p:nvGrpSpPr>
            <p:cNvPr id="9" name="Group 3"/>
            <p:cNvGrpSpPr/>
            <p:nvPr/>
          </p:nvGrpSpPr>
          <p:grpSpPr>
            <a:xfrm>
              <a:off x="-22191" y="-101600"/>
              <a:ext cx="596481" cy="599155"/>
              <a:chOff x="-235185" y="-1076783"/>
              <a:chExt cx="6321664" cy="6350000"/>
            </a:xfrm>
          </p:grpSpPr>
          <p:sp>
            <p:nvSpPr>
              <p:cNvPr id="11" name="Freeform 4"/>
              <p:cNvSpPr/>
              <p:nvPr/>
            </p:nvSpPr>
            <p:spPr>
              <a:xfrm>
                <a:off x="-235185" y="-1076783"/>
                <a:ext cx="6321664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id="10" name="TextBox 5"/>
            <p:cNvSpPr txBox="1"/>
            <p:nvPr/>
          </p:nvSpPr>
          <p:spPr>
            <a:xfrm>
              <a:off x="99587" y="13401"/>
              <a:ext cx="378440" cy="5384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05"/>
                </a:lnSpc>
                <a:spcBef>
                  <a:spcPct val="0"/>
                </a:spcBef>
              </a:pPr>
              <a:endParaRPr lang="en-US" sz="2360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2667000" y="4610100"/>
            <a:ext cx="7772400" cy="4038600"/>
            <a:chOff x="4262875" y="3011964"/>
            <a:chExt cx="11782940" cy="3836968"/>
          </a:xfrm>
        </p:grpSpPr>
        <p:sp>
          <p:nvSpPr>
            <p:cNvPr id="18" name="Freeform 23"/>
            <p:cNvSpPr/>
            <p:nvPr/>
          </p:nvSpPr>
          <p:spPr>
            <a:xfrm>
              <a:off x="4262875" y="3011964"/>
              <a:ext cx="11782940" cy="3836968"/>
            </a:xfrm>
            <a:custGeom>
              <a:avLst/>
              <a:gdLst/>
              <a:ahLst/>
              <a:cxnLst/>
              <a:rect l="l" t="t" r="r" b="b"/>
              <a:pathLst>
                <a:path w="11782940" h="3836968">
                  <a:moveTo>
                    <a:pt x="1147814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3532168"/>
                  </a:lnTo>
                  <a:cubicBezTo>
                    <a:pt x="0" y="3701078"/>
                    <a:pt x="135890" y="3836968"/>
                    <a:pt x="304800" y="3836968"/>
                  </a:cubicBezTo>
                  <a:lnTo>
                    <a:pt x="11478140" y="3836968"/>
                  </a:lnTo>
                  <a:cubicBezTo>
                    <a:pt x="11647050" y="3836968"/>
                    <a:pt x="11782940" y="3701078"/>
                    <a:pt x="11782940" y="3532168"/>
                  </a:cubicBezTo>
                  <a:lnTo>
                    <a:pt x="11782940" y="304800"/>
                  </a:lnTo>
                  <a:cubicBezTo>
                    <a:pt x="11782940" y="135890"/>
                    <a:pt x="11647050" y="0"/>
                    <a:pt x="11478140" y="0"/>
                  </a:cubicBezTo>
                  <a:close/>
                </a:path>
              </a:pathLst>
            </a:custGeom>
            <a:solidFill>
              <a:srgbClr val="A9DAFF"/>
            </a:solidFill>
          </p:spPr>
        </p:sp>
      </p:grpSp>
      <p:grpSp>
        <p:nvGrpSpPr>
          <p:cNvPr id="19" name="Group 32"/>
          <p:cNvGrpSpPr/>
          <p:nvPr/>
        </p:nvGrpSpPr>
        <p:grpSpPr>
          <a:xfrm>
            <a:off x="3124200" y="4728508"/>
            <a:ext cx="2395184" cy="425214"/>
            <a:chOff x="0" y="0"/>
            <a:chExt cx="3193579" cy="566952"/>
          </a:xfrm>
        </p:grpSpPr>
        <p:grpSp>
          <p:nvGrpSpPr>
            <p:cNvPr id="20" name="Group 33"/>
            <p:cNvGrpSpPr/>
            <p:nvPr/>
          </p:nvGrpSpPr>
          <p:grpSpPr>
            <a:xfrm>
              <a:off x="0" y="0"/>
              <a:ext cx="3193579" cy="566952"/>
              <a:chOff x="0" y="0"/>
              <a:chExt cx="3411543" cy="660400"/>
            </a:xfrm>
          </p:grpSpPr>
          <p:sp>
            <p:nvSpPr>
              <p:cNvPr id="22" name="Freeform 34"/>
              <p:cNvSpPr/>
              <p:nvPr/>
            </p:nvSpPr>
            <p:spPr>
              <a:xfrm>
                <a:off x="0" y="0"/>
                <a:ext cx="3411543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3411543" h="660400">
                    <a:moveTo>
                      <a:pt x="3287083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287083" y="0"/>
                    </a:lnTo>
                    <a:cubicBezTo>
                      <a:pt x="3355663" y="0"/>
                      <a:pt x="3411543" y="55880"/>
                      <a:pt x="3411543" y="124460"/>
                    </a:cubicBezTo>
                    <a:lnTo>
                      <a:pt x="3411543" y="535940"/>
                    </a:lnTo>
                    <a:cubicBezTo>
                      <a:pt x="3411543" y="604520"/>
                      <a:pt x="3355663" y="660400"/>
                      <a:pt x="3287083" y="66040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sp>
          <p:nvSpPr>
            <p:cNvPr id="21" name="TextBox 35"/>
            <p:cNvSpPr txBox="1"/>
            <p:nvPr/>
          </p:nvSpPr>
          <p:spPr>
            <a:xfrm>
              <a:off x="0" y="101600"/>
              <a:ext cx="2703398" cy="3967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500"/>
                </a:lnSpc>
                <a:spcBef>
                  <a:spcPct val="0"/>
                </a:spcBef>
              </a:pPr>
              <a:r>
                <a:rPr lang="en-US" sz="1785" dirty="0">
                  <a:solidFill>
                    <a:srgbClr val="FFFFFF"/>
                  </a:solidFill>
                  <a:latin typeface="DM Sans Bold"/>
                </a:rPr>
                <a:t>Key A</a:t>
              </a:r>
              <a:r>
                <a:rPr lang="en-US" sz="1785" u="none" dirty="0">
                  <a:solidFill>
                    <a:srgbClr val="FFFFFF"/>
                  </a:solidFill>
                  <a:latin typeface="DM Sans Bold"/>
                </a:rPr>
                <a:t>ttribute</a:t>
              </a:r>
            </a:p>
          </p:txBody>
        </p:sp>
      </p:grpSp>
      <p:pic>
        <p:nvPicPr>
          <p:cNvPr id="23" name="Picture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9925162" flipH="1">
            <a:off x="5114679" y="2145364"/>
            <a:ext cx="841182" cy="2527480"/>
          </a:xfrm>
          <a:prstGeom prst="rect">
            <a:avLst/>
          </a:prstGeom>
        </p:spPr>
      </p:pic>
      <p:pic>
        <p:nvPicPr>
          <p:cNvPr id="24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0943094" y="6944632"/>
            <a:ext cx="1154712" cy="114001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48000" y="5338108"/>
            <a:ext cx="3048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Shuneet Square Book" panose="020B0604020202020204" charset="-79"/>
                <a:cs typeface="Shuneet Square Book" panose="020B0604020202020204" charset="-79"/>
              </a:rPr>
              <a:t>Nama : Hamid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Shuneet Square Book" panose="020B0604020202020204" charset="-79"/>
                <a:cs typeface="Shuneet Square Book" panose="020B0604020202020204" charset="-79"/>
              </a:rPr>
              <a:t>Usia</a:t>
            </a:r>
            <a:r>
              <a:rPr lang="en-US" sz="2000" dirty="0" smtClean="0">
                <a:latin typeface="Shuneet Square Book" panose="020B0604020202020204" charset="-79"/>
                <a:cs typeface="Shuneet Square Book" panose="020B0604020202020204" charset="-79"/>
              </a:rPr>
              <a:t> : 25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latin typeface="Shuneet Square Book" panose="020B0604020202020204" charset="-79"/>
                <a:cs typeface="Shuneet Square Book" panose="020B0604020202020204" charset="-79"/>
              </a:rPr>
              <a:t>Pekerjaan</a:t>
            </a:r>
            <a:r>
              <a:rPr lang="en-US" sz="2000" dirty="0" smtClean="0">
                <a:latin typeface="Shuneet Square Book" panose="020B0604020202020204" charset="-79"/>
                <a:cs typeface="Shuneet Square Book" panose="020B0604020202020204" charset="-79"/>
              </a:rPr>
              <a:t> :Freelancer/</a:t>
            </a:r>
            <a:r>
              <a:rPr lang="en-US" sz="2000" dirty="0" err="1" smtClean="0">
                <a:latin typeface="Shuneet Square Book" panose="020B0604020202020204" charset="-79"/>
                <a:cs typeface="Shuneet Square Book" panose="020B0604020202020204" charset="-79"/>
              </a:rPr>
              <a:t>Freshgradute</a:t>
            </a:r>
            <a:endParaRPr lang="en-US" sz="2000" dirty="0">
              <a:latin typeface="Shuneet Square Book" panose="020B0604020202020204" charset="-79"/>
              <a:cs typeface="Shuneet Square Book" panose="020B060402020202020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Shuneet Square Book" panose="020B0604020202020204" charset="-79"/>
                <a:cs typeface="Shuneet Square Book" panose="020B0604020202020204" charset="-79"/>
              </a:rPr>
              <a:t>Background : Technology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7000" y="5067300"/>
            <a:ext cx="358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>
                <a:latin typeface="Shuneet Square Book" panose="020B0604020202020204" charset="-79"/>
                <a:cs typeface="Shuneet Square Book" panose="020B0604020202020204" charset="-79"/>
              </a:rPr>
              <a:t>Deskripsi</a:t>
            </a:r>
            <a:r>
              <a:rPr lang="en-US" dirty="0" smtClean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 smtClean="0">
                <a:latin typeface="Shuneet Square Book" panose="020B0604020202020204" charset="-79"/>
                <a:cs typeface="Shuneet Square Book" panose="020B0604020202020204" charset="-79"/>
              </a:rPr>
              <a:t>Diri</a:t>
            </a:r>
            <a:r>
              <a:rPr lang="en-US" dirty="0" smtClean="0">
                <a:latin typeface="Shuneet Square Book" panose="020B0604020202020204" charset="-79"/>
                <a:cs typeface="Shuneet Square Book" panose="020B0604020202020204" charset="-79"/>
              </a:rPr>
              <a:t> :</a:t>
            </a:r>
          </a:p>
          <a:p>
            <a:pPr algn="just"/>
            <a:endParaRPr lang="en-US" dirty="0" smtClean="0">
              <a:latin typeface="Shuneet Square Book" panose="020B0604020202020204" charset="-79"/>
              <a:cs typeface="Shuneet Square Book" panose="020B0604020202020204" charset="-79"/>
            </a:endParaRPr>
          </a:p>
          <a:p>
            <a:pPr algn="just"/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extrovert,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senang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berkomunikasi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dan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sangat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menyukai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kucing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. </a:t>
            </a:r>
          </a:p>
          <a:p>
            <a:pPr algn="just"/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Saya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suka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mendengarkan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musik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,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bermain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gitar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/keyboard/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biola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,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bermain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game.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Saya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bisa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menghabiskan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4-5 jam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dalam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1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hari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untuk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</a:t>
            </a:r>
            <a:r>
              <a:rPr lang="en-US" dirty="0" err="1">
                <a:latin typeface="Shuneet Square Book" panose="020B0604020202020204" charset="-79"/>
                <a:cs typeface="Shuneet Square Book" panose="020B0604020202020204" charset="-79"/>
              </a:rPr>
              <a:t>bermain</a:t>
            </a:r>
            <a:r>
              <a:rPr lang="en-US" dirty="0">
                <a:latin typeface="Shuneet Square Book" panose="020B0604020202020204" charset="-79"/>
                <a:cs typeface="Shuneet Square Book" panose="020B0604020202020204" charset="-79"/>
              </a:rPr>
              <a:t> game. </a:t>
            </a:r>
            <a:endParaRPr lang="en-US" dirty="0" smtClean="0">
              <a:latin typeface="Shuneet Square Book" panose="020B0604020202020204" charset="-79"/>
              <a:cs typeface="Shuneet Square Book" panose="020B0604020202020204" charset="-79"/>
            </a:endParaRPr>
          </a:p>
          <a:p>
            <a:pPr algn="just"/>
            <a:endParaRPr lang="en-US" dirty="0" smtClean="0">
              <a:latin typeface="Shuneet Square Book" panose="020B0604020202020204" charset="-79"/>
              <a:cs typeface="Shuneet Square Book" panose="020B0604020202020204" charset="-79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324600" y="5067300"/>
            <a:ext cx="0" cy="297180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positphotos_39258143-stock-illustration-businessman-avatar-profile-picture  -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383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0800000">
            <a:off x="1028700" y="1028700"/>
            <a:ext cx="1410179" cy="1410179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 rot="-10800000">
            <a:off x="2229633" y="1524543"/>
            <a:ext cx="418493" cy="418493"/>
            <a:chOff x="1371600" y="6705600"/>
            <a:chExt cx="10972800" cy="10972800"/>
          </a:xfrm>
        </p:grpSpPr>
        <p:sp>
          <p:nvSpPr>
            <p:cNvPr id="4" name="Freeform 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28700" y="8079895"/>
            <a:ext cx="1614254" cy="11784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645046" y="1028700"/>
            <a:ext cx="1614254" cy="11784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849121" y="7848121"/>
            <a:ext cx="1410179" cy="1410179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5639875" y="8343964"/>
            <a:ext cx="418493" cy="41849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7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3000494" y="391432"/>
            <a:ext cx="1154712" cy="1140015"/>
          </a:xfrm>
          <a:prstGeom prst="rect">
            <a:avLst/>
          </a:prstGeom>
        </p:spPr>
      </p:pic>
      <p:pic>
        <p:nvPicPr>
          <p:cNvPr id="18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2865894" y="8773433"/>
            <a:ext cx="1154712" cy="1140015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/>
          <a:srcRect t="-1" r="39332" b="-10432"/>
          <a:stretch/>
        </p:blipFill>
        <p:spPr>
          <a:xfrm>
            <a:off x="2209800" y="1409700"/>
            <a:ext cx="13335000" cy="8194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28700" y="8079895"/>
            <a:ext cx="1614254" cy="11784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645046" y="1028700"/>
            <a:ext cx="1614254" cy="11784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381001" y="423043"/>
            <a:ext cx="990600" cy="990600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7373600" y="9410700"/>
            <a:ext cx="418493" cy="41849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7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20743746">
            <a:off x="16658094" y="124733"/>
            <a:ext cx="1154712" cy="1140015"/>
          </a:xfrm>
          <a:prstGeom prst="rect">
            <a:avLst/>
          </a:prstGeom>
        </p:spPr>
      </p:pic>
      <p:pic>
        <p:nvPicPr>
          <p:cNvPr id="18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20743746">
            <a:off x="1799095" y="8998007"/>
            <a:ext cx="1154712" cy="1140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/>
          <a:srcRect l="60480" b="-17636"/>
          <a:stretch/>
        </p:blipFill>
        <p:spPr>
          <a:xfrm>
            <a:off x="3886200" y="-10391"/>
            <a:ext cx="11582400" cy="116388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2272" y="2019300"/>
            <a:ext cx="144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Goal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71247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ustomer PAINPOINTS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87800" y="25527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CHANNEL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436441" y="751641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PROCESS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" y="42291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Touch Point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3182027">
            <a:off x="1924454" y="220387"/>
            <a:ext cx="1145153" cy="2527480"/>
          </a:xfrm>
          <a:prstGeom prst="rect">
            <a:avLst/>
          </a:prstGeom>
        </p:spPr>
      </p:pic>
      <p:pic>
        <p:nvPicPr>
          <p:cNvPr id="23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6632311" flipH="1">
            <a:off x="2281980" y="6774383"/>
            <a:ext cx="841182" cy="2527480"/>
          </a:xfrm>
          <a:prstGeom prst="rect">
            <a:avLst/>
          </a:prstGeom>
        </p:spPr>
      </p:pic>
      <p:pic>
        <p:nvPicPr>
          <p:cNvPr id="24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12939507">
            <a:off x="15446666" y="5147749"/>
            <a:ext cx="1332959" cy="1660604"/>
          </a:xfrm>
          <a:prstGeom prst="rect">
            <a:avLst/>
          </a:prstGeom>
        </p:spPr>
      </p:pic>
      <p:pic>
        <p:nvPicPr>
          <p:cNvPr id="25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2902508">
            <a:off x="1971617" y="2404007"/>
            <a:ext cx="1145153" cy="2527480"/>
          </a:xfrm>
          <a:prstGeom prst="rect">
            <a:avLst/>
          </a:prstGeom>
        </p:spPr>
      </p:pic>
      <p:pic>
        <p:nvPicPr>
          <p:cNvPr id="26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13115908">
            <a:off x="15758977" y="2610784"/>
            <a:ext cx="1071281" cy="252748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535400" y="5067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8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20457452" flipH="1">
            <a:off x="15567534" y="6891127"/>
            <a:ext cx="715142" cy="166060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925800" y="85725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Feelings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5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 rot="-10800000">
            <a:off x="1028700" y="1028700"/>
            <a:ext cx="1410179" cy="1410179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 rot="-10800000">
            <a:off x="2229633" y="1524543"/>
            <a:ext cx="418493" cy="418493"/>
            <a:chOff x="1371600" y="6705600"/>
            <a:chExt cx="10972800" cy="10972800"/>
          </a:xfrm>
        </p:grpSpPr>
        <p:sp>
          <p:nvSpPr>
            <p:cNvPr id="4" name="Freeform 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028700" y="8079895"/>
            <a:ext cx="1614254" cy="11784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5645046" y="1028700"/>
            <a:ext cx="1614254" cy="117840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15849121" y="7848121"/>
            <a:ext cx="1410179" cy="1410179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5639875" y="8343964"/>
            <a:ext cx="418493" cy="418493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7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6277094" y="391434"/>
            <a:ext cx="1154712" cy="1140015"/>
          </a:xfrm>
          <a:prstGeom prst="rect">
            <a:avLst/>
          </a:prstGeom>
        </p:spPr>
      </p:pic>
      <p:pic>
        <p:nvPicPr>
          <p:cNvPr id="18" name="Picture 8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799095" y="8998007"/>
            <a:ext cx="1154712" cy="11400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/>
          <a:srcRect r="39271" b="-14291"/>
          <a:stretch/>
        </p:blipFill>
        <p:spPr>
          <a:xfrm>
            <a:off x="3048000" y="647700"/>
            <a:ext cx="12039600" cy="1031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10800000">
            <a:off x="647700" y="419101"/>
            <a:ext cx="647700" cy="647700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 rot="-10800000" flipV="1">
            <a:off x="1219200" y="647700"/>
            <a:ext cx="304800" cy="304800"/>
            <a:chOff x="1371600" y="6705600"/>
            <a:chExt cx="10972800" cy="10972800"/>
          </a:xfrm>
        </p:grpSpPr>
        <p:sp>
          <p:nvSpPr>
            <p:cNvPr id="4" name="Freeform 4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028700" y="8079895"/>
            <a:ext cx="1614254" cy="117840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5645046" y="1028700"/>
            <a:ext cx="1614254" cy="1178405"/>
          </a:xfrm>
          <a:prstGeom prst="rect">
            <a:avLst/>
          </a:prstGeom>
        </p:spPr>
      </p:pic>
      <p:pic>
        <p:nvPicPr>
          <p:cNvPr id="17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6277094" y="391434"/>
            <a:ext cx="1154712" cy="1140015"/>
          </a:xfrm>
          <a:prstGeom prst="rect">
            <a:avLst/>
          </a:prstGeom>
        </p:spPr>
      </p:pic>
      <p:pic>
        <p:nvPicPr>
          <p:cNvPr id="18" name="Picture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20743746">
            <a:off x="1799095" y="8998007"/>
            <a:ext cx="1154712" cy="11400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20193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ACTOR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0800" y="59055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PAINPOINTS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65572" y="40005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CHANNEL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925800" y="53721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PROCESS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925800" y="71247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POTENTIAL</a:t>
            </a:r>
          </a:p>
          <a:p>
            <a:r>
              <a:rPr lang="en-US" dirty="0" smtClean="0"/>
              <a:t> SOLUTION</a:t>
            </a:r>
          </a:p>
        </p:txBody>
      </p:sp>
      <p:pic>
        <p:nvPicPr>
          <p:cNvPr id="25" name="Pictur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3182027">
            <a:off x="3906782" y="62166"/>
            <a:ext cx="1145153" cy="2527480"/>
          </a:xfrm>
          <a:prstGeom prst="rect">
            <a:avLst/>
          </a:prstGeom>
        </p:spPr>
      </p:pic>
      <p:pic>
        <p:nvPicPr>
          <p:cNvPr id="26" name="Pictur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6632311" flipH="1">
            <a:off x="4344437" y="5478984"/>
            <a:ext cx="841182" cy="2527480"/>
          </a:xfrm>
          <a:prstGeom prst="rect">
            <a:avLst/>
          </a:prstGeom>
        </p:spPr>
      </p:pic>
      <p:pic>
        <p:nvPicPr>
          <p:cNvPr id="27" name="Pictur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9180542" flipH="1">
            <a:off x="14471260" y="3368163"/>
            <a:ext cx="841182" cy="2527480"/>
          </a:xfrm>
          <a:prstGeom prst="rect">
            <a:avLst/>
          </a:prstGeom>
        </p:spPr>
      </p:pic>
      <p:pic>
        <p:nvPicPr>
          <p:cNvPr id="29" name="Pictur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040395">
            <a:off x="4287782" y="1817002"/>
            <a:ext cx="1145153" cy="2527480"/>
          </a:xfrm>
          <a:prstGeom prst="rect">
            <a:avLst/>
          </a:prstGeom>
        </p:spPr>
      </p:pic>
      <p:pic>
        <p:nvPicPr>
          <p:cNvPr id="28" name="Pictur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3834882">
            <a:off x="14417655" y="7204369"/>
            <a:ext cx="1071281" cy="2527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1"/>
          <a:srcRect l="60594" t="-1" b="-1164"/>
          <a:stretch/>
        </p:blipFill>
        <p:spPr>
          <a:xfrm>
            <a:off x="5486400" y="190500"/>
            <a:ext cx="8150871" cy="952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2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279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Times New Roman</vt:lpstr>
      <vt:lpstr>Shuneet Square Book</vt:lpstr>
      <vt:lpstr>Arial</vt:lpstr>
      <vt:lpstr>Sakkal Majalla</vt:lpstr>
      <vt:lpstr>DM Sans Bold</vt:lpstr>
      <vt:lpstr>HK Grotesk Bold</vt:lpstr>
      <vt:lpstr>Clear Sans Regular</vt:lpstr>
      <vt:lpstr>Calibri</vt:lpstr>
      <vt:lpstr>Office Theme</vt:lpstr>
      <vt:lpstr>PowerPoint Presentation</vt:lpstr>
      <vt:lpstr>PowerPoint Presentation</vt:lpstr>
      <vt:lpstr>STAGES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Teal Geometric Technology Business Plan Presentation</dc:title>
  <dc:creator>Iksan Teguh Pramono</dc:creator>
  <cp:lastModifiedBy>Teguh Iksan Pramono</cp:lastModifiedBy>
  <cp:revision>31</cp:revision>
  <dcterms:created xsi:type="dcterms:W3CDTF">2006-08-16T00:00:00Z</dcterms:created>
  <dcterms:modified xsi:type="dcterms:W3CDTF">2021-06-28T13:15:39Z</dcterms:modified>
  <dc:identifier>DAEiUYNXTQo</dc:identifier>
</cp:coreProperties>
</file>