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1" r:id="rId11"/>
    <p:sldId id="272" r:id="rId12"/>
    <p:sldId id="270" r:id="rId13"/>
    <p:sldId id="268" r:id="rId14"/>
    <p:sldId id="273" r:id="rId15"/>
    <p:sldId id="27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83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nat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2677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62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a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34996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a ponuđenim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r-Latn-RS"/>
              <a:t>Kliknite da biste uredili stilove teksta mastera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4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čno ili neta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r-Latn-RS"/>
              <a:t>Kliknite da biste uredili stilove teksta mastera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36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6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62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8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735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99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78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857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35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9342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9615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94167C-6EA5-46B0-B90D-BDF12B90A95A}" type="datetimeFigureOut">
              <a:rPr lang="sr-Latn-RS" smtClean="0"/>
              <a:t>3.10.2023.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D158FF-99D9-4343-BB4F-4DF16CAAE7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4282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.np.ac.rs/course/view.php?id=56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344963-07C6-4F5C-A361-0D84A4E0D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Prepoznavanje emocija u tekstu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EC4D32D-6C8B-4354-B660-6981AF279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tx1"/>
                </a:solidFill>
              </a:rPr>
              <a:t>Mihajlo Veljković</a:t>
            </a:r>
          </a:p>
          <a:p>
            <a:r>
              <a:rPr lang="sr-Latn-RS" dirty="0" err="1">
                <a:solidFill>
                  <a:schemeClr val="tx1"/>
                </a:solidFill>
              </a:rPr>
              <a:t>Dženis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Aličković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2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507F64-84D4-115E-4496-3627678E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9961"/>
            <a:ext cx="5411788" cy="791678"/>
          </a:xfrm>
        </p:spPr>
        <p:txBody>
          <a:bodyPr/>
          <a:lstStyle/>
          <a:p>
            <a:r>
              <a:rPr lang="sr-Latn-RS" dirty="0"/>
              <a:t>Random </a:t>
            </a:r>
            <a:r>
              <a:rPr lang="sr-Latn-RS" dirty="0" err="1"/>
              <a:t>forest</a:t>
            </a:r>
            <a:endParaRPr lang="sr-Latn-R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9BFEF77-B642-B561-75F4-CCE49E54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3429000"/>
            <a:ext cx="4120935" cy="28566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6742965-6952-B462-8066-1E4691D6F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9961"/>
            <a:ext cx="4170419" cy="297887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F59F142-15F7-4F77-6D9A-4FF46405B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185374" cy="2856668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3537E82-46BA-5C54-D7C2-C800A2921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44829"/>
              </p:ext>
            </p:extLst>
          </p:nvPr>
        </p:nvGraphicFramePr>
        <p:xfrm>
          <a:off x="684212" y="1145391"/>
          <a:ext cx="41209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45">
                  <a:extLst>
                    <a:ext uri="{9D8B030D-6E8A-4147-A177-3AD203B41FA5}">
                      <a16:colId xmlns:a16="http://schemas.microsoft.com/office/drawing/2014/main" val="3760052809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2086912650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131552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trening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Tačnost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6121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484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6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Preciznost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0.6378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5005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Odziv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0.6118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4853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F1-mera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0.6107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4809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9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A19529-8EDF-F3D4-B8E0-121F2C1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5" y="167656"/>
            <a:ext cx="4084427" cy="923654"/>
          </a:xfrm>
        </p:spPr>
        <p:txBody>
          <a:bodyPr/>
          <a:lstStyle/>
          <a:p>
            <a:r>
              <a:rPr lang="sr-Latn-RS" dirty="0"/>
              <a:t>SVM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2D05B18A-459E-7819-AD97-C8F648B3C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80" y="3428999"/>
            <a:ext cx="4232864" cy="302347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F19F22F3-CD4A-A891-B40A-92D102F82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6" y="3428999"/>
            <a:ext cx="4232864" cy="302347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3153BE9-8F38-7A32-3030-C1B62D7F2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41" y="405526"/>
            <a:ext cx="4232503" cy="2763841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716226D-B72C-B9BF-18C2-1DEF0F0D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89671"/>
              </p:ext>
            </p:extLst>
          </p:nvPr>
        </p:nvGraphicFramePr>
        <p:xfrm>
          <a:off x="684212" y="1162726"/>
          <a:ext cx="41209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45">
                  <a:extLst>
                    <a:ext uri="{9D8B030D-6E8A-4147-A177-3AD203B41FA5}">
                      <a16:colId xmlns:a16="http://schemas.microsoft.com/office/drawing/2014/main" val="3760052809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2086912650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131552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trening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Tačnost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8618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5183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6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Preciznost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8716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5207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Odziv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8618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5185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F1-mera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8628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5183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0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BEC46C-0187-6C0C-5E77-2B92FD80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9" y="238304"/>
            <a:ext cx="4358489" cy="735117"/>
          </a:xfrm>
        </p:spPr>
        <p:txBody>
          <a:bodyPr/>
          <a:lstStyle/>
          <a:p>
            <a:r>
              <a:rPr lang="sr-Latn-RS" dirty="0"/>
              <a:t>Naivni </a:t>
            </a:r>
            <a:r>
              <a:rPr lang="sr-Latn-RS" dirty="0" err="1"/>
              <a:t>bajes</a:t>
            </a:r>
            <a:endParaRPr lang="sr-Latn-R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E370ECD-AC32-53D0-8A26-B9E0544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8303"/>
            <a:ext cx="4358489" cy="3113206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1C2129B-D6D6-FC67-F5E0-C12014AC5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06490"/>
            <a:ext cx="4358489" cy="311320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4781821A-A92B-99FB-BC88-2D2192C51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8" y="3506490"/>
            <a:ext cx="4139789" cy="3113206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EDA5D9E-09AD-5EDA-8BE8-B5A8364B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25539"/>
              </p:ext>
            </p:extLst>
          </p:nvPr>
        </p:nvGraphicFramePr>
        <p:xfrm>
          <a:off x="684212" y="1162726"/>
          <a:ext cx="41209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45">
                  <a:extLst>
                    <a:ext uri="{9D8B030D-6E8A-4147-A177-3AD203B41FA5}">
                      <a16:colId xmlns:a16="http://schemas.microsoft.com/office/drawing/2014/main" val="3760052809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2086912650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131552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trening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Tačnost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0.8787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0.4977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6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Preciznost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0.8834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0.5001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Odziv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0.8790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0.4959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F1-mera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0.8785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0.4862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96036F-58DA-6981-D8DD-EC836CA1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44" y="331104"/>
            <a:ext cx="4248347" cy="737647"/>
          </a:xfrm>
        </p:spPr>
        <p:txBody>
          <a:bodyPr/>
          <a:lstStyle/>
          <a:p>
            <a:r>
              <a:rPr lang="sr-Latn-RS" dirty="0"/>
              <a:t>KNN</a:t>
            </a:r>
          </a:p>
        </p:txBody>
      </p:sp>
      <p:pic>
        <p:nvPicPr>
          <p:cNvPr id="4" name="Čuvar mesta za sadržaj 4">
            <a:extLst>
              <a:ext uri="{FF2B5EF4-FFF2-40B4-BE49-F238E27FC236}">
                <a16:creationId xmlns:a16="http://schemas.microsoft.com/office/drawing/2014/main" id="{63764593-C1D3-91CA-CEA3-4EFB2C3BE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260"/>
            <a:ext cx="4252915" cy="2901798"/>
          </a:xfr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081C2A84-441F-6827-B264-12CF171E0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3" y="3428999"/>
            <a:ext cx="4252916" cy="303779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EDFADC6-BF76-A432-6579-FAA274053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9000"/>
            <a:ext cx="4252916" cy="3037797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5F3A7E8-1569-7915-CF22-5BB5D9BA8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5360"/>
              </p:ext>
            </p:extLst>
          </p:nvPr>
        </p:nvGraphicFramePr>
        <p:xfrm>
          <a:off x="679643" y="1147687"/>
          <a:ext cx="424834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16">
                  <a:extLst>
                    <a:ext uri="{9D8B030D-6E8A-4147-A177-3AD203B41FA5}">
                      <a16:colId xmlns:a16="http://schemas.microsoft.com/office/drawing/2014/main" val="3760052809"/>
                    </a:ext>
                  </a:extLst>
                </a:gridCol>
                <a:gridCol w="1416116">
                  <a:extLst>
                    <a:ext uri="{9D8B030D-6E8A-4147-A177-3AD203B41FA5}">
                      <a16:colId xmlns:a16="http://schemas.microsoft.com/office/drawing/2014/main" val="2086912650"/>
                    </a:ext>
                  </a:extLst>
                </a:gridCol>
                <a:gridCol w="1416116">
                  <a:extLst>
                    <a:ext uri="{9D8B030D-6E8A-4147-A177-3AD203B41FA5}">
                      <a16:colId xmlns:a16="http://schemas.microsoft.com/office/drawing/2014/main" val="131552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trening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Tačnost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4955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6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Preciznost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6194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4192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Odziv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4942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F1-mera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3341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5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F27CB4-9C94-630A-78BF-796117A5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46" y="235843"/>
            <a:ext cx="8534400" cy="885947"/>
          </a:xfrm>
        </p:spPr>
        <p:txBody>
          <a:bodyPr/>
          <a:lstStyle/>
          <a:p>
            <a:r>
              <a:rPr lang="sr-Latn-RS" dirty="0"/>
              <a:t>Stablo odlučivanja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656FE68-A215-6220-A5EE-C0F632CB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85" y="1381017"/>
            <a:ext cx="4744830" cy="47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64998-5487-4B7E-C7D7-EA4D405C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0685"/>
            <a:ext cx="8534400" cy="1507067"/>
          </a:xfrm>
        </p:spPr>
        <p:txBody>
          <a:bodyPr/>
          <a:lstStyle/>
          <a:p>
            <a:r>
              <a:rPr lang="sr-Latn-RS" dirty="0"/>
              <a:t>ZAKLJUČAK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7B6301E-3CE5-7D2E-F263-B9C26C5F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8418"/>
            <a:ext cx="8534400" cy="3615267"/>
          </a:xfrm>
        </p:spPr>
        <p:txBody>
          <a:bodyPr/>
          <a:lstStyle/>
          <a:p>
            <a:r>
              <a:rPr lang="sr-Latn-RS" sz="2400" b="1" dirty="0">
                <a:solidFill>
                  <a:schemeClr val="tx1"/>
                </a:solidFill>
              </a:rPr>
              <a:t>Najbolji rezultati: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tx1"/>
                </a:solidFill>
              </a:rPr>
              <a:t>Logistička regresija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tx1"/>
                </a:solidFill>
              </a:rPr>
              <a:t>Naivni </a:t>
            </a:r>
            <a:r>
              <a:rPr lang="sr-Latn-RS" dirty="0" err="1">
                <a:solidFill>
                  <a:schemeClr val="tx1"/>
                </a:solidFill>
              </a:rPr>
              <a:t>Bayes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sz="2400" b="1" dirty="0">
                <a:solidFill>
                  <a:schemeClr val="tx1"/>
                </a:solidFill>
              </a:rPr>
              <a:t>Najmanje pouzdani rezultati: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tx1"/>
                </a:solidFill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86141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16A5A9-A160-F20B-76BD-2AB6179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7245"/>
            <a:ext cx="8534400" cy="1507067"/>
          </a:xfrm>
        </p:spPr>
        <p:txBody>
          <a:bodyPr/>
          <a:lstStyle/>
          <a:p>
            <a:r>
              <a:rPr lang="sr-Latn-RS" dirty="0"/>
              <a:t>LITERATURA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D5E4EF8-1CF1-2BAA-4033-5675FB78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28101"/>
            <a:ext cx="8534400" cy="361526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M. Nikolić, A. Zečević : Mašinsko učenje, Matematički fakultet, Beograd 2019 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CS" u="sng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http://moodle.np.ac.rs/course/view.php?id=564</a:t>
            </a:r>
            <a:r>
              <a:rPr lang="sr-Latn-CS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Predavanja, </a:t>
            </a:r>
            <a:r>
              <a:rPr lang="sr-Latn-CS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sr-Latn-RS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žbe</a:t>
            </a:r>
            <a:endParaRPr lang="sr-Latn-RS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dirty="0">
                <a:solidFill>
                  <a:schemeClr val="tx1"/>
                </a:solidFill>
              </a:rPr>
              <a:t>https://www.kaggle.com/pashupatigupta/emotion-detection-from-text</a:t>
            </a:r>
            <a:endParaRPr lang="sr-Latn-RS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8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1F51C8-1B71-BC21-45B8-08B5C2D6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05" y="2675466"/>
            <a:ext cx="8534400" cy="1507067"/>
          </a:xfrm>
        </p:spPr>
        <p:txBody>
          <a:bodyPr/>
          <a:lstStyle/>
          <a:p>
            <a:r>
              <a:rPr lang="sr-Latn-RS" dirty="0"/>
              <a:t>Hvala na pažnji!!!</a:t>
            </a:r>
          </a:p>
        </p:txBody>
      </p:sp>
    </p:spTree>
    <p:extLst>
      <p:ext uri="{BB962C8B-B14F-4D97-AF65-F5344CB8AC3E}">
        <p14:creationId xmlns:p14="http://schemas.microsoft.com/office/powerpoint/2010/main" val="228353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6BE8FA-202F-4741-AC29-DAF9AD9D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5949"/>
            <a:ext cx="8534400" cy="1507067"/>
          </a:xfrm>
        </p:spPr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5" name="Čuvar mesta za sadržaj 4">
            <a:extLst>
              <a:ext uri="{FF2B5EF4-FFF2-40B4-BE49-F238E27FC236}">
                <a16:creationId xmlns:a16="http://schemas.microsoft.com/office/drawing/2014/main" id="{46F1C7A0-AE44-4AE2-96BC-89FD8A60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82190"/>
            <a:ext cx="8534400" cy="3062795"/>
          </a:xfrm>
        </p:spPr>
        <p:txBody>
          <a:bodyPr/>
          <a:lstStyle/>
          <a:p>
            <a:r>
              <a:rPr lang="sr-Latn-RS" b="1" dirty="0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Klasifikacija teksta (</a:t>
            </a:r>
            <a:r>
              <a:rPr lang="sr-Latn-RS" b="1" dirty="0" err="1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eng</a:t>
            </a:r>
            <a:r>
              <a:rPr lang="sr-Latn-RS" b="1" dirty="0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. </a:t>
            </a:r>
            <a:r>
              <a:rPr lang="sr-Latn-RS" b="1" dirty="0" err="1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text</a:t>
            </a:r>
            <a:r>
              <a:rPr lang="sr-Latn-RS" b="1" dirty="0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sr-Latn-RS" b="1" dirty="0" err="1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classification</a:t>
            </a:r>
            <a:r>
              <a:rPr lang="sr-Latn-RS" b="1" dirty="0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) </a:t>
            </a:r>
            <a:r>
              <a:rPr lang="sr-Latn-RS" dirty="0">
                <a:solidFill>
                  <a:schemeClr val="tx1"/>
                </a:solidFill>
                <a:effectLst/>
                <a:ea typeface="Segoe UI" panose="020B0502040204020203" pitchFamily="34" charset="0"/>
              </a:rPr>
              <a:t>– svrstavanje tekstualnih dokumenata u određenu kategoriju(klasu)</a:t>
            </a:r>
            <a:endParaRPr lang="sr-Latn-R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b="1" dirty="0">
                <a:solidFill>
                  <a:schemeClr val="tx1"/>
                </a:solidFill>
              </a:rPr>
              <a:t>Primena emocija </a:t>
            </a:r>
            <a:r>
              <a:rPr lang="sr-Latn-RS" dirty="0">
                <a:solidFill>
                  <a:schemeClr val="tx1"/>
                </a:solidFill>
              </a:rPr>
              <a:t>– u oblastima: analiza društvenih medija, korisničko iskustvo, analiza sentimenta mentalnog zdravlja ili personalizacija sadržaja</a:t>
            </a:r>
          </a:p>
        </p:txBody>
      </p:sp>
    </p:spTree>
    <p:extLst>
      <p:ext uri="{BB962C8B-B14F-4D97-AF65-F5344CB8AC3E}">
        <p14:creationId xmlns:p14="http://schemas.microsoft.com/office/powerpoint/2010/main" val="40359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B6291A-DB0E-47B2-84B7-29C41E2C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61008"/>
            <a:ext cx="8534400" cy="1507067"/>
          </a:xfrm>
        </p:spPr>
        <p:txBody>
          <a:bodyPr/>
          <a:lstStyle/>
          <a:p>
            <a:r>
              <a:rPr lang="sr-Latn-RS" dirty="0"/>
              <a:t>OSNOVNI POJMOVI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B7E1F47-40C4-4F4A-8771-0EAE9FA6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82292"/>
            <a:ext cx="8534400" cy="3615267"/>
          </a:xfrm>
        </p:spPr>
        <p:txBody>
          <a:bodyPr/>
          <a:lstStyle/>
          <a:p>
            <a:r>
              <a:rPr lang="en-US" sz="2000" b="1" dirty="0" err="1">
                <a:solidFill>
                  <a:schemeClr val="tx1"/>
                </a:solidFill>
              </a:rPr>
              <a:t>Te</a:t>
            </a:r>
            <a:r>
              <a:rPr lang="sr-Latn-RS" sz="2000" b="1" dirty="0">
                <a:solidFill>
                  <a:schemeClr val="tx1"/>
                </a:solidFill>
              </a:rPr>
              <a:t>x</a:t>
            </a:r>
            <a:r>
              <a:rPr lang="en-US" sz="2000" b="1" dirty="0">
                <a:solidFill>
                  <a:schemeClr val="tx1"/>
                </a:solidFill>
              </a:rPr>
              <a:t>t mining</a:t>
            </a:r>
            <a:r>
              <a:rPr lang="sr-Latn-RS" sz="2000" b="1" dirty="0">
                <a:solidFill>
                  <a:schemeClr val="tx1"/>
                </a:solidFill>
              </a:rPr>
              <a:t> </a:t>
            </a:r>
            <a:r>
              <a:rPr lang="sr-Latn-RS" sz="2000" dirty="0">
                <a:solidFill>
                  <a:schemeClr val="tx1"/>
                </a:solidFill>
              </a:rPr>
              <a:t>– proces otkrivanja korisnih informacija, obrazaca i znanja iz tekstualnih podataka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Prirodna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obrada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jezika</a:t>
            </a:r>
            <a:r>
              <a:rPr lang="en-US" sz="2000" b="1" dirty="0">
                <a:solidFill>
                  <a:schemeClr val="tx1"/>
                </a:solidFill>
              </a:rPr>
              <a:t>(NLP)</a:t>
            </a:r>
            <a:r>
              <a:rPr lang="sr-Latn-RS" sz="2000" b="1" dirty="0">
                <a:solidFill>
                  <a:schemeClr val="tx1"/>
                </a:solidFill>
              </a:rPr>
              <a:t> </a:t>
            </a:r>
            <a:r>
              <a:rPr lang="sr-Latn-RS" sz="2000" dirty="0">
                <a:solidFill>
                  <a:schemeClr val="tx1"/>
                </a:solidFill>
              </a:rPr>
              <a:t>– bavi se obradom teksta napisanog prirodnim jezikom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Predstavljanje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rečenice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preko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vektora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reči</a:t>
            </a:r>
            <a:r>
              <a:rPr lang="sr-Latn-RS" sz="2000" b="1" dirty="0">
                <a:solidFill>
                  <a:schemeClr val="tx1"/>
                </a:solidFill>
              </a:rPr>
              <a:t> </a:t>
            </a:r>
            <a:r>
              <a:rPr lang="sr-Latn-RS" sz="2000" dirty="0">
                <a:solidFill>
                  <a:schemeClr val="tx1"/>
                </a:solidFill>
              </a:rPr>
              <a:t>– pretvara reči ili rečenice u vektorske reprezentacije</a:t>
            </a:r>
            <a:endParaRPr lang="en-US" sz="2000" dirty="0">
              <a:solidFill>
                <a:schemeClr val="tx1"/>
              </a:solidFill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2110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0DDB3-0848-4A32-ACB9-AC26A503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4827"/>
            <a:ext cx="8534400" cy="1507067"/>
          </a:xfrm>
        </p:spPr>
        <p:txBody>
          <a:bodyPr/>
          <a:lstStyle/>
          <a:p>
            <a:r>
              <a:rPr lang="sr-Latn-RS" dirty="0"/>
              <a:t>Osnovni pojmovi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CA1812C-63D4-4A90-B9AA-3F310651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1894"/>
            <a:ext cx="8534400" cy="361526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TF-IDF</a:t>
            </a:r>
            <a:r>
              <a:rPr lang="sr-Latn-RS" sz="2000" dirty="0">
                <a:solidFill>
                  <a:schemeClr val="tx1"/>
                </a:solidFill>
              </a:rPr>
              <a:t> – vrednost za određenu reč u dokumentu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tx1"/>
                </a:solidFill>
              </a:rPr>
              <a:t>	TF-IDF = TF*IDF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Transformeri</a:t>
            </a:r>
            <a:r>
              <a:rPr lang="sr-Latn-RS" sz="2000" dirty="0">
                <a:solidFill>
                  <a:schemeClr val="tx1"/>
                </a:solidFill>
              </a:rPr>
              <a:t> – vrsta arhitekture dubokih neuronskih mreža</a:t>
            </a:r>
            <a:r>
              <a:rPr lang="sr-Latn-RS" dirty="0">
                <a:solidFill>
                  <a:schemeClr val="tx1"/>
                </a:solidFill>
              </a:rPr>
              <a:t>, omogućuje modelu da nauči kontekstualne veze između reči u tekstu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sr-Latn-RS" sz="2000" b="1" dirty="0">
                <a:solidFill>
                  <a:schemeClr val="tx1"/>
                </a:solidFill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ERT</a:t>
            </a:r>
            <a:r>
              <a:rPr lang="sr-Latn-RS" sz="2000" b="1" dirty="0">
                <a:solidFill>
                  <a:schemeClr val="tx1"/>
                </a:solidFill>
              </a:rPr>
              <a:t> </a:t>
            </a:r>
            <a:r>
              <a:rPr lang="sr-Latn-RS" sz="2000" dirty="0">
                <a:solidFill>
                  <a:schemeClr val="tx1"/>
                </a:solidFill>
              </a:rPr>
              <a:t>– model dubokog učenja temeljen na </a:t>
            </a:r>
            <a:r>
              <a:rPr lang="sr-Latn-RS" sz="2000" dirty="0" err="1">
                <a:solidFill>
                  <a:schemeClr val="tx1"/>
                </a:solidFill>
              </a:rPr>
              <a:t>transformer</a:t>
            </a:r>
            <a:r>
              <a:rPr lang="sr-Latn-RS" sz="2000" dirty="0">
                <a:solidFill>
                  <a:schemeClr val="tx1"/>
                </a:solidFill>
              </a:rPr>
              <a:t> arhitekturi</a:t>
            </a:r>
            <a:endParaRPr lang="en-US" sz="2000" dirty="0">
              <a:solidFill>
                <a:schemeClr val="tx1"/>
              </a:solidFill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273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DCDEAC-E3C9-4297-B088-26FDA34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2023"/>
            <a:ext cx="8534400" cy="929193"/>
          </a:xfrm>
        </p:spPr>
        <p:txBody>
          <a:bodyPr/>
          <a:lstStyle/>
          <a:p>
            <a:r>
              <a:rPr lang="sr-Latn-RS" altLang="en-US" dirty="0"/>
              <a:t>Opis skupa podataka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070BFCA-8DDE-4113-A3A7-D5DAA1ED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15" y="1266825"/>
            <a:ext cx="9543871" cy="2533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Za </a:t>
            </a:r>
            <a:r>
              <a:rPr lang="en-US" sz="2000" dirty="0" err="1">
                <a:solidFill>
                  <a:schemeClr val="tx1"/>
                </a:solidFill>
              </a:rPr>
              <a:t>naš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skup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podataka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koristi</a:t>
            </a:r>
            <a:r>
              <a:rPr lang="sr-Latn-RS" sz="2000" dirty="0">
                <a:solidFill>
                  <a:schemeClr val="tx1"/>
                </a:solidFill>
              </a:rPr>
              <a:t>li 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sr-Latn-RS" sz="2000" dirty="0">
                <a:solidFill>
                  <a:schemeClr val="tx1"/>
                </a:solidFill>
              </a:rPr>
              <a:t>„</a:t>
            </a:r>
            <a:r>
              <a:rPr lang="sr-Latn-RS" sz="2000" b="1" dirty="0">
                <a:solidFill>
                  <a:schemeClr val="tx1"/>
                </a:solidFill>
              </a:rPr>
              <a:t>Prepoznavanje emocija u tekstu</a:t>
            </a:r>
            <a:r>
              <a:rPr lang="sr-Latn-RS" sz="2000" dirty="0">
                <a:solidFill>
                  <a:schemeClr val="tx1"/>
                </a:solidFill>
              </a:rPr>
              <a:t>“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stranice</a:t>
            </a:r>
            <a:r>
              <a:rPr lang="en-US" sz="2000" dirty="0">
                <a:solidFill>
                  <a:schemeClr val="tx1"/>
                </a:solidFill>
              </a:rPr>
              <a:t> Kaggle.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000" dirty="0">
                <a:solidFill>
                  <a:schemeClr val="tx1"/>
                </a:solidFill>
              </a:rPr>
              <a:t>Skup se </a:t>
            </a:r>
            <a:r>
              <a:rPr lang="sr-Latn-RS" dirty="0">
                <a:solidFill>
                  <a:schemeClr val="tx1"/>
                </a:solidFill>
              </a:rPr>
              <a:t>s</a:t>
            </a:r>
            <a:r>
              <a:rPr lang="en-US" sz="2000" dirty="0" err="1">
                <a:solidFill>
                  <a:schemeClr val="tx1"/>
                </a:solidFill>
              </a:rPr>
              <a:t>astoji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iz</a:t>
            </a:r>
            <a:r>
              <a:rPr lang="sr-Latn-RS" sz="2000" dirty="0">
                <a:solidFill>
                  <a:schemeClr val="tx1"/>
                </a:solidFill>
              </a:rPr>
              <a:t> 13 emocija koje smo svrstali 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sr-Latn-RS" sz="2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glavne</a:t>
            </a:r>
            <a:r>
              <a:rPr lang="en-US" sz="2000" dirty="0">
                <a:solidFill>
                  <a:schemeClr val="tx1"/>
                </a:solidFill>
              </a:rPr>
              <a:t> k</a:t>
            </a:r>
            <a:r>
              <a:rPr lang="sr-Latn-RS" sz="2000" dirty="0" err="1">
                <a:solidFill>
                  <a:schemeClr val="tx1"/>
                </a:solidFill>
              </a:rPr>
              <a:t>lase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sr-Latn-RS" sz="2000" b="1" dirty="0">
                <a:solidFill>
                  <a:schemeClr val="tx1"/>
                </a:solidFill>
              </a:rPr>
              <a:t>pozitivna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Latn-RS" sz="2000" b="1" dirty="0">
                <a:solidFill>
                  <a:schemeClr val="tx1"/>
                </a:solidFill>
              </a:rPr>
              <a:t>negativna</a:t>
            </a:r>
            <a:r>
              <a:rPr lang="sr-Latn-RS" dirty="0">
                <a:solidFill>
                  <a:schemeClr val="tx1"/>
                </a:solidFill>
              </a:rPr>
              <a:t> 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sr-Latn-RS" sz="2000" b="1" dirty="0">
                <a:solidFill>
                  <a:schemeClr val="tx1"/>
                </a:solidFill>
              </a:rPr>
              <a:t>neutralna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</a:rPr>
              <a:t>Svaki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tekstualni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ulaz</a:t>
            </a:r>
            <a:r>
              <a:rPr lang="en-US" sz="2000" dirty="0">
                <a:solidFill>
                  <a:schemeClr val="tx1"/>
                </a:solidFill>
              </a:rPr>
              <a:t> je </a:t>
            </a:r>
            <a:r>
              <a:rPr lang="en-US" sz="2000" dirty="0" err="1">
                <a:solidFill>
                  <a:schemeClr val="tx1"/>
                </a:solidFill>
              </a:rPr>
              <a:t>povezan</a:t>
            </a:r>
            <a:r>
              <a:rPr lang="en-US" sz="2000" dirty="0">
                <a:solidFill>
                  <a:schemeClr val="tx1"/>
                </a:solidFill>
              </a:rPr>
              <a:t> s </a:t>
            </a:r>
            <a:r>
              <a:rPr lang="en-US" sz="2000" dirty="0" err="1">
                <a:solidFill>
                  <a:schemeClr val="tx1"/>
                </a:solidFill>
              </a:rPr>
              <a:t>odgovarajućom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sr-Latn-RS" dirty="0">
                <a:solidFill>
                  <a:schemeClr val="tx1"/>
                </a:solidFill>
              </a:rPr>
              <a:t>emocijom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E46C0AC4-476A-F68D-9E9D-F0B1B048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5" y="3800475"/>
            <a:ext cx="6715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D968F6-5945-4D4D-97BC-E2F055C7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sr-Latn-RS" sz="3600" dirty="0" err="1"/>
              <a:t>Opis</a:t>
            </a:r>
            <a:r>
              <a:rPr lang="en-US" altLang="sr-Latn-RS" sz="3600" dirty="0"/>
              <a:t> </a:t>
            </a:r>
            <a:r>
              <a:rPr lang="en-US" altLang="sr-Latn-RS" sz="3600" dirty="0" err="1"/>
              <a:t>Metoda</a:t>
            </a:r>
            <a:r>
              <a:rPr lang="en-US" altLang="sr-Latn-RS" sz="3600" dirty="0"/>
              <a:t> za </a:t>
            </a:r>
            <a:r>
              <a:rPr lang="en-US" altLang="sr-Latn-RS" sz="3600" dirty="0" err="1"/>
              <a:t>klasifikaciju</a:t>
            </a:r>
            <a:r>
              <a:rPr lang="en-US" altLang="sr-Latn-RS" sz="3600" dirty="0"/>
              <a:t> </a:t>
            </a:r>
            <a:r>
              <a:rPr lang="en-US" altLang="sr-Latn-RS" sz="3600" dirty="0" err="1"/>
              <a:t>i</a:t>
            </a:r>
            <a:r>
              <a:rPr lang="en-US" altLang="sr-Latn-RS" sz="3600" dirty="0"/>
              <a:t> </a:t>
            </a:r>
            <a:r>
              <a:rPr lang="en-US" altLang="sr-Latn-RS" sz="3600" dirty="0" err="1"/>
              <a:t>metrika</a:t>
            </a:r>
            <a:r>
              <a:rPr lang="en-US" altLang="sr-Latn-RS" sz="3600" dirty="0"/>
              <a:t> za </a:t>
            </a:r>
            <a:r>
              <a:rPr lang="en-US" altLang="sr-Latn-RS" sz="3600" dirty="0" err="1"/>
              <a:t>evaluaciju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66B6F9-0832-4F41-AA9F-0C9A5974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sym typeface="+mn-ea"/>
              </a:rPr>
              <a:t>Ključni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koraci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 u 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ovom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procesu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će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uključivati</a:t>
            </a:r>
            <a:r>
              <a:rPr lang="sr-Latn-RS" dirty="0">
                <a:solidFill>
                  <a:schemeClr val="tx1"/>
                </a:solidFill>
                <a:sym typeface="+mn-ea"/>
              </a:rPr>
              <a:t>:</a:t>
            </a:r>
          </a:p>
          <a:p>
            <a:pPr>
              <a:buFont typeface="Wingdings" panose="05000000000000000000" charset="0"/>
              <a:buChar char="Ø"/>
            </a:pPr>
            <a:r>
              <a:rPr lang="sr-Latn-RS" altLang="sr-Latn-RS" b="1" dirty="0" err="1">
                <a:solidFill>
                  <a:schemeClr val="tx1"/>
                </a:solidFill>
              </a:rPr>
              <a:t>Pretprocesiranje</a:t>
            </a:r>
            <a:r>
              <a:rPr lang="sr-Latn-RS" altLang="sr-Latn-RS" b="1" dirty="0">
                <a:solidFill>
                  <a:schemeClr val="tx1"/>
                </a:solidFill>
              </a:rPr>
              <a:t> (</a:t>
            </a:r>
            <a:r>
              <a:rPr lang="sr-Latn-RS" altLang="sr-Latn-RS" sz="2000" b="1" dirty="0">
                <a:solidFill>
                  <a:schemeClr val="tx1"/>
                </a:solidFill>
              </a:rPr>
              <a:t>priprema)</a:t>
            </a:r>
            <a:r>
              <a:rPr lang="en-US" altLang="sr-Latn-RS" sz="2000" b="1" dirty="0">
                <a:solidFill>
                  <a:schemeClr val="tx1"/>
                </a:solidFill>
              </a:rPr>
              <a:t> </a:t>
            </a:r>
            <a:r>
              <a:rPr lang="sr-Latn-RS" altLang="sr-Latn-RS" sz="2000" b="1" dirty="0">
                <a:solidFill>
                  <a:schemeClr val="tx1"/>
                </a:solidFill>
              </a:rPr>
              <a:t>teksta</a:t>
            </a:r>
            <a:endParaRPr lang="sr-Latn-RS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altLang="sr-Latn-RS" sz="2000" b="1" dirty="0" err="1">
                <a:solidFill>
                  <a:schemeClr val="tx1"/>
                </a:solidFill>
              </a:rPr>
              <a:t>Vektorizacija</a:t>
            </a:r>
            <a:r>
              <a:rPr lang="en-US" altLang="sr-Latn-RS" sz="2000" b="1" dirty="0">
                <a:solidFill>
                  <a:schemeClr val="tx1"/>
                </a:solidFill>
              </a:rPr>
              <a:t> </a:t>
            </a:r>
            <a:r>
              <a:rPr lang="sr-Latn-RS" altLang="sr-Latn-RS" sz="2000" b="1" dirty="0">
                <a:solidFill>
                  <a:schemeClr val="tx1"/>
                </a:solidFill>
              </a:rPr>
              <a:t>reči</a:t>
            </a:r>
            <a:endParaRPr lang="sr-Latn-RS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altLang="sr-Latn-RS" sz="2000" b="1" dirty="0">
                <a:solidFill>
                  <a:schemeClr val="tx1"/>
                </a:solidFill>
              </a:rPr>
              <a:t>Treniranje</a:t>
            </a:r>
            <a:r>
              <a:rPr lang="en-US" altLang="sr-Latn-RS" sz="2000" b="1" dirty="0">
                <a:solidFill>
                  <a:schemeClr val="tx1"/>
                </a:solidFill>
              </a:rPr>
              <a:t> </a:t>
            </a:r>
            <a:r>
              <a:rPr lang="sr-Latn-RS" altLang="sr-Latn-RS" sz="2000" b="1" dirty="0">
                <a:solidFill>
                  <a:schemeClr val="tx1"/>
                </a:solidFill>
              </a:rPr>
              <a:t>modela</a:t>
            </a:r>
            <a:endParaRPr lang="sr-Latn-RS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altLang="sr-Latn-RS" sz="2000" b="1" dirty="0">
                <a:solidFill>
                  <a:schemeClr val="tx1"/>
                </a:solidFill>
              </a:rPr>
              <a:t>Evaluaciju</a:t>
            </a:r>
            <a:r>
              <a:rPr lang="en-US" altLang="sr-Latn-RS" sz="2000" b="1" dirty="0">
                <a:solidFill>
                  <a:schemeClr val="tx1"/>
                </a:solidFill>
              </a:rPr>
              <a:t> </a:t>
            </a:r>
            <a:r>
              <a:rPr lang="sr-Latn-RS" altLang="sr-Latn-RS" sz="2000" b="1" dirty="0">
                <a:solidFill>
                  <a:schemeClr val="tx1"/>
                </a:solidFill>
              </a:rPr>
              <a:t>modela</a:t>
            </a:r>
            <a:endParaRPr lang="en-US" altLang="sr-Latn-RS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033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FB9E01-F459-4332-936A-3AB4468E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1370"/>
            <a:ext cx="8534400" cy="1507067"/>
          </a:xfrm>
        </p:spPr>
        <p:txBody>
          <a:bodyPr/>
          <a:lstStyle/>
          <a:p>
            <a:r>
              <a:rPr lang="sr-Latn-RS" altLang="en-US" dirty="0"/>
              <a:t>METRIKE ZA EVALUACIJU KLASIFIKACIJSKIH MODELA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0D83D50-E55B-4A89-BEAD-CDA99EB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1501"/>
            <a:ext cx="11087578" cy="5100018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sr-Latn-RS" altLang="en-US" b="1" dirty="0">
                <a:solidFill>
                  <a:schemeClr val="tx1"/>
                </a:solidFill>
              </a:rPr>
              <a:t>Tačnost (</a:t>
            </a:r>
            <a:r>
              <a:rPr lang="sr-Latn-RS" altLang="en-US" b="1" dirty="0" err="1">
                <a:solidFill>
                  <a:schemeClr val="tx1"/>
                </a:solidFill>
              </a:rPr>
              <a:t>Accuracy</a:t>
            </a:r>
            <a:r>
              <a:rPr lang="sr-Latn-RS" altLang="en-US" b="1" dirty="0">
                <a:solidFill>
                  <a:schemeClr val="tx1"/>
                </a:solidFill>
              </a:rPr>
              <a:t>):</a:t>
            </a:r>
          </a:p>
          <a:p>
            <a:pPr marL="0" indent="0">
              <a:buFont typeface="Wingdings" panose="05000000000000000000" charset="0"/>
              <a:buNone/>
            </a:pPr>
            <a:endParaRPr lang="sr-Latn-RS" altLang="en-US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sr-Latn-RS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altLang="en-US" b="1" dirty="0">
                <a:solidFill>
                  <a:schemeClr val="tx1"/>
                </a:solidFill>
              </a:rPr>
              <a:t>Preciznost (</a:t>
            </a:r>
            <a:r>
              <a:rPr lang="sr-Latn-RS" altLang="en-US" b="1" dirty="0" err="1">
                <a:solidFill>
                  <a:schemeClr val="tx1"/>
                </a:solidFill>
              </a:rPr>
              <a:t>precision</a:t>
            </a:r>
            <a:r>
              <a:rPr lang="sr-Latn-RS" altLang="en-US" b="1" dirty="0">
                <a:solidFill>
                  <a:schemeClr val="tx1"/>
                </a:solidFill>
              </a:rPr>
              <a:t>):</a:t>
            </a:r>
          </a:p>
          <a:p>
            <a:pPr marL="0" indent="0">
              <a:buFont typeface="Wingdings" panose="05000000000000000000" charset="0"/>
              <a:buNone/>
            </a:pPr>
            <a:endParaRPr lang="sr-Latn-RS" altLang="en-US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sr-Latn-RS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altLang="en-US" b="1" dirty="0">
                <a:solidFill>
                  <a:schemeClr val="tx1"/>
                </a:solidFill>
              </a:rPr>
              <a:t>Odziv (</a:t>
            </a:r>
            <a:r>
              <a:rPr lang="sr-Latn-RS" altLang="en-US" b="1" dirty="0" err="1">
                <a:solidFill>
                  <a:schemeClr val="tx1"/>
                </a:solidFill>
              </a:rPr>
              <a:t>recall</a:t>
            </a:r>
            <a:r>
              <a:rPr lang="sr-Latn-RS" altLang="en-US" b="1" dirty="0">
                <a:solidFill>
                  <a:schemeClr val="tx1"/>
                </a:solidFill>
              </a:rPr>
              <a:t>):</a:t>
            </a:r>
          </a:p>
          <a:p>
            <a:pPr marL="0" indent="0">
              <a:buFont typeface="Wingdings" panose="05000000000000000000" charset="0"/>
              <a:buNone/>
            </a:pPr>
            <a:endParaRPr lang="sr-Latn-RS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altLang="en-US" b="1" dirty="0">
                <a:solidFill>
                  <a:schemeClr val="tx1"/>
                </a:solidFill>
              </a:rPr>
              <a:t>F1-mera (f1-score):</a:t>
            </a:r>
          </a:p>
          <a:p>
            <a:pPr>
              <a:buFont typeface="Wingdings" panose="05000000000000000000" charset="0"/>
              <a:buChar char="Ø"/>
            </a:pPr>
            <a:endParaRPr lang="sr-Latn-RS" altLang="en-US" dirty="0">
              <a:solidFill>
                <a:schemeClr val="tx1"/>
              </a:solidFill>
            </a:endParaRPr>
          </a:p>
          <a:p>
            <a:endParaRPr lang="sr-Latn-R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DCB33-7E7A-45D8-A645-6C60BDB67A7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48" y="2243132"/>
            <a:ext cx="2208790" cy="555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38DE1-53A5-4576-9887-E2AFA8A7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48" y="3553439"/>
            <a:ext cx="1294390" cy="560258"/>
          </a:xfrm>
          <a:prstGeom prst="rect">
            <a:avLst/>
          </a:prstGeom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11370FC7-8098-4BA6-AB37-D24D35336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48" y="4817631"/>
            <a:ext cx="1427555" cy="463900"/>
          </a:xfrm>
          <a:prstGeom prst="rect">
            <a:avLst/>
          </a:prstGeom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3599013B-2C89-4ED2-94AF-277404C07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949" y="5828719"/>
            <a:ext cx="1187858" cy="72273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DD0B70D2-DBF2-4479-8738-FDE051EBC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37" y="2347959"/>
            <a:ext cx="4439270" cy="1876687"/>
          </a:xfrm>
          <a:prstGeom prst="rect">
            <a:avLst/>
          </a:prstGeom>
        </p:spPr>
      </p:pic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F1A57E0F-95F9-4BB7-B622-E89D3E42A9B3}"/>
              </a:ext>
            </a:extLst>
          </p:cNvPr>
          <p:cNvSpPr txBox="1"/>
          <p:nvPr/>
        </p:nvSpPr>
        <p:spPr>
          <a:xfrm>
            <a:off x="5663954" y="1805373"/>
            <a:ext cx="6107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r-Latn-RS" b="1" dirty="0"/>
              <a:t>Matrica konfuzije:</a:t>
            </a:r>
            <a:br>
              <a:rPr lang="sr-Latn-RS" b="1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9914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30C538-07E8-42A6-AF0C-DFDAC2A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90" y="728133"/>
            <a:ext cx="8534400" cy="1507067"/>
          </a:xfrm>
        </p:spPr>
        <p:txBody>
          <a:bodyPr/>
          <a:lstStyle/>
          <a:p>
            <a:r>
              <a:rPr lang="sr-Latn-RS" altLang="en-US" dirty="0"/>
              <a:t>Metode za klasifikaciju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8423847-7A73-412A-A94B-13CD2064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90" y="2514600"/>
            <a:ext cx="8534400" cy="3615267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sr-Latn-RS" altLang="en-US" b="1" dirty="0">
                <a:solidFill>
                  <a:schemeClr val="tx1"/>
                </a:solidFill>
              </a:rPr>
              <a:t>Logistička regresija</a:t>
            </a:r>
          </a:p>
          <a:p>
            <a:pPr>
              <a:buFont typeface="Wingdings" panose="05000000000000000000" charset="0"/>
              <a:buChar char="Ø"/>
            </a:pPr>
            <a:r>
              <a:rPr lang="sr-Latn-RS" altLang="en-US" sz="2000" b="1" dirty="0">
                <a:solidFill>
                  <a:schemeClr val="tx1"/>
                </a:solidFill>
              </a:rPr>
              <a:t>Stablo odlučivanja</a:t>
            </a:r>
          </a:p>
          <a:p>
            <a:pPr>
              <a:buFont typeface="Wingdings" panose="05000000000000000000" charset="0"/>
              <a:buChar char="Ø"/>
            </a:pPr>
            <a:r>
              <a:rPr lang="sr-Latn-RS" altLang="en-US" sz="2000" b="1" dirty="0">
                <a:solidFill>
                  <a:schemeClr val="tx1"/>
                </a:solidFill>
              </a:rPr>
              <a:t>Random </a:t>
            </a:r>
            <a:r>
              <a:rPr lang="sr-Latn-RS" altLang="en-US" sz="2000" b="1" dirty="0" err="1">
                <a:solidFill>
                  <a:schemeClr val="tx1"/>
                </a:solidFill>
              </a:rPr>
              <a:t>forest</a:t>
            </a:r>
            <a:endParaRPr lang="sr-Latn-RS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altLang="en-US" sz="2000" b="1" dirty="0">
                <a:solidFill>
                  <a:schemeClr val="tx1"/>
                </a:solidFill>
              </a:rPr>
              <a:t>SVM</a:t>
            </a:r>
          </a:p>
          <a:p>
            <a:pPr>
              <a:buFont typeface="Wingdings" panose="05000000000000000000" charset="0"/>
              <a:buChar char="Ø"/>
            </a:pPr>
            <a:r>
              <a:rPr lang="sr-Latn-RS" altLang="en-US" sz="2000" b="1" dirty="0">
                <a:solidFill>
                  <a:schemeClr val="tx1"/>
                </a:solidFill>
              </a:rPr>
              <a:t>Naivni </a:t>
            </a:r>
            <a:r>
              <a:rPr lang="sr-Latn-RS" altLang="en-US" sz="2000" b="1" dirty="0" err="1">
                <a:solidFill>
                  <a:schemeClr val="tx1"/>
                </a:solidFill>
              </a:rPr>
              <a:t>Bajes</a:t>
            </a:r>
            <a:endParaRPr lang="sr-Latn-RS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sr-Latn-RS" b="1" dirty="0">
                <a:solidFill>
                  <a:schemeClr val="tx1"/>
                </a:solidFill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87400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37A8B3-CB10-9C9D-8DAA-6CFB3179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1923"/>
            <a:ext cx="4726774" cy="829386"/>
          </a:xfrm>
        </p:spPr>
        <p:txBody>
          <a:bodyPr>
            <a:noAutofit/>
          </a:bodyPr>
          <a:lstStyle/>
          <a:p>
            <a:r>
              <a:rPr lang="sr-Latn-RS" sz="3200" dirty="0"/>
              <a:t>LOGISTIČKA REGRESIJA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D088966-EB93-61E3-B063-D377068B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120934" cy="2943524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7F1AD2C-1727-646C-6C0B-E915610F2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417"/>
            <a:ext cx="4120934" cy="294352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D98D3222-AF87-36F3-CFCD-082B8D58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429000"/>
            <a:ext cx="4120934" cy="2943524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590990-FB96-0FE3-CAB6-280244782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99029"/>
              </p:ext>
            </p:extLst>
          </p:nvPr>
        </p:nvGraphicFramePr>
        <p:xfrm>
          <a:off x="684212" y="1162726"/>
          <a:ext cx="41209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45">
                  <a:extLst>
                    <a:ext uri="{9D8B030D-6E8A-4147-A177-3AD203B41FA5}">
                      <a16:colId xmlns:a16="http://schemas.microsoft.com/office/drawing/2014/main" val="3760052809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2086912650"/>
                    </a:ext>
                  </a:extLst>
                </a:gridCol>
                <a:gridCol w="1373645">
                  <a:extLst>
                    <a:ext uri="{9D8B030D-6E8A-4147-A177-3AD203B41FA5}">
                      <a16:colId xmlns:a16="http://schemas.microsoft.com/office/drawing/2014/main" val="131552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trening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Vrednosti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Tačnost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0.9333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6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Preciznost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0.9335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5193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Odziv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0.9333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5162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F1-mera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0.9333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5162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8243"/>
      </p:ext>
    </p:extLst>
  </p:cSld>
  <p:clrMapOvr>
    <a:masterClrMapping/>
  </p:clrMapOvr>
</p:sld>
</file>

<file path=ppt/theme/theme1.xml><?xml version="1.0" encoding="utf-8"?>
<a:theme xmlns:a="http://schemas.openxmlformats.org/drawingml/2006/main" name="Isečak">
  <a:themeElements>
    <a:clrScheme name="Iseča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Iseč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seča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456</Words>
  <Application>Microsoft Office PowerPoint</Application>
  <PresentationFormat>Široki ekran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3" baseType="lpstr">
      <vt:lpstr>Century Gothic</vt:lpstr>
      <vt:lpstr>Courier New</vt:lpstr>
      <vt:lpstr>Symbol</vt:lpstr>
      <vt:lpstr>Wingdings</vt:lpstr>
      <vt:lpstr>Wingdings 3</vt:lpstr>
      <vt:lpstr>Isečak</vt:lpstr>
      <vt:lpstr>Prepoznavanje emocija u tekstu</vt:lpstr>
      <vt:lpstr>uvod</vt:lpstr>
      <vt:lpstr>OSNOVNI POJMOVI</vt:lpstr>
      <vt:lpstr>Osnovni pojmovi</vt:lpstr>
      <vt:lpstr>Opis skupa podataka</vt:lpstr>
      <vt:lpstr>Opis Metoda za klasifikaciju i metrika za evaluaciju</vt:lpstr>
      <vt:lpstr>METRIKE ZA EVALUACIJU KLASIFIKACIJSKIH MODELA</vt:lpstr>
      <vt:lpstr>Metode za klasifikaciju</vt:lpstr>
      <vt:lpstr>LOGISTIČKA REGRESIJA</vt:lpstr>
      <vt:lpstr>Random forest</vt:lpstr>
      <vt:lpstr>SVM</vt:lpstr>
      <vt:lpstr>Naivni bajes</vt:lpstr>
      <vt:lpstr>KNN</vt:lpstr>
      <vt:lpstr>Stablo odlučivanja</vt:lpstr>
      <vt:lpstr>ZAKLJUČAK</vt:lpstr>
      <vt:lpstr>LITERATURA</vt:lpstr>
      <vt:lpstr>Hvala na pažnji!!!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emocija u tekstu</dc:title>
  <dc:creator>Mihajlo Veljković</dc:creator>
  <cp:lastModifiedBy>Mihajlo Veljković</cp:lastModifiedBy>
  <cp:revision>14</cp:revision>
  <dcterms:created xsi:type="dcterms:W3CDTF">2023-10-01T22:34:53Z</dcterms:created>
  <dcterms:modified xsi:type="dcterms:W3CDTF">2023-10-03T18:49:31Z</dcterms:modified>
</cp:coreProperties>
</file>