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2.tif" ContentType="image/tiff"/>
  <Override PartName="/ppt/media/image11.jpeg" ContentType="image/jpeg"/>
  <Override PartName="/ppt/media/image4.wmf" ContentType="image/x-wmf"/>
  <Override PartName="/ppt/media/image3.wmf" ContentType="image/x-wmf"/>
  <Override PartName="/ppt/media/image2.png" ContentType="image/png"/>
  <Override PartName="/ppt/media/image1.png" ContentType="image/png"/>
  <Override PartName="/ppt/media/image5.tif" ContentType="image/tiff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43205400" cy="32405637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240360" y="10066680"/>
            <a:ext cx="36724320" cy="6945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160000" y="7582680"/>
            <a:ext cx="38884320" cy="896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2160000" y="17399880"/>
            <a:ext cx="38884320" cy="896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240360" y="10066680"/>
            <a:ext cx="36724320" cy="6945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160000" y="7582680"/>
            <a:ext cx="18975240" cy="896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2084560" y="7582680"/>
            <a:ext cx="18975240" cy="896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22084560" y="17399880"/>
            <a:ext cx="18975240" cy="896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2160000" y="17399880"/>
            <a:ext cx="18975240" cy="896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240360" y="10066680"/>
            <a:ext cx="36724320" cy="6945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160000" y="7582680"/>
            <a:ext cx="38884320" cy="1879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2160000" y="7582680"/>
            <a:ext cx="38884320" cy="1879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9824760" y="7582680"/>
            <a:ext cx="23554800" cy="187948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9824760" y="7582680"/>
            <a:ext cx="23554800" cy="18794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240360" y="10066680"/>
            <a:ext cx="36724320" cy="6945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2160000" y="7582680"/>
            <a:ext cx="38884320" cy="1879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240360" y="10066680"/>
            <a:ext cx="36724320" cy="6945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160000" y="7582680"/>
            <a:ext cx="38884320" cy="1879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240360" y="10066680"/>
            <a:ext cx="36724320" cy="6945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160000" y="7582680"/>
            <a:ext cx="18975240" cy="1879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22084560" y="7582680"/>
            <a:ext cx="18975240" cy="1879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240360" y="10066680"/>
            <a:ext cx="36724320" cy="6945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240360" y="10066680"/>
            <a:ext cx="36724320" cy="32198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240360" y="10066680"/>
            <a:ext cx="36724320" cy="6945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2160000" y="7582680"/>
            <a:ext cx="18975240" cy="896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2160000" y="17399880"/>
            <a:ext cx="18975240" cy="896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22084560" y="7582680"/>
            <a:ext cx="18975240" cy="1879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240360" y="10066680"/>
            <a:ext cx="36724320" cy="6945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2160000" y="7582680"/>
            <a:ext cx="18975240" cy="1879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22084560" y="7582680"/>
            <a:ext cx="18975240" cy="896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22084560" y="17399880"/>
            <a:ext cx="18975240" cy="896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240360" y="10066680"/>
            <a:ext cx="36724320" cy="6945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160000" y="7582680"/>
            <a:ext cx="18975240" cy="896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22084560" y="7582680"/>
            <a:ext cx="18975240" cy="896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2160000" y="17399880"/>
            <a:ext cx="38884320" cy="896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240360" y="10066680"/>
            <a:ext cx="36724320" cy="6945840"/>
          </a:xfrm>
          <a:prstGeom prst="rect">
            <a:avLst/>
          </a:prstGeom>
        </p:spPr>
        <p:txBody>
          <a:bodyPr lIns="432000" rIns="432000" tIns="216000" bIns="216000" anchor="ctr"/>
          <a:p>
            <a:pPr algn="ctr">
              <a:lnSpc>
                <a:spcPct val="100000"/>
              </a:lnSpc>
            </a:pPr>
            <a:r>
              <a:rPr b="0" lang="en-US" sz="20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20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2160360" y="30035160"/>
            <a:ext cx="10081080" cy="1725120"/>
          </a:xfrm>
          <a:prstGeom prst="rect">
            <a:avLst/>
          </a:prstGeom>
        </p:spPr>
        <p:txBody>
          <a:bodyPr lIns="432000" rIns="432000" tIns="216000" bIns="216000" anchor="ctr"/>
          <a:p>
            <a:pPr>
              <a:lnSpc>
                <a:spcPct val="100000"/>
              </a:lnSpc>
            </a:pPr>
            <a:fld id="{76370E0D-1E8F-4377-B3C1-13F8F58CB875}" type="datetime">
              <a:rPr b="0" lang="en-US" sz="57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6/13/17</a:t>
            </a:fld>
            <a:endParaRPr b="0" lang="en-US" sz="5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4761800" y="30035160"/>
            <a:ext cx="13681440" cy="1725120"/>
          </a:xfrm>
          <a:prstGeom prst="rect">
            <a:avLst/>
          </a:prstGeom>
        </p:spPr>
        <p:txBody>
          <a:bodyPr lIns="432000" rIns="432000" tIns="216000" bIns="21600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30963960" y="30035160"/>
            <a:ext cx="10081080" cy="1725120"/>
          </a:xfrm>
          <a:prstGeom prst="rect">
            <a:avLst/>
          </a:prstGeom>
        </p:spPr>
        <p:txBody>
          <a:bodyPr lIns="432000" rIns="432000" tIns="216000" bIns="216000" anchor="ctr"/>
          <a:p>
            <a:pPr algn="r">
              <a:lnSpc>
                <a:spcPct val="100000"/>
              </a:lnSpc>
            </a:pPr>
            <a:fld id="{07C7DFCD-24AB-46F3-AE7B-9B2F68EA53DC}" type="slidenum">
              <a:rPr b="0" lang="en-US" sz="57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5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5.tif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jpeg"/><Relationship Id="rId10" Type="http://schemas.openxmlformats.org/officeDocument/2006/relationships/image" Target="../media/image12.tif"/><Relationship Id="rId1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717120" y="735840"/>
            <a:ext cx="41900400" cy="31038120"/>
          </a:xfrm>
          <a:prstGeom prst="rect">
            <a:avLst/>
          </a:prstGeom>
          <a:gradFill>
            <a:gsLst>
              <a:gs pos="0">
                <a:schemeClr val="bg1">
                  <a:gamma val="-1"/>
                  <a:shade val="46275"/>
                  <a:invGamma val="-1"/>
                </a:schemeClr>
              </a:gs>
              <a:gs pos="100000">
                <a:schemeClr val="bg1"/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1025640" y="1024560"/>
            <a:ext cx="41312520" cy="30447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gamma val="-1"/>
                  <a:shade val="72549"/>
                  <a:invGamma val="-1"/>
                </a:schemeClr>
              </a:gs>
            </a:gsLst>
            <a:lin ang="5400000"/>
          </a:gradFill>
          <a:ln w="9360"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" name="TextShape 3"/>
          <p:cNvSpPr txBox="1"/>
          <p:nvPr/>
        </p:nvSpPr>
        <p:spPr>
          <a:xfrm>
            <a:off x="1522440" y="1087920"/>
            <a:ext cx="39992760" cy="6515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432000" rIns="432000" tIns="216000" bIns="216000">
            <a:normAutofit/>
          </a:bodyPr>
          <a:p>
            <a:pPr algn="ctr">
              <a:lnSpc>
                <a:spcPct val="100000"/>
              </a:lnSpc>
              <a:spcBef>
                <a:spcPts val="2999"/>
              </a:spcBef>
            </a:pPr>
            <a:r>
              <a:rPr b="1" lang="en-US" sz="1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TransportEditor:</a:t>
            </a:r>
            <a:br/>
            <a:r>
              <a:rPr b="1" lang="en-US" sz="1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Creating and Visualizing Transportation Problems and Plans </a:t>
            </a:r>
            <a:br/>
            <a:br/>
            <a:r>
              <a:rPr b="1" lang="en-US" sz="5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b="1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Ondrej Škopek, Roman Barták</a:t>
            </a:r>
            <a:br/>
            <a:r>
              <a:rPr b="1" lang="en-US" sz="3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Charles University, Faculty of Mathematics and Physics, Malostranské nám. 25, 118 00 Praha, Czech Republic</a:t>
            </a:r>
            <a:br/>
            <a:br/>
            <a:r>
              <a:rPr b="1" lang="en-US" sz="3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bartak@ktiml.mff.cuni.cz </a:t>
            </a:r>
            <a:r>
              <a:rPr b="0" lang="en-US" sz="3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(contact e-mail)</a:t>
            </a:r>
            <a:endParaRPr b="0" lang="en-US" sz="3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1" name="Picture 154" descr=""/>
          <p:cNvPicPr/>
          <p:nvPr/>
        </p:nvPicPr>
        <p:blipFill>
          <a:blip r:embed="rId1"/>
          <a:stretch/>
        </p:blipFill>
        <p:spPr>
          <a:xfrm>
            <a:off x="35406720" y="4860000"/>
            <a:ext cx="5956920" cy="2774160"/>
          </a:xfrm>
          <a:prstGeom prst="rect">
            <a:avLst/>
          </a:prstGeom>
          <a:ln>
            <a:noFill/>
          </a:ln>
        </p:spPr>
      </p:pic>
      <p:sp>
        <p:nvSpPr>
          <p:cNvPr id="42" name="CustomShape 4"/>
          <p:cNvSpPr/>
          <p:nvPr/>
        </p:nvSpPr>
        <p:spPr>
          <a:xfrm>
            <a:off x="1102320" y="31618080"/>
            <a:ext cx="4122072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59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Supported by the </a:t>
            </a:r>
            <a:r>
              <a:rPr b="1" lang="en-US" sz="59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Czech Science Foundation </a:t>
            </a:r>
            <a:r>
              <a:rPr b="0" lang="en-US" sz="59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under the project </a:t>
            </a:r>
            <a:r>
              <a:rPr b="1" lang="en-US" sz="59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P103-15-19877S</a:t>
            </a:r>
            <a:r>
              <a:rPr b="0" lang="en-US" sz="59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5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1553760" y="8294400"/>
            <a:ext cx="12624480" cy="529164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" name="CustomShape 6"/>
          <p:cNvSpPr/>
          <p:nvPr/>
        </p:nvSpPr>
        <p:spPr>
          <a:xfrm>
            <a:off x="1765080" y="8554320"/>
            <a:ext cx="124131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7760" rIns="77760" tIns="38880" bIns="3888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Aim and Motivation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2160">
              <a:lnSpc>
                <a:spcPct val="100000"/>
              </a:lnSpc>
              <a:spcBef>
                <a:spcPts val="2401"/>
              </a:spcBef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Provide a portable system for easy </a:t>
            </a: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editing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of transportation planning domain models and problems that supports </a:t>
            </a: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planning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plan </a:t>
            </a: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validation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dynamic </a:t>
            </a: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visualization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Picture 154" descr=""/>
          <p:cNvPicPr/>
          <p:nvPr/>
        </p:nvPicPr>
        <p:blipFill>
          <a:blip r:embed="rId2"/>
          <a:stretch/>
        </p:blipFill>
        <p:spPr>
          <a:xfrm>
            <a:off x="2191680" y="4860000"/>
            <a:ext cx="5956920" cy="2774160"/>
          </a:xfrm>
          <a:prstGeom prst="rect">
            <a:avLst/>
          </a:prstGeom>
          <a:ln>
            <a:noFill/>
          </a:ln>
        </p:spPr>
      </p:pic>
      <p:sp>
        <p:nvSpPr>
          <p:cNvPr id="46" name="CustomShape 7"/>
          <p:cNvSpPr/>
          <p:nvPr/>
        </p:nvSpPr>
        <p:spPr>
          <a:xfrm>
            <a:off x="1551600" y="14487120"/>
            <a:ext cx="12577680" cy="1632924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8"/>
          <p:cNvSpPr/>
          <p:nvPr/>
        </p:nvSpPr>
        <p:spPr>
          <a:xfrm>
            <a:off x="1765080" y="14698080"/>
            <a:ext cx="11975760" cy="1336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7760" rIns="77760" tIns="38880" bIns="3888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Transport Domain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33440" indent="-69804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Transport domain is a </a:t>
            </a: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logistic-type domain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where trucks transport packages from one location to another using a network of connections.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33440" indent="-69804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Major actions are </a:t>
            </a: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pick-up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, </a:t>
            </a: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drive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, and </a:t>
            </a: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drop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.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33440" indent="-69804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Trucks (usually) have </a:t>
            </a: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limited capacity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.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33440" indent="-69804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Driving takes some </a:t>
            </a: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time/cost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.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33440" indent="-69804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Trucks may have limited </a:t>
            </a: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fuel capacity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; fuel is consumed by driving; trucks can be refueled at specific locations.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33440" indent="-69804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Actions may be </a:t>
            </a: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durative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.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33440" indent="-69804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Variants used at IPC-6,</a:t>
            </a:r>
            <a:br/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IPC-7, IPC-8.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Obrázek 14" descr=""/>
          <p:cNvPicPr/>
          <p:nvPr/>
        </p:nvPicPr>
        <p:blipFill>
          <a:blip r:embed="rId3"/>
          <a:stretch/>
        </p:blipFill>
        <p:spPr>
          <a:xfrm>
            <a:off x="7168680" y="26351640"/>
            <a:ext cx="7271280" cy="4588920"/>
          </a:xfrm>
          <a:prstGeom prst="rect">
            <a:avLst/>
          </a:prstGeom>
          <a:ln>
            <a:noFill/>
          </a:ln>
        </p:spPr>
      </p:pic>
      <p:sp>
        <p:nvSpPr>
          <p:cNvPr id="49" name="CustomShape 9"/>
          <p:cNvSpPr/>
          <p:nvPr/>
        </p:nvSpPr>
        <p:spPr>
          <a:xfrm>
            <a:off x="15017400" y="8294400"/>
            <a:ext cx="12742560" cy="15448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CustomShape 10"/>
          <p:cNvSpPr/>
          <p:nvPr/>
        </p:nvSpPr>
        <p:spPr>
          <a:xfrm>
            <a:off x="15186600" y="8462520"/>
            <a:ext cx="11989440" cy="147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7760" rIns="77760" tIns="38880" bIns="38880"/>
          <a:p>
            <a:pPr marL="171360">
              <a:lnSpc>
                <a:spcPct val="100000"/>
              </a:lnSpc>
            </a:pPr>
            <a:r>
              <a:rPr b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Domain and Problem Editing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8720">
              <a:lnSpc>
                <a:spcPct val="100000"/>
              </a:lnSpc>
              <a:spcBef>
                <a:spcPts val="2401"/>
              </a:spcBef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is possible to use existing </a:t>
            </a: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domain models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from IPC, or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8720">
              <a:lnSpc>
                <a:spcPct val="100000"/>
              </a:lnSpc>
              <a:spcBef>
                <a:spcPts val="1199"/>
              </a:spcBef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create own domain model and save it in PDDL.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44520" indent="-6854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sequential and temporal versions supported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44520" indent="-6854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limited capacity and fuel consumption supported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8720">
              <a:lnSpc>
                <a:spcPct val="100000"/>
              </a:lnSpc>
              <a:spcBef>
                <a:spcPts val="2999"/>
              </a:spcBef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is possible to use existing </a:t>
            </a: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PDDL, or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8720">
              <a:lnSpc>
                <a:spcPct val="100000"/>
              </a:lnSpc>
              <a:spcBef>
                <a:spcPts val="1199"/>
              </a:spcBef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create own problems.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8720">
              <a:lnSpc>
                <a:spcPct val="100000"/>
              </a:lnSpc>
              <a:spcBef>
                <a:spcPts val="1199"/>
              </a:spcBef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Each problem consists of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44520" indent="-6854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network of locations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44520" indent="-6854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positions of trucks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44520" indent="-6854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positions of refueling stations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44520" indent="-6854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positions (and destinations) of packages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15017400" y="24903720"/>
            <a:ext cx="12273480" cy="59173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2" name="CustomShape 12"/>
          <p:cNvSpPr/>
          <p:nvPr/>
        </p:nvSpPr>
        <p:spPr>
          <a:xfrm>
            <a:off x="28511280" y="14630760"/>
            <a:ext cx="13031640" cy="38563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3" name="CustomShape 13"/>
          <p:cNvSpPr/>
          <p:nvPr/>
        </p:nvSpPr>
        <p:spPr>
          <a:xfrm>
            <a:off x="28483560" y="8321040"/>
            <a:ext cx="13031640" cy="55357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4" name="CustomShape 14"/>
          <p:cNvSpPr/>
          <p:nvPr/>
        </p:nvSpPr>
        <p:spPr>
          <a:xfrm>
            <a:off x="15323040" y="25261560"/>
            <a:ext cx="11691360" cy="45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7760" rIns="77760" tIns="38880" bIns="38880"/>
          <a:p>
            <a:pPr marL="171360">
              <a:lnSpc>
                <a:spcPct val="100000"/>
              </a:lnSpc>
            </a:pPr>
            <a:r>
              <a:rPr b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 Action Planning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8720">
              <a:lnSpc>
                <a:spcPct val="100000"/>
              </a:lnSpc>
              <a:spcBef>
                <a:spcPts val="2401"/>
              </a:spcBef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Several built-in ad-hoc planners (heuristic search with pruning and restarts) available,</a:t>
            </a:r>
            <a:br/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8720">
              <a:lnSpc>
                <a:spcPct val="100000"/>
              </a:lnSpc>
              <a:spcBef>
                <a:spcPts val="2401"/>
              </a:spcBef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any external planner can be called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5"/>
          <p:cNvSpPr/>
          <p:nvPr/>
        </p:nvSpPr>
        <p:spPr>
          <a:xfrm>
            <a:off x="28794600" y="8699400"/>
            <a:ext cx="12142080" cy="45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7760" rIns="77760" tIns="38880" bIns="38880"/>
          <a:p>
            <a:pPr marL="171360">
              <a:lnSpc>
                <a:spcPct val="100000"/>
              </a:lnSpc>
            </a:pPr>
            <a:r>
              <a:rPr b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 Plan Visualization and Tracing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8720">
              <a:lnSpc>
                <a:spcPct val="100000"/>
              </a:lnSpc>
              <a:spcBef>
                <a:spcPts val="2401"/>
              </a:spcBef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 can be shown as a </a:t>
            </a: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sequence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of actions or a </a:t>
            </a: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Gantt chart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8720">
              <a:lnSpc>
                <a:spcPct val="100000"/>
              </a:lnSpc>
              <a:spcBef>
                <a:spcPts val="2401"/>
              </a:spcBef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 can be </a:t>
            </a: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traced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while showing current positions of trucks/packages in the network.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6"/>
          <p:cNvSpPr/>
          <p:nvPr/>
        </p:nvSpPr>
        <p:spPr>
          <a:xfrm>
            <a:off x="28787760" y="14934240"/>
            <a:ext cx="12329280" cy="29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7760" rIns="77760" tIns="38880" bIns="38880"/>
          <a:p>
            <a:pPr marL="171360">
              <a:lnSpc>
                <a:spcPct val="100000"/>
              </a:lnSpc>
            </a:pPr>
            <a:r>
              <a:rPr b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 Plan Validation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8720">
              <a:lnSpc>
                <a:spcPct val="100000"/>
              </a:lnSpc>
              <a:spcBef>
                <a:spcPts val="2401"/>
              </a:spcBef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Internal validation of sequential plans, or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8720">
              <a:lnSpc>
                <a:spcPct val="100000"/>
              </a:lnSpc>
              <a:spcBef>
                <a:spcPts val="1199"/>
              </a:spcBef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any external validator such as VAL. 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Picture 41" descr=""/>
          <p:cNvPicPr/>
          <p:nvPr/>
        </p:nvPicPr>
        <p:blipFill>
          <a:blip r:embed="rId4"/>
          <a:stretch/>
        </p:blipFill>
        <p:spPr>
          <a:xfrm>
            <a:off x="37493280" y="29067480"/>
            <a:ext cx="1784160" cy="1593000"/>
          </a:xfrm>
          <a:prstGeom prst="rect">
            <a:avLst/>
          </a:prstGeom>
          <a:ln>
            <a:noFill/>
          </a:ln>
        </p:spPr>
      </p:pic>
      <p:pic>
        <p:nvPicPr>
          <p:cNvPr id="58" name="Obrázek 1" descr=""/>
          <p:cNvPicPr/>
          <p:nvPr/>
        </p:nvPicPr>
        <p:blipFill>
          <a:blip r:embed="rId5"/>
          <a:stretch/>
        </p:blipFill>
        <p:spPr>
          <a:xfrm>
            <a:off x="26260560" y="18815760"/>
            <a:ext cx="15884640" cy="10206000"/>
          </a:xfrm>
          <a:prstGeom prst="rect">
            <a:avLst/>
          </a:prstGeom>
          <a:ln>
            <a:noFill/>
          </a:ln>
        </p:spPr>
      </p:pic>
      <p:pic>
        <p:nvPicPr>
          <p:cNvPr id="59" name="Obrázek 2" descr=""/>
          <p:cNvPicPr/>
          <p:nvPr/>
        </p:nvPicPr>
        <p:blipFill>
          <a:blip r:embed="rId6"/>
          <a:stretch/>
        </p:blipFill>
        <p:spPr>
          <a:xfrm>
            <a:off x="26811360" y="26494560"/>
            <a:ext cx="4977000" cy="5241240"/>
          </a:xfrm>
          <a:prstGeom prst="rect">
            <a:avLst/>
          </a:prstGeom>
          <a:ln>
            <a:noFill/>
          </a:ln>
        </p:spPr>
      </p:pic>
      <p:pic>
        <p:nvPicPr>
          <p:cNvPr id="60" name="Obrázek 7" descr=""/>
          <p:cNvPicPr/>
          <p:nvPr/>
        </p:nvPicPr>
        <p:blipFill>
          <a:blip r:embed="rId7"/>
          <a:stretch/>
        </p:blipFill>
        <p:spPr>
          <a:xfrm>
            <a:off x="39397680" y="16910640"/>
            <a:ext cx="3047760" cy="3301560"/>
          </a:xfrm>
          <a:prstGeom prst="rect">
            <a:avLst/>
          </a:prstGeom>
          <a:ln>
            <a:noFill/>
          </a:ln>
        </p:spPr>
      </p:pic>
      <p:pic>
        <p:nvPicPr>
          <p:cNvPr id="61" name="Obrázek 12" descr=""/>
          <p:cNvPicPr/>
          <p:nvPr/>
        </p:nvPicPr>
        <p:blipFill>
          <a:blip r:embed="rId8"/>
          <a:stretch/>
        </p:blipFill>
        <p:spPr>
          <a:xfrm>
            <a:off x="23087160" y="17081640"/>
            <a:ext cx="4672440" cy="4792680"/>
          </a:xfrm>
          <a:prstGeom prst="rect">
            <a:avLst/>
          </a:prstGeom>
          <a:ln>
            <a:noFill/>
          </a:ln>
        </p:spPr>
      </p:pic>
      <p:pic>
        <p:nvPicPr>
          <p:cNvPr id="62" name="Obrázek 13" descr=""/>
          <p:cNvPicPr/>
          <p:nvPr/>
        </p:nvPicPr>
        <p:blipFill>
          <a:blip r:embed="rId9"/>
          <a:stretch/>
        </p:blipFill>
        <p:spPr>
          <a:xfrm rot="439200">
            <a:off x="39895560" y="28837440"/>
            <a:ext cx="2082600" cy="2082600"/>
          </a:xfrm>
          <a:prstGeom prst="rect">
            <a:avLst/>
          </a:prstGeom>
          <a:ln>
            <a:noFill/>
          </a:ln>
        </p:spPr>
      </p:pic>
      <p:sp>
        <p:nvSpPr>
          <p:cNvPr id="63" name="CustomShape 17"/>
          <p:cNvSpPr/>
          <p:nvPr/>
        </p:nvSpPr>
        <p:spPr>
          <a:xfrm rot="439200">
            <a:off x="39688920" y="30868920"/>
            <a:ext cx="2338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Download me!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" name="Obrázek 19" descr=""/>
          <p:cNvPicPr/>
          <p:nvPr/>
        </p:nvPicPr>
        <p:blipFill>
          <a:blip r:embed="rId10"/>
          <a:stretch/>
        </p:blipFill>
        <p:spPr>
          <a:xfrm>
            <a:off x="12583440" y="11797920"/>
            <a:ext cx="1788120" cy="178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8869</TotalTime>
  <Application>LibreOffice/5.2.7.2$Linux_X86_64 LibreOffice_project/20$Build-2</Application>
  <Words>272</Words>
  <Paragraphs>34</Paragraphs>
  <Company>Univerzita Karlova v Praze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2015-05-02T20:13:26Z</dcterms:created>
  <dc:creator>Roman Barták</dc:creator>
  <dc:description/>
  <dc:language>en-US</dc:language>
  <cp:lastModifiedBy/>
  <cp:lastPrinted>2017-05-15T09:13:19Z</cp:lastPrinted>
  <dcterms:modified xsi:type="dcterms:W3CDTF">2017-06-13T00:07:51Z</dcterms:modified>
  <cp:revision>166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15.0034</vt:lpwstr>
  </property>
  <property fmtid="{D5CDD505-2E9C-101B-9397-08002B2CF9AE}" pid="3" name="Company">
    <vt:lpwstr>Univerzita Karlova v Praze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Vlastní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