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1"/>
  </p:handoutMasterIdLst>
  <p:sldIdLst>
    <p:sldId id="2144" r:id="rId3"/>
    <p:sldId id="929" r:id="rId5"/>
    <p:sldId id="2194" r:id="rId6"/>
    <p:sldId id="2111" r:id="rId7"/>
    <p:sldId id="2095" r:id="rId8"/>
    <p:sldId id="2113" r:id="rId9"/>
    <p:sldId id="2196" r:id="rId10"/>
    <p:sldId id="2197" r:id="rId11"/>
    <p:sldId id="2198" r:id="rId12"/>
    <p:sldId id="2199" r:id="rId13"/>
    <p:sldId id="2242" r:id="rId14"/>
    <p:sldId id="2114" r:id="rId15"/>
    <p:sldId id="2243" r:id="rId16"/>
    <p:sldId id="2282" r:id="rId17"/>
    <p:sldId id="2283" r:id="rId18"/>
    <p:sldId id="2116" r:id="rId19"/>
    <p:sldId id="2319" r:id="rId20"/>
    <p:sldId id="2118" r:id="rId21"/>
    <p:sldId id="2119" r:id="rId22"/>
    <p:sldId id="2120" r:id="rId23"/>
    <p:sldId id="2121" r:id="rId24"/>
    <p:sldId id="2122" r:id="rId25"/>
    <p:sldId id="2123" r:id="rId26"/>
    <p:sldId id="2124" r:id="rId27"/>
    <p:sldId id="2125" r:id="rId28"/>
    <p:sldId id="2126" r:id="rId29"/>
    <p:sldId id="2353" r:id="rId30"/>
    <p:sldId id="2127" r:id="rId31"/>
    <p:sldId id="2320" r:id="rId32"/>
    <p:sldId id="2322" r:id="rId33"/>
    <p:sldId id="2323" r:id="rId34"/>
    <p:sldId id="2324" r:id="rId35"/>
    <p:sldId id="2325" r:id="rId36"/>
    <p:sldId id="2377" r:id="rId37"/>
    <p:sldId id="2326" r:id="rId38"/>
    <p:sldId id="2327" r:id="rId39"/>
    <p:sldId id="2328" r:id="rId40"/>
    <p:sldId id="2329" r:id="rId41"/>
    <p:sldId id="2330" r:id="rId42"/>
    <p:sldId id="2331" r:id="rId43"/>
    <p:sldId id="2394" r:id="rId44"/>
    <p:sldId id="2395" r:id="rId45"/>
    <p:sldId id="2396" r:id="rId46"/>
    <p:sldId id="2398" r:id="rId47"/>
    <p:sldId id="2399" r:id="rId48"/>
    <p:sldId id="2400" r:id="rId49"/>
    <p:sldId id="2402" r:id="rId50"/>
    <p:sldId id="2401" r:id="rId51"/>
    <p:sldId id="2403" r:id="rId52"/>
    <p:sldId id="2404" r:id="rId53"/>
    <p:sldId id="2405" r:id="rId54"/>
    <p:sldId id="2406" r:id="rId55"/>
    <p:sldId id="2407" r:id="rId56"/>
    <p:sldId id="2408" r:id="rId57"/>
    <p:sldId id="2409" r:id="rId58"/>
    <p:sldId id="2410" r:id="rId59"/>
    <p:sldId id="2412" r:id="rId60"/>
  </p:sldIdLst>
  <p:sldSz cx="12192000" cy="6858000"/>
  <p:notesSz cx="7103745" cy="10234295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 userDrawn="1">
          <p15:clr>
            <a:srgbClr val="A4A3A4"/>
          </p15:clr>
        </p15:guide>
        <p15:guide id="2" pos="3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7C2C4"/>
    <a:srgbClr val="57C45B"/>
    <a:srgbClr val="F06B1E"/>
    <a:srgbClr val="FFFFFF"/>
    <a:srgbClr val="002562"/>
    <a:srgbClr val="01255A"/>
    <a:srgbClr val="002358"/>
    <a:srgbClr val="001D5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72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34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tags" Target="../tags/tag2.xml"/><Relationship Id="rId3" Type="http://schemas.openxmlformats.org/officeDocument/2006/relationships/hyperlink" Target="http://minio.org.cn/" TargetMode="External"/><Relationship Id="rId2" Type="http://schemas.openxmlformats.org/officeDocument/2006/relationships/hyperlink" Target="https://min.io/" TargetMode="Externa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1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png"/><Relationship Id="rId3" Type="http://schemas.openxmlformats.org/officeDocument/2006/relationships/tags" Target="../tags/tag68.xml"/><Relationship Id="rId2" Type="http://schemas.openxmlformats.org/officeDocument/2006/relationships/hyperlink" Target="https://min.io/docs/minio/linux/developers/minio-drivers.html" TargetMode="Externa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1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1.png"/><Relationship Id="rId3" Type="http://schemas.openxmlformats.org/officeDocument/2006/relationships/tags" Target="../tags/tag98.xml"/><Relationship Id="rId2" Type="http://schemas.openxmlformats.org/officeDocument/2006/relationships/hyperlink" Target="http://192.168.11.128:9000/myfile/test.jpg&#13;" TargetMode="Externa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1.png"/><Relationship Id="rId3" Type="http://schemas.openxmlformats.org/officeDocument/2006/relationships/tags" Target="../tags/tag104.xml"/><Relationship Id="rId2" Type="http://schemas.openxmlformats.org/officeDocument/2006/relationships/hyperlink" Target="https://vuejs.org/" TargetMode="Externa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10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image" Target="../media/image1.png"/><Relationship Id="rId5" Type="http://schemas.openxmlformats.org/officeDocument/2006/relationships/tags" Target="../tags/tag110.xml"/><Relationship Id="rId4" Type="http://schemas.openxmlformats.org/officeDocument/2006/relationships/hyperlink" Target="https://cn.vitejs.dev/" TargetMode="External"/><Relationship Id="rId3" Type="http://schemas.openxmlformats.org/officeDocument/2006/relationships/hyperlink" Target="https://www.npmjs.com/%20" TargetMode="External"/><Relationship Id="rId2" Type="http://schemas.openxmlformats.org/officeDocument/2006/relationships/hyperlink" Target="https://nodejs.org/" TargetMode="Externa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10.xml"/><Relationship Id="rId10" Type="http://schemas.openxmlformats.org/officeDocument/2006/relationships/tags" Target="../tags/tag114.xml"/><Relationship Id="rId1" Type="http://schemas.openxmlformats.org/officeDocument/2006/relationships/tags" Target="../tags/tag1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image" Target="../media/image1.png"/><Relationship Id="rId2" Type="http://schemas.openxmlformats.org/officeDocument/2006/relationships/tags" Target="../tags/tag116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11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image" Target="../media/image1.png"/><Relationship Id="rId3" Type="http://schemas.openxmlformats.org/officeDocument/2006/relationships/tags" Target="../tags/tag123.xml"/><Relationship Id="rId2" Type="http://schemas.openxmlformats.org/officeDocument/2006/relationships/hyperlink" Target="https://nodejs.org" TargetMode="Externa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12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1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1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1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image" Target="../media/image1.png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6.png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1.png"/><Relationship Id="rId2" Type="http://schemas.openxmlformats.org/officeDocument/2006/relationships/tags" Target="../tags/tag159.xml"/><Relationship Id="rId10" Type="http://schemas.openxmlformats.org/officeDocument/2006/relationships/notesSlide" Target="../notesSlides/notesSlide27.xml"/><Relationship Id="rId1" Type="http://schemas.openxmlformats.org/officeDocument/2006/relationships/tags" Target="../tags/tag15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image" Target="../media/image1.png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7.png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image" Target="../media/image1.png"/><Relationship Id="rId2" Type="http://schemas.openxmlformats.org/officeDocument/2006/relationships/tags" Target="../tags/tag171.xml"/><Relationship Id="rId10" Type="http://schemas.openxmlformats.org/officeDocument/2006/relationships/notesSlide" Target="../notesSlides/notesSlide29.xml"/><Relationship Id="rId1" Type="http://schemas.openxmlformats.org/officeDocument/2006/relationships/tags" Target="../tags/tag17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8.png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0" Type="http://schemas.openxmlformats.org/officeDocument/2006/relationships/notesSlide" Target="../notesSlides/notesSlide30.xml"/><Relationship Id="rId1" Type="http://schemas.openxmlformats.org/officeDocument/2006/relationships/tags" Target="../tags/tag17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9.png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image" Target="../media/image1.png"/><Relationship Id="rId2" Type="http://schemas.openxmlformats.org/officeDocument/2006/relationships/tags" Target="../tags/tag183.xml"/><Relationship Id="rId10" Type="http://schemas.openxmlformats.org/officeDocument/2006/relationships/notesSlide" Target="../notesSlides/notesSlide31.xml"/><Relationship Id="rId1" Type="http://schemas.openxmlformats.org/officeDocument/2006/relationships/tags" Target="../tags/tag18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1.png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image" Target="../media/image1.png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10.png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image" Target="../media/image1.png"/><Relationship Id="rId2" Type="http://schemas.openxmlformats.org/officeDocument/2006/relationships/tags" Target="../tags/tag201.xml"/><Relationship Id="rId10" Type="http://schemas.openxmlformats.org/officeDocument/2006/relationships/notesSlide" Target="../notesSlides/notesSlide34.xml"/><Relationship Id="rId1" Type="http://schemas.openxmlformats.org/officeDocument/2006/relationships/tags" Target="../tags/tag200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image" Target="../media/image1.png"/><Relationship Id="rId4" Type="http://schemas.openxmlformats.org/officeDocument/2006/relationships/tags" Target="../tags/tag207.xml"/><Relationship Id="rId3" Type="http://schemas.openxmlformats.org/officeDocument/2006/relationships/hyperlink" Target="http://element-plus.gitee.io/" TargetMode="External"/><Relationship Id="rId2" Type="http://schemas.openxmlformats.org/officeDocument/2006/relationships/hyperlink" Target="https://element.eleme.cn/" TargetMode="External"/><Relationship Id="rId11" Type="http://schemas.openxmlformats.org/officeDocument/2006/relationships/notesSlide" Target="../notesSlides/notesSlide35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206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image" Target="../media/image1.png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image" Target="../media/image1.png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1.png"/><Relationship Id="rId3" Type="http://schemas.openxmlformats.org/officeDocument/2006/relationships/tags" Target="../tags/tag225.xml"/><Relationship Id="rId2" Type="http://schemas.openxmlformats.org/officeDocument/2006/relationships/hyperlink" Target="https://axios-http.com/" TargetMode="External"/><Relationship Id="rId10" Type="http://schemas.openxmlformats.org/officeDocument/2006/relationships/notesSlide" Target="../notesSlides/notesSlide38.xml"/><Relationship Id="rId1" Type="http://schemas.openxmlformats.org/officeDocument/2006/relationships/tags" Target="../tags/tag224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image" Target="../media/image1.png"/><Relationship Id="rId2" Type="http://schemas.openxmlformats.org/officeDocument/2006/relationships/tags" Target="../tags/tag231.xml"/><Relationship Id="rId10" Type="http://schemas.openxmlformats.org/officeDocument/2006/relationships/notesSlide" Target="../notesSlides/notesSlide39.xml"/><Relationship Id="rId1" Type="http://schemas.openxmlformats.org/officeDocument/2006/relationships/tags" Target="../tags/tag2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3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1.png"/><Relationship Id="rId2" Type="http://schemas.openxmlformats.org/officeDocument/2006/relationships/tags" Target="../tags/tag20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9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image" Target="../media/image1.png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1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image" Target="../media/image1.png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image" Target="../media/image1.png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image" Target="../media/image1.png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11.png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image" Target="../media/image1.png"/><Relationship Id="rId2" Type="http://schemas.openxmlformats.org/officeDocument/2006/relationships/tags" Target="../tags/tag262.xml"/><Relationship Id="rId10" Type="http://schemas.openxmlformats.org/officeDocument/2006/relationships/notesSlide" Target="../notesSlides/notesSlide44.xml"/><Relationship Id="rId1" Type="http://schemas.openxmlformats.org/officeDocument/2006/relationships/tags" Target="../tags/tag261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5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image" Target="../media/image1.png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image" Target="../media/image1.png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7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image" Target="../media/image1.png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8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image" Target="../media/image1.png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12.png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image" Target="../media/image1.png"/><Relationship Id="rId2" Type="http://schemas.openxmlformats.org/officeDocument/2006/relationships/tags" Target="../tags/tag292.xml"/><Relationship Id="rId10" Type="http://schemas.openxmlformats.org/officeDocument/2006/relationships/notesSlide" Target="../notesSlides/notesSlide49.xml"/><Relationship Id="rId1" Type="http://schemas.openxmlformats.org/officeDocument/2006/relationships/tags" Target="../tags/tag29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1.png"/><Relationship Id="rId4" Type="http://schemas.openxmlformats.org/officeDocument/2006/relationships/tags" Target="../tags/tag26.xml"/><Relationship Id="rId3" Type="http://schemas.openxmlformats.org/officeDocument/2006/relationships/hyperlink" Target="https://gitee.com/mirrors/minio" TargetMode="External"/><Relationship Id="rId2" Type="http://schemas.openxmlformats.org/officeDocument/2006/relationships/hyperlink" Target="https://github.com/minio" TargetMode="Externa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../media/image1.png"/><Relationship Id="rId4" Type="http://schemas.openxmlformats.org/officeDocument/2006/relationships/tags" Target="../tags/tag298.xml"/><Relationship Id="rId3" Type="http://schemas.openxmlformats.org/officeDocument/2006/relationships/hyperlink" Target="http://nginx.org" TargetMode="External"/><Relationship Id="rId2" Type="http://schemas.openxmlformats.org/officeDocument/2006/relationships/hyperlink" Target="http://www.nginx.com" TargetMode="External"/><Relationship Id="rId12" Type="http://schemas.openxmlformats.org/officeDocument/2006/relationships/notesSlide" Target="../notesSlides/notesSlide50.x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13.png"/><Relationship Id="rId1" Type="http://schemas.openxmlformats.org/officeDocument/2006/relationships/tags" Target="../tags/tag297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1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image" Target="../media/image1.png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2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image" Target="../media/image1.png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3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image" Target="../media/image1.png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4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image" Target="../media/image1.png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5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image" Target="../media/image1.png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6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image" Target="../media/image1.png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7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image" Target="../media/image1.png"/><Relationship Id="rId2" Type="http://schemas.openxmlformats.org/officeDocument/2006/relationships/tags" Target="../tags/tag340.xml"/><Relationship Id="rId1" Type="http://schemas.openxmlformats.org/officeDocument/2006/relationships/tags" Target="../tags/tag33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1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1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image" Target="../media/image1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84960"/>
            <a:ext cx="10794365" cy="4822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官网：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https://min.io/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中文：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3"/>
              </a:rPr>
              <a:t>http://minio.org.cn/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b="1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人工智能数据基础设施的对象存储</a:t>
            </a:r>
            <a:endParaRPr lang="zh-CN" altLang="en-US" sz="20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7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8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What is MinIO？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390" y="1852295"/>
            <a:ext cx="3695065" cy="606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5745" y="2641600"/>
            <a:ext cx="6115685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4498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镜像启动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en-US" altLang="zh-CN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、搜索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search minio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、拉取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pull 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en-US" altLang="zh-CN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2、启动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run -p 9000:9000 -p 9001:9001 minio/minio server </a:t>
            </a:r>
            <a:r>
              <a:rPr lang="zh-CN" altLang="en-US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/mnt/</a:t>
            </a:r>
            <a:r>
              <a:rPr lang="en-US" altLang="zh-CN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docker/</a:t>
            </a:r>
            <a:r>
              <a:rPr lang="zh-CN" altLang="en-US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--console-address :9001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查看已安装的镜像：</a:t>
            </a:r>
            <a:r>
              <a:rPr lang="en-US" altLang="zh-CN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images</a:t>
            </a: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删除镜像：</a:t>
            </a: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rmi </a:t>
            </a:r>
            <a:r>
              <a:rPr lang="en-US" altLang="zh-CN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zh-CN" altLang="en-US" sz="16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启动运行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en-US" altLang="zh-CN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6210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21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版的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1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https://dl.min.io/server/minio/release/windows-amd64/minio.exe</a:t>
            </a:r>
            <a:endParaRPr lang="zh-CN" altLang="en-US" sz="16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2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进入到minio.exe所在的目录：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1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 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minio.exe server </a:t>
            </a:r>
            <a:r>
              <a:rPr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D:\dev\MinIO\data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启动minio服务，其中</a:t>
            </a:r>
            <a:r>
              <a:rPr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D:\dev\MinIO\data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是MinIO存储数据的目录路径；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2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在浏览器输入：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http://localhost:900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登录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inIO服务器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管理后台；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1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默认用户名密码都是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minioadmin</a:t>
            </a:r>
            <a:endParaRPr lang="en-US" altLang="zh-CN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</a:t>
            </a:r>
            <a:r>
              <a:rPr lang="zh-CN" altLang="en-US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下启动运行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en-US" altLang="zh-CN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53540"/>
            <a:ext cx="10794365" cy="4658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服务器本身是采用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语言开发的；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编程操作</a:t>
            </a: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服务器的客户端有很多：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.NET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Haskell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C++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官方文档：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https://min.io/docs/minio/linux/developers/minio-drivers.html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2" action="ppaction://hlinkfile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6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7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Spring Boot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集成</a:t>
            </a:r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开发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、建项目；（创建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Boot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项目）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、加依赖；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（目前没有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**-minio-starter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的依赖）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、配文件；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、写代码；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、去运行；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Spring Boot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集成</a:t>
            </a:r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开发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7440" y="2756535"/>
            <a:ext cx="4064000" cy="1476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&lt;groupId&gt;io.minio&lt;/groupId&gt;</a:t>
            </a:r>
            <a:endParaRPr lang="zh-CN" altLang="en-US"/>
          </a:p>
          <a:p>
            <a:r>
              <a:rPr lang="zh-CN" altLang="en-US"/>
              <a:t>    &lt;artifactId&gt;minio&lt;/artifactId&gt;</a:t>
            </a:r>
            <a:endParaRPr lang="zh-CN" altLang="en-US"/>
          </a:p>
          <a:p>
            <a:r>
              <a:rPr lang="zh-CN" altLang="en-US"/>
              <a:t>    &lt;version&gt;8.5.9&lt;/version&gt;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4211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中的Bucket、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Bucket 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是存储Object的逻辑空间，每个Bucket之间的数据是相互隔离的，对用户而言，相当于存放文件的顶层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文件夹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是存储到MinIO的基本对象，对用户而言，相当于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en-US" altLang="zh-CN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Spring Boot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集成</a:t>
            </a:r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开发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4211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MinioClient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的常用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bucketExists()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用于检查指定的存储桶是否存在，返回布尔值，表示存储桶是否存在；</a:t>
            </a:r>
            <a:endParaRPr lang="zh-CN" altLang="en-US" sz="16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makeBucket()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用于创建一个新的存储桶（bucket），需要指定存储桶的名称；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listBuckets()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用于列出用户有权访问的所有存储桶，返回存储桶的列表；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removeBucket()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用于删除一个已存在的存储桶（bucket），删除失败会抛出异常；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Spring Boot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集成</a:t>
            </a:r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开发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83855" y="2050415"/>
            <a:ext cx="3477260" cy="2306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报错：</a:t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The difference between the request time and the server's time is too large.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解决：</a:t>
            </a:r>
            <a:br>
              <a:rPr lang="zh-CN" altLang="en-US">
                <a:solidFill>
                  <a:srgbClr val="0070C0"/>
                </a:solidFill>
              </a:rPr>
            </a:br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、yum install ntpdate -y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、ntpdate pool.ntp.org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8783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MinioClient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的常用</a:t>
            </a: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putObject()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：用于上传文件到指定的存储桶；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statObject()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：用于检查指定的对象（文件）的状态；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getPresignedObjectUrl()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：用于生成一个对象（文件）的签名URL，以便可以通过HTTP访问；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getObject()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：用于从指定的存储桶中下载文件；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listObjects()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：用于列出指定存储桶中的所有对象（文件）；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removeObject()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：用于删除指定存储桶中的对象，需要指定存储桶名称和对象键；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Spring Boot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集成</a:t>
            </a:r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开发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8783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MinioClient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的常用</a:t>
            </a: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上传到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服务器上的文件是否可以通过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u="sng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http://ip:9000/</a:t>
            </a:r>
            <a:r>
              <a:rPr lang="zh-CN" altLang="en-US" u="sng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存储桶</a:t>
            </a:r>
            <a:r>
              <a:rPr lang="en-US" altLang="zh-CN" u="sng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u="sng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文件名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访问？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默认情况下是不能直接访问的；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/>
              </a:rPr>
              <a:t>http://192.168.11.128:9000/myfile/test.jpg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方式一：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管理后台修改；（访问策略修改为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public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方式二：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通过客户端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6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7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Spring Boot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集成</a:t>
            </a:r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开发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5135" y="5117465"/>
            <a:ext cx="7207250" cy="1154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600"/>
              <a:t>String policyJsonString = "{\"Statement\":[{\"Sid\":\"PublicRead\",\"Effect\":\"Allow\",\"Principal\":{\"AWS\":\"*\"},\"Action\":[\"s3:GetObject\"],\"Resource\":[\"arn:aws:s3:::" + bucketName + "/*\"]}]}";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是一款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前端JavaScript 框架；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官网：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https://vuejs.org/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6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7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175" y="2991485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前端运行环境和工具：</a:t>
            </a:r>
            <a:endParaRPr lang="zh-CN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</a:t>
            </a:r>
            <a:r>
              <a:rPr 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node.js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是一个</a:t>
            </a: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开源跨平台的 JavaScript 运行时环境，可以理解成java中的jdk；</a:t>
            </a:r>
            <a:endParaRPr 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官网：</a:t>
            </a: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https://nodejs.org/</a:t>
            </a:r>
            <a:endParaRPr 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2" action="ppaction://hlinkfile"/>
            </a:endParaRPr>
          </a:p>
          <a:p>
            <a:pPr lvl="2" indent="-342900" algn="l">
              <a:lnSpc>
                <a:spcPct val="90000"/>
              </a:lnSpc>
              <a:buFont typeface="Wingdings" panose="05000000000000000000" charset="0"/>
              <a:buChar char="Ø"/>
            </a:pPr>
            <a:endParaRPr 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2" action="ppaction://hlinkfile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</a:t>
            </a:r>
            <a:r>
              <a:rPr 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</a:t>
            </a: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是JavaScript依赖包管理工具，可以进行前端项目的打包、依赖下载等，可以理解成java中的maven；</a:t>
            </a:r>
            <a:endParaRPr 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官网：</a:t>
            </a: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3" action="ppaction://hlinkfile"/>
              </a:rPr>
              <a:t>https://www.npmjs.com/ </a:t>
            </a:r>
            <a:endParaRPr 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3" action="ppaction://hlinkfile"/>
            </a:endParaRPr>
          </a:p>
          <a:p>
            <a:pPr lvl="2" indent="-342900" algn="l">
              <a:lnSpc>
                <a:spcPct val="100000"/>
              </a:lnSpc>
              <a:buFont typeface="Wingdings" panose="05000000000000000000" charset="0"/>
              <a:buChar char="Ø"/>
            </a:pPr>
            <a:endParaRPr 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2" action="ppaction://hlinkfile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</a:t>
            </a:r>
            <a:r>
              <a:rPr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</a:t>
            </a:r>
            <a:r>
              <a:rPr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是快速构建前端Vue项目的脚手架，可以理解为开发Spring Boot的Spring Initializr快速构建工具；</a:t>
            </a:r>
            <a:endParaRPr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官网：</a:t>
            </a:r>
            <a:r>
              <a:rPr 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4" action="ppaction://hlinkfile"/>
              </a:rPr>
              <a:t>https://cn.vitejs.dev/</a:t>
            </a:r>
            <a:endParaRPr 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8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9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10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84960"/>
            <a:ext cx="10794365" cy="4822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人工智能数据基础设施的对象存储</a:t>
            </a:r>
            <a:endParaRPr lang="zh-CN" altLang="en-US" sz="20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人工智能数据：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文本数据：新闻报道、社交媒体文章、博客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语音数据：音频形式存储的数据，语音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mp3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图像数据：各种图片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视频数据：各种视频、电影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非结构化数据：没有明确结构的数据，比如社交评论、日志文件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What is MinIO？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390" y="1852295"/>
            <a:ext cx="3695065" cy="606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7850" y="1829435"/>
            <a:ext cx="5803900" cy="127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前端运行环境和工具：</a:t>
            </a:r>
            <a:endParaRPr lang="zh-CN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1130300" y="2463165"/>
          <a:ext cx="9650730" cy="2314575"/>
        </p:xfrm>
        <a:graphic>
          <a:graphicData uri="http://schemas.openxmlformats.org/drawingml/2006/table">
            <a:tbl>
              <a:tblPr/>
              <a:tblGrid>
                <a:gridCol w="4823460"/>
                <a:gridCol w="4827270"/>
              </a:tblGrid>
              <a:tr h="771525">
                <a:tc>
                  <a:txBody>
                    <a:bodyPr/>
                    <a:p>
                      <a:pPr indent="0" algn="l">
                        <a:lnSpc>
                          <a:spcPct val="190000"/>
                        </a:lnSpc>
                        <a:buNone/>
                      </a:pPr>
                      <a:r>
                        <a:rPr lang="en-US" sz="2000" b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node.js</a:t>
                      </a:r>
                      <a:endParaRPr lang="en-US" altLang="en-US" sz="2000" b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90000"/>
                        </a:lnSpc>
                        <a:buNone/>
                      </a:pPr>
                      <a:r>
                        <a:rPr lang="en-US" sz="2000" b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jdk</a:t>
                      </a:r>
                      <a:endParaRPr lang="en-US" altLang="en-US" sz="2000" b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25">
                <a:tc>
                  <a:txBody>
                    <a:bodyPr/>
                    <a:p>
                      <a:pPr indent="0" algn="l">
                        <a:lnSpc>
                          <a:spcPct val="190000"/>
                        </a:lnSpc>
                        <a:buNone/>
                      </a:pPr>
                      <a:r>
                        <a:rPr lang="en-US" sz="2000" b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npm</a:t>
                      </a:r>
                      <a:endParaRPr lang="en-US" altLang="en-US" sz="2000" b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90000"/>
                        </a:lnSpc>
                        <a:buNone/>
                      </a:pPr>
                      <a:r>
                        <a:rPr lang="en-US" sz="2000" b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maven</a:t>
                      </a:r>
                      <a:endParaRPr lang="en-US" altLang="en-US" sz="2000" b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25">
                <a:tc>
                  <a:txBody>
                    <a:bodyPr/>
                    <a:p>
                      <a:pPr indent="0" algn="l">
                        <a:lnSpc>
                          <a:spcPct val="190000"/>
                        </a:lnSpc>
                        <a:buNone/>
                      </a:pPr>
                      <a:r>
                        <a:rPr lang="en-US" sz="2000" b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vite</a:t>
                      </a:r>
                      <a:endParaRPr lang="en-US" altLang="en-US" sz="2000" b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90000"/>
                        </a:lnSpc>
                        <a:buNone/>
                      </a:pPr>
                      <a:r>
                        <a:rPr lang="en-US" sz="2000" b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Spring Initializr</a:t>
                      </a:r>
                      <a:endParaRPr lang="en-US" altLang="en-US" sz="2000" b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安装Node.js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下载：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https://nodejs.org</a:t>
            </a:r>
            <a:endParaRPr lang="zh-CN" altLang="en-US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2" action="ppaction://hlinkfile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安装：解压即完成安装；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使用的是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zip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压缩包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6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7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Nodejs环境变量配置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、在 </a:t>
            </a:r>
            <a:r>
              <a:rPr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D:\dev\node-v20.12.0-win-x64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下创建2个文件夹：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node_global （依赖库）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node_cache  （缓存）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D:\dev\node-v20.12.0-win-x64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目录下cmd进入dos窗口，执行：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config set prefix "D:\dev\node-v20.12.0-win-x64\node_global" 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config set cache "D:\dev\node-v20.12.0-win-x64\node_cache"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、查看有没有设置成功：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config get prefix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config get cache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配置环境变量Path，在</a:t>
            </a:r>
            <a:r>
              <a:rPr lang="en-US" altLang="zh-CN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ath变量中添加如下路径：</a:t>
            </a:r>
            <a:endParaRPr lang="zh-CN" altLang="en-US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D:\dev\node-v20.12.0-win-x64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D:\dev\node-v20.12.0-win-x64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\node_global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在任意目录打开dos窗口查看是否配置成功：</a:t>
            </a:r>
            <a:endParaRPr lang="zh-CN" altLang="en-US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 -v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-v 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注：Node.js已经自带npm，安装Node.js时即已安装了npm，故不需要再安装npm；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8496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配置npm仓库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在使用npm命令时，默认是从国外的官方仓库下载依赖，下载速度可能会比较慢，甚至下载失败，我们通常更换为国内淘宝的npm仓库源，提高下载速度；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查看目前的npm仓库源（位置）：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config get registry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设置淘宝源：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config set registry https://registry.npmmirror.com/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原来老的淘宝npm地址（http://registry.npm.taobao.org/）即将停止解析，所以建议使用新地址；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2781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测试一下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Node.js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环境：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安装一个js依赖包测试一下看看：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install 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axios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-g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#其中-g是全局安装的意思；</a:t>
            </a:r>
            <a:endParaRPr lang="zh-CN" altLang="en-US" sz="16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全局安装就会把</a:t>
            </a: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axios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模块安装到：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D:\dev\node-v20.12.0-win-x64\node_global</a:t>
            </a:r>
            <a:r>
              <a:rPr 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目录下；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如果不加-g就会安装到了当前执行命令所在的目录下：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C:\Users\Administrator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6497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Vite环境安装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create vite@latest </a:t>
            </a:r>
            <a:endParaRPr lang="zh-CN" altLang="en-US" b="1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npm是Node Package Manager的缩写，是Node.js的一个包管理工具；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create是一个npm的命令，用于创建新的npm包；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@latest表示使用最新版本的vite；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create vite@latest命令用于使用npm包管理器创建一个新的Vite项目；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执行该命令最终的效果就是会初始化一个新的项目，配置好必要的文件，并安装所有必要的依赖，包括安装好Vite本身（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执行这个命令会自动安装</a:t>
            </a:r>
            <a:r>
              <a:rPr lang="en-US" alt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，不需要手动安装</a:t>
            </a:r>
            <a:r>
              <a:rPr lang="en-US" alt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6497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Vite环境安装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create vite@latest </a:t>
            </a:r>
            <a:endParaRPr lang="zh-CN" altLang="en-US" b="1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0370" y="2833370"/>
            <a:ext cx="4593590" cy="345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Vue开发工具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IntelliJ IDEA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(新版本的idea自带了vue插件) 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2、H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uilder；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3、WebStorm；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4、VS Code（全称Visual Studio Code）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Vue项目的开发方式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传统方式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4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在html页面中加入</a:t>
            </a:r>
            <a:r>
              <a:rPr lang="en-US" altLang="zh-CN" sz="14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&lt;script src=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https://unpkg.com/vue@3/dist/vue.global.js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r>
              <a:rPr lang="zh-CN" altLang="en-US" sz="14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进行开发；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（项目中较少使用）</a:t>
            </a:r>
            <a:r>
              <a:rPr lang="zh-CN" altLang="en-US" sz="14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4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工程化方式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脚手架工具创建一个vue工程，然后进行开发；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（项目中广泛使用）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5850" y="4363085"/>
            <a:ext cx="7210425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84960"/>
            <a:ext cx="10794365" cy="4822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人工智能数据基础设施的对象存储</a:t>
            </a:r>
            <a:endParaRPr lang="zh-CN" altLang="en-US" sz="20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人工智能系统提供数据支持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，数据存储；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对象存储（Object Storage）是一种数据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存储架构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，它以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为单位来处理、存储和检索数据，每个对象都包含了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数据本身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以及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元数据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MinIO存储的元数据主要包括对象的描述信息，如用户（account）、存储桶（bucket）以及存储桶索引（bucket index）等；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对象存储系统通常通过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基于HTTP或HTTPS协议的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API（应用程序编程接口）进行数据读写；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What is MinIO？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390" y="1852295"/>
            <a:ext cx="3695065" cy="606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7850" y="1829435"/>
            <a:ext cx="5803900" cy="127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9639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Vue项目工程结构说明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.vscode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存放VSCode编辑器相关的配置文件；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public/ 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公共的静态文件，一个网站图标；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src/ 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源代码，我们前端写的源代码都会放在该文件夹下；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gitignore 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提交git时忽略哪些文件；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index.html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项目的首页，访问入口文件；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package.json 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整个项目对js依赖库的配置，还包括了启动、构建项目命令等；（类似maven的pom.xml）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README.md 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项目的使用帮助文档；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vite.config.js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vite的配置文件；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475" y="1573530"/>
            <a:ext cx="3742690" cy="299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启动Vue项目工程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命令行启动：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cd vue-minio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install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npm i 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（安装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依赖）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run 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dev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在idea中启动：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package.json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文件里面的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绿色箭头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000" y="4598035"/>
            <a:ext cx="3409950" cy="132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Vue项目开发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.vue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结尾的文件就是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vue页面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，我们也把它称为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vue组件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Vue页面（组件）一般是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3个部分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1、写一个标签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&lt;template&gt;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，里面写html页面要展示的内容；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2、写一个标签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&lt;script&gt;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，里面写javascript代码；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3、写一个标签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&lt;style&gt;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，里面写css样式；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Vue工程运行流程分析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main.js</a:t>
            </a:r>
            <a:r>
              <a:rPr lang="en-US" alt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运行的入口</a:t>
            </a:r>
            <a:endParaRPr lang="zh-CN" altLang="en-US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{ createApp } from 'vue'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框架导入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createApp函数功能；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App from './App.vue';  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//从一个单文件组件中导入根组件；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const app = createApp(App);  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//创建一个vue对象；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app.mount('#app')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//挂载到项目首页的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&lt;div id="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"&gt;&lt;/div&gt;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这个id下；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功能原型效果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105" y="2475230"/>
            <a:ext cx="5819775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Element </a:t>
            </a: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lus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饿了么团队开发并开源的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的前端组件库，它可以做出非常整齐美观的页面效果，特别是在一些后台管理系统中应用广泛；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像我们项目开发中，需要使用到一些页面的效果（表单、输入框、表格、按钮、布局、图标等等），都可以采用element-plus提供的组件；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基于Vue2.x  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https://element.eleme.cn/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（Element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-UI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基于Vue3.x  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3"/>
              </a:rPr>
              <a:t>http://element-plus.gitee.io/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（Element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-Plus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7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8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使用element-plus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install element-plus --save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--save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表示将安装包信息写入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package.json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dependencies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zh-CN" altLang="en-US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dependencies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中，那么项目打包就会依赖到该模块；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如果项目打包时不需要依赖该模块，则使用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--save-dev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，它会将安装包信息写入</a:t>
            </a:r>
            <a:r>
              <a:rPr lang="zh-CN" altLang="en-US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devDependencies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下，表示项目开发时需要依赖该模块，项目打包发布则不需要依赖该模块；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使用element-plus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在main.js中</a:t>
            </a:r>
            <a:endParaRPr lang="zh-CN" altLang="en-US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ElementPlus from 'element-plus'</a:t>
            </a: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'element-plus/dist/index.css'</a:t>
            </a: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app.use(ElementPlus)</a:t>
            </a: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Axios网络请求库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官网：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https://axios-http.com/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它是一个发送ajax请求的js库；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Vue中我们一般都是采用axios发送异步ajax请求；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axios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install axios --save  (两个杠)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6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7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跨域处理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源头：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http://localhost:</a:t>
            </a:r>
            <a:r>
              <a:rPr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5173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目的地：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http://localhost: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8080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/api/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users</a:t>
            </a:r>
            <a:endParaRPr lang="en-US" alt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三个里面只要有任何一个不同就是跨域；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在每个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Controller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上加入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@CrossOrigin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注解解决跨域；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1692910" y="2885440"/>
          <a:ext cx="8532495" cy="196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源头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目的地</a:t>
                      </a:r>
                      <a:endParaRPr lang="zh-CN" altLang="en-US"/>
                    </a:p>
                  </a:txBody>
                  <a:tcPr/>
                </a:tc>
              </a:tr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协议不同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http://localhost:8080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https://localhost:8080</a:t>
                      </a:r>
                      <a:endParaRPr lang="zh-CN" altLang="en-US"/>
                    </a:p>
                  </a:txBody>
                  <a:tcPr/>
                </a:tc>
              </a:tr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域名不同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http://localhost:8080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http://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www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.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.com:8080</a:t>
                      </a:r>
                      <a:endParaRPr lang="zh-CN" altLang="en-US"/>
                    </a:p>
                  </a:txBody>
                  <a:tcPr/>
                </a:tc>
              </a:tr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端口不同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http://localhost:8080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http://localhost:8082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MinIO具有双重许可：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开源GNU AGPL v3；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（完全免费）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商业企业许可证；</a:t>
            </a:r>
            <a:r>
              <a:rPr lang="zh-CN" altLang="en-US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（收费）</a:t>
            </a:r>
            <a:endParaRPr lang="zh-CN" altLang="en-US" sz="16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兼容亚马逊S3云存储服务接口；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What is MinIO？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635" y="1722120"/>
            <a:ext cx="6115685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添加路由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路由：就是vue访问的路径；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比如:  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/，</a:t>
            </a:r>
            <a:r>
              <a:rPr lang="en-US" alt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/list </a:t>
            </a:r>
            <a:r>
              <a:rPr lang="zh-CN" altLang="en-US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/edit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等等；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1、用npm命令安装路由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install vue-router --save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2、创建路由对象并导出，具体代码：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router.js</a:t>
            </a:r>
            <a:endParaRPr lang="en-US" altLang="zh-CN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9255" y="2318385"/>
            <a:ext cx="5993130" cy="3335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/>
              <a:t>import { createRouter, createWebHistory } from "vue-router";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const router = createRouter({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    history:createWebHistory(),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    routes:[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        {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            path:'/',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            component : () =&gt; import('@/view/DashboardView.vue'),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        }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    ]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})</a:t>
            </a:r>
            <a:endParaRPr lang="zh-CN" altLang="en-US" sz="1600"/>
          </a:p>
          <a:p>
            <a:pPr>
              <a:lnSpc>
                <a:spcPct val="120000"/>
              </a:lnSpc>
            </a:pPr>
            <a:r>
              <a:rPr lang="zh-CN" altLang="en-US" sz="1600"/>
              <a:t>export default router;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添加路由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3、在使用路由时导入路由：</a:t>
            </a:r>
            <a:endParaRPr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在main.js中导入：</a:t>
            </a:r>
            <a:endParaRPr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router from './router/router.js'</a:t>
            </a:r>
            <a:endParaRPr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4、在main.js中使用路由</a:t>
            </a:r>
            <a:endParaRPr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app.use(router);</a:t>
            </a:r>
            <a:endParaRPr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5、使用</a:t>
            </a:r>
            <a:r>
              <a:rPr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&lt;router-view/&gt;</a:t>
            </a:r>
            <a:r>
              <a:rPr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标签渲染路由地址所对应的页面组件；</a:t>
            </a:r>
            <a:endParaRPr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加入图标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1、安装图标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npm install @element-plus/icons-vue --save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2、注册所有图标，在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main.js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中注册：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* as ElementPlusIconsVue from '@element-plus/icons-vue'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 (const [key, component] of Object.entries(ElementPlusIconsVue))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 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app.component(key, component)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3、使用图标，复制图标的代码，粘贴到项目中即可；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&lt;el-icon&gt;&lt;Plus /&gt;&lt;/el-icon&gt;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&lt;el-icon&gt;&lt;Minus /&gt;&lt;/el-icon&gt;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Vue 3 + SpringBoot 3 + MinIO 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实践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、纠删码模式部署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纠删码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（Erasure Code）简称EC，是一种数据保护方法，也是一种算法；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MinIO对纠删码模式的算法进行了实现，采用Reed-Solomon code（简称RScode）纠错码将对象拆分成N/2数据和N/2奇偶校验块，Reed Solomon利用范德蒙矩阵（Vandermonde matrix）、柯西矩阵（Cauchy matrix）的特性来实现；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即将数据拆分为多个数据块和多个校验块，分散存储在不同的磁盘上，即使在部分磁盘损坏或丢失的情况下，也可以通过剩余的数据块和校验块恢复出原始数据；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举个例子，现在有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12块磁盘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，一个对象数据会被分成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6个数据块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6个奇偶校验块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，你可以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损坏或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丢失任意6块磁盘（不管其是存放的数据块还是奇偶校验块），你仍可以从剩下的磁盘中恢复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，牛不牛？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启动纠删码模式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/usr/local/minio/minio server --console-address ":9001" /opt/minio/data/data{1...12}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单机多磁盘的部署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240" y="2675255"/>
            <a:ext cx="6572250" cy="367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启动纠删码模式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、执行命令：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lsblk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lsblk是Linux中的一个命令，用于列出所有可用的块设备（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数据存储设备，如硬盘、闪存驱动器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）的信息，如设备名称、大小、挂载点等；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、添加一块磁盘；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、将添加的磁盘格式化为xfs格式：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mkfs.xfs /dev/sdb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、将磁盘挂载到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的存储目录：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mount /dev/sdb /opt/minio/data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、再查看一下：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lsblk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、启动纠删码模式：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/usr/local/minio/minio server --console-address ":9001" /opt/minio/data/data{1...12}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启动纠删码模式（后台启动）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nohup 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/usr/local/minio/minio server --console-address ":9001"</a:t>
            </a:r>
            <a:r>
              <a:rPr lang="zh-CN" altLang="en-US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/opt/minio/data/data{1...12}</a:t>
            </a:r>
            <a:r>
              <a:rPr lang="zh-CN" altLang="en-US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&gt; /opt/minio/data/minio.log 2&gt;&amp;1 &amp;</a:t>
            </a:r>
            <a:endParaRPr lang="zh-CN" altLang="en-US" sz="14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nohup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这是一个Unix命令，用于运行另一个命令在后台，并且忽略挂起（HUP）信号，也就是即使你退出了终端或关闭了会话，该命令也会继续运行；</a:t>
            </a:r>
            <a:endParaRPr lang="zh-CN" altLang="en-US" sz="1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 /opt/minio/data/minio.log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这部分是将标准输出（stdout）重定向到 /opt/minio/data/minio.log 文件，这意味着 MinIO 服务器的所有正常输出（如启动信息、状态更新等）都会被写入到这个日志文件中；</a:t>
            </a:r>
            <a:endParaRPr lang="zh-CN" altLang="en-US" sz="1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2&gt;&amp;1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这部分是将标准错误输出（stderr）重定向到标准输出（stdout），即输出到 /opt/minio/data/minio.log 文件，这样，无论是标准输出还是错误输出，都会被写入到同一个日志文件中；</a:t>
            </a:r>
            <a:endParaRPr lang="zh-CN" altLang="en-US" sz="1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en-US" altLang="zh-CN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这个符号是在命令的末尾，用于将命令放到后台执行，也就是即使你启动了 MinIO 服务器，你的终端或 shell 会话也不会被阻塞，你可以继续执行其他命令；</a:t>
            </a:r>
            <a:endParaRPr lang="zh-CN" altLang="en-US" sz="1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纠删码模式是单机多磁盘方式，如果这台机器宕机了，那么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就不能对外提供服务了；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集群搭建步骤：（多节点多磁盘）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、准备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台机器；（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MinIO的架构设计，至少需要4个节点来构建集群，这是因为在一个N节点的分布式MinIO集群中，只要有N/2节点在线，数据就是安全的，同时，为了确保能够创建新的对象，需要至少有N/2+1个节点，因此，对于一个4节点的集群，即使有两个节点宕机，集群仍然是可读的，但需要有3个节点才能写数据；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、每台机器添加一块磁盘；（</a:t>
            </a: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集群需要独占磁盘块，不能使用</a:t>
            </a: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root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磁盘块）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、将添加的磁盘格式化为xfs格式：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mkfs.xfs /dev/sdb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、将磁盘挂载到</a:t>
            </a: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的存储目录：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mount /dev/sdb /opt/minio/data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、每台机器上安装好</a:t>
            </a: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；（我们这里是安装在</a:t>
            </a:r>
            <a:r>
              <a:rPr lang="en-US" altLang="zh-CN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/usr/local/minio 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目录下，版本统一）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一键部署</a:t>
            </a:r>
            <a:r>
              <a:rPr lang="en-US" altLang="zh-CN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分布式集群：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#!/bin/bash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export MINIO_ROOT_USER=minioadmin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export MINIO_ROOT_PASSWORD=minioadmin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/usr/local/minio/minio server --config-dir /etc/minio </a:t>
            </a:r>
            <a:r>
              <a:rPr lang="zh-CN" altLang="en-US" sz="1400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--address :900</a:t>
            </a:r>
            <a:r>
              <a:rPr lang="en-US" altLang="zh-CN" sz="1400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--console-address :9001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http://192.168.11.128/opt/minio/data/data1 http://192.168.11.128/opt/minio/data/data2 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http://192.168.11.128/opt/minio/data/data3 http://192.168.11.128/opt/minio/data/data4 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http://192.168.11.129/opt/minio/data/data1 http://192.168.11.129/opt/minio/data/data2 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http://192.168.11.129/opt/minio/data/data3 http://192.168.11.129/opt/minio/data/data4 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http://192.168.11.130/opt/minio/data/data1 http://192.168.11.130/opt/minio/data/data2 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http://192.168.11.130/opt/minio/data/data3 http://192.168.11.130/opt/minio/data/data4 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http://192.168.11.131/opt/minio/data/data1 http://192.168.11.131/opt/minio/data/data2 \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http://192.168.11.131/opt/minio/data/data3 http://192.168.11.131/opt/minio/data/data4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&amp;</a:t>
            </a:r>
            <a:endParaRPr lang="zh-CN" altLang="en-US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80000"/>
              </a:lnSpc>
              <a:buFont typeface="Wingdings" panose="05000000000000000000" charset="0"/>
              <a:buChar char="Ø"/>
            </a:pPr>
            <a:endParaRPr lang="zh-CN" altLang="en-US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591945"/>
            <a:ext cx="10794365" cy="4876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625" y="2078355"/>
            <a:ext cx="981075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2212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Github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/>
              </a:rPr>
              <a:t>https://github.com/minio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Gitee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3" action="ppaction://hlinkfile"/>
              </a:rPr>
              <a:t>https://gitee.com/mirrors/minio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  <a:hlinkClick r:id="rId3" action="ppaction://hlinkfile"/>
            </a:endParaRPr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下载：</a:t>
            </a: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wget https://dl.min.io/server/minio/release/linux-amd64/minio</a:t>
            </a: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赋予可执行权限：</a:t>
            </a: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+x minio</a:t>
            </a:r>
            <a:r>
              <a:rPr lang="en-US" altLang="zh-CN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en-US" altLang="zh-CN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chmod </a:t>
            </a:r>
            <a:r>
              <a:rPr lang="en-US" altLang="zh-CN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744</a:t>
            </a: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minio</a:t>
            </a: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minio可执行程序怎么使用：</a:t>
            </a:r>
            <a:r>
              <a:rPr lang="zh-CN" altLang="en-US" sz="20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 [FLAGS] COMMAND [ARGS...]</a:t>
            </a:r>
            <a:endParaRPr lang="zh-CN" altLang="en-US" sz="20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7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8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MinIO环境部署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1、Nginx 是一个高性能的web服务器；（服务器）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2、Nginx 是俄罗斯人Igor Sysoev用C语言开发的，第一个版本0.1.0发布于2004年10月4日；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商业版本：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tooltip=""/>
              </a:rPr>
              <a:t>http://www.nginx.com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开源版：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3" tooltip=""/>
              </a:rPr>
              <a:t>http://nginx.org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wget http://nginx.org/download/nginx-1.24.0.tar.gz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7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8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22" name="图片 22" descr="Nginx的作者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4028" y="3693160"/>
            <a:ext cx="3587115" cy="261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安装前准备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Nginx的安装需要Linux安装相关的几个库，否则配置和编译会出现错误；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执行如下命令：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install gcc openssl openssl-devel pcre pcre-devel zlib zlib-devel -y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正式安装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1、解压下载下来的nginx文件，执行命令：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 -zxvf nginx-1.24.0.tar.gz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2、切换至解压后的nginx主目录，执行命令：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cd nginx-1.24.0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3、在nginx主目录nginx-1.24.0下执行命令：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./configure --prefix=/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usr/local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/nginx  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（其中--prefix是指定nginx安装路径）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4、执行命令进行编译：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make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5、执行命令进行安装：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make install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Nginx启动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1、启动nginx执行命令：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usr/local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/nginx/sbin/nginx -c /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usr/local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/nginx/conf/nginx.conf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（其中-c是指定配置文件）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2、检查Nginx是否启动：通过查看进程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：ps -ef | grep nginx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Nginx重启</a:t>
            </a:r>
            <a:endParaRPr lang="zh-CN" altLang="en-US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usr/local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/nginx/sbin/nginx -s reload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Nginx关闭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1、优雅关闭Nginx：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找出nginx的进程号：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ps -ef | grep nginx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执行命令：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kill -QUIT 主pid       kill -QUIT 4702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其中pid是主进程号的pid（master process），其他为子进程pid（worker process）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优雅关闭会将已经进来的请求处理完后再关闭；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2、快速关闭Nginx：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找出nginx的进程号：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ps -ef | grep nginx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kill -TERM 主pid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4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快速关闭会直接关闭，已经进来的请求也不会处理；(暴力方式)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76400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Nginx配置检查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conf/nginx.conf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当修改Nginx配置文件后，可以使用Nginx命令进行配置文件语法检查，用于检查Nginx配置文件是否正确；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检查Nginx配置文件是否正确：</a:t>
            </a:r>
            <a:endParaRPr lang="zh-CN" altLang="en-US" sz="16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usr/local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/nginx/sbin/nginx -c /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usr/local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/nginx/conf/nginx.conf -t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64335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Nginx负载均衡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1、在http模块配置upstream：</a:t>
            </a:r>
            <a:endParaRPr lang="zh-CN" altLang="en-US" sz="1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upstream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	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192.168.11.128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00;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	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192.168.11.129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00;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	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192.168.11.130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00; 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192.168.11.131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00; 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2、在server模块里配置：</a:t>
            </a:r>
            <a:endParaRPr lang="zh-CN" altLang="en-US" sz="1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location /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proxy_pass http://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0950" y="3553460"/>
            <a:ext cx="4665345" cy="185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upstream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webui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	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192.168.11.128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	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192.168.11.129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	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192.168.11.130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server 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192.168.11.131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:9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 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0950" y="5538470"/>
            <a:ext cx="406400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location /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webui 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proxy_pass http://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webui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64335"/>
            <a:ext cx="10794365" cy="4791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、分布式集群部署</a:t>
            </a:r>
            <a:endParaRPr lang="zh-CN" altLang="en-US" sz="2000" b="1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Nginx服务器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location /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</a:t>
            </a:r>
            <a:r>
              <a:rPr lang="en-US" altLang="zh-CN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proxy_set_header Host $http_host;</a:t>
            </a:r>
            <a:endParaRPr lang="en-US" altLang="zh-CN" sz="14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en-US" altLang="zh-CN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proxy_set_header Server MinIO;</a:t>
            </a:r>
            <a:endParaRPr lang="zh-CN" altLang="en-US" sz="14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en-US" altLang="zh-CN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4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proxy_set_header Accept-Ranges bytes;</a:t>
            </a:r>
            <a:endParaRPr lang="zh-CN" altLang="en-US" sz="14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proxy_pass http://</a:t>
            </a:r>
            <a:r>
              <a:rPr lang="en-US" altLang="zh-CN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3" indent="-342900" algn="l">
              <a:lnSpc>
                <a:spcPct val="17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</a:t>
            </a:r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集群部署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64211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执行命令：</a:t>
            </a:r>
            <a:b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MINIO_ROOT_USER=</a:t>
            </a:r>
            <a:r>
              <a:rPr lang="zh-CN" altLang="en-US" sz="1600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admin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MINIO_ROOT_PASSWORD=</a:t>
            </a:r>
            <a:r>
              <a:rPr lang="zh-CN" altLang="en-US" sz="1600">
                <a:solidFill>
                  <a:srgbClr val="7030A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password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./minio server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/mnt/data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--console-address ":9001"</a:t>
            </a:r>
            <a:endParaRPr lang="zh-CN" altLang="en-US" sz="1600">
              <a:solidFill>
                <a:schemeClr val="accent2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或者：</a:t>
            </a:r>
            <a:endParaRPr lang="en-US" altLang="zh-CN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./minio server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/mnt/data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--console-address ":9001"</a:t>
            </a:r>
            <a:endParaRPr lang="zh-CN" altLang="en-US" sz="16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16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8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后台启动(&amp;结束)：</a:t>
            </a:r>
            <a:r>
              <a:rPr lang="zh-CN" altLang="en-US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./minio server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/mnt/data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--console-address ":9001"</a:t>
            </a: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endParaRPr lang="en-US" altLang="zh-CN" sz="16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8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查询MinIO进程：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ps -ef | grep minio</a:t>
            </a:r>
            <a:endParaRPr lang="en-US" altLang="zh-CN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18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后台启动的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en-US" altLang="zh-CN" sz="18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如何关闭：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kill pid</a:t>
            </a:r>
            <a:endParaRPr lang="en-US" altLang="zh-CN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18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前台启动的</a:t>
            </a:r>
            <a:r>
              <a:rPr lang="en-US" altLang="zh-CN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en-US" altLang="zh-CN" sz="18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如果关闭：</a:t>
            </a: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ctrl + c</a:t>
            </a:r>
            <a:endParaRPr lang="en-US" altLang="zh-CN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MinIO环境部署</a:t>
            </a:r>
            <a:endParaRPr lang="zh-CN" altLang="en-US" sz="24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4490" y="3001010"/>
            <a:ext cx="5253355" cy="1296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MINIO_ROOT_USER   指定</a:t>
            </a:r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的用户名；</a:t>
            </a:r>
            <a:endParaRPr lang="zh-CN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MINIO_ROOT_PASSWORD   指定</a:t>
            </a:r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的密码；</a:t>
            </a:r>
            <a:endParaRPr lang="zh-CN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/mnt/data   指定MinIO服务器用于存储数据的目录；</a:t>
            </a:r>
            <a:endParaRPr lang="zh-CN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console-address ":9001"   指定MinIO控制台的监听地址和端口</a:t>
            </a:r>
            <a:endParaRPr lang="zh-CN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4498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安装：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安装前查看系统是否已经安装了Docker：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list installed | grep docker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卸载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remove docker.x86_64 -y                      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remove docker-client.x86_64 -y                 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remove docker-common.x86_64 -y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install docker -y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注：这种方式安装的Docker版本比较旧；（查看版本：</a:t>
            </a:r>
            <a:r>
              <a:rPr lang="en-US" altLang="zh-CN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-v</a:t>
            </a:r>
            <a:r>
              <a:rPr lang="zh-CN" altLang="en-US" sz="160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60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启动运行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en-US" altLang="zh-CN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4498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安装：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安装最新版的Docker：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、yum install yum-utils -y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、yum-config-manager --add-repo https://download.docker.com/linux/centos/docker-ce.repo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、yum install docker-ce docker-ce-cli containerd.io docker-buildx-plugin docker-compose-plugin -y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查看是否安装成功：</a:t>
            </a:r>
            <a:endParaRPr lang="zh-CN" altLang="en-US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en-US" altLang="zh-CN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版本：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--version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version，docker -v</a:t>
            </a:r>
            <a:r>
              <a:rPr lang="zh-CN" altLang="en-US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启动运行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en-US" altLang="zh-CN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667385" y="1744980"/>
            <a:ext cx="10794365" cy="454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启动：</a:t>
            </a:r>
            <a:endParaRPr lang="zh-CN" altLang="en-US" sz="2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systemctl start docker 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service docker start 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停止：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systemctl stop docker 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service docker stop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重启：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systemctl restart docker 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service docker restart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16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检查Docker进程的运行状态：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systemctl status docker </a:t>
            </a: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service docker status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查看docker进程：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ps -ef | grep docker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查看docker系统信息：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info </a:t>
            </a:r>
            <a:endParaRPr lang="zh-CN" altLang="en-US" sz="16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查看所有的帮助信息：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--help</a:t>
            </a:r>
            <a:endParaRPr lang="zh-CN" altLang="en-US" sz="1600"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16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查看某个commond命令的帮助信息：</a:t>
            </a:r>
            <a:r>
              <a:rPr lang="zh-CN" altLang="en-US" sz="160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commond --help </a:t>
            </a:r>
            <a:endParaRPr lang="zh-CN" altLang="en-US" sz="16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8758"/>
          <a:stretch>
            <a:fillRect/>
          </a:stretch>
        </p:blipFill>
        <p:spPr>
          <a:xfrm>
            <a:off x="-86995" y="-185420"/>
            <a:ext cx="2454275" cy="1564005"/>
          </a:xfrm>
          <a:prstGeom prst="rect">
            <a:avLst/>
          </a:prstGeom>
        </p:spPr>
      </p:pic>
      <p:pic>
        <p:nvPicPr>
          <p:cNvPr id="7" name="图片 6" descr="5d0495981e06a4beefc1a7ac3c41024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0697"/>
          <a:stretch>
            <a:fillRect/>
          </a:stretch>
        </p:blipFill>
        <p:spPr>
          <a:xfrm>
            <a:off x="8579485" y="-307340"/>
            <a:ext cx="5215255" cy="1497965"/>
          </a:xfrm>
          <a:prstGeom prst="rect">
            <a:avLst/>
          </a:prstGeom>
        </p:spPr>
      </p:pic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>
            <a:off x="-3175" y="6311900"/>
            <a:ext cx="10012680" cy="539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>
            <p:custDataLst>
              <p:tags r:id="rId6"/>
            </p:custDataLst>
          </p:nvPr>
        </p:nvSpPr>
        <p:spPr>
          <a:xfrm flipH="1">
            <a:off x="1883410" y="6290310"/>
            <a:ext cx="10308590" cy="567690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2390775" y="596900"/>
            <a:ext cx="9439275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67385" y="1020445"/>
            <a:ext cx="10794365" cy="49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lang="zh-CN" altLang="en-US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启动运行</a:t>
            </a:r>
            <a:r>
              <a:rPr lang="en-US" altLang="zh-CN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MinIO</a:t>
            </a:r>
            <a:endParaRPr lang="en-US" altLang="zh-CN" sz="2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TABLE_ENDDRAG_ORIGIN_RECT" val="759*182"/>
  <p:tag name="TABLE_ENDDRAG_RECT" val="100*168*759*182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TABLE_ENDDRAG_ORIGIN_RECT" val="671*154"/>
  <p:tag name="TABLE_ENDDRAG_RECT" val="109*197*671*154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COMMONDATA" val="eyJoZGlkIjoiYTcyYmVjMTcwOWFmNjA4YzMzMmY4MjU1YmU4YjVjNjcifQ=="/>
  <p:tag name="commondata" val="eyJoZGlkIjoiZDNmZDYyOGUxZmZkYzBlZWM5NGUwZTYxYTQ1YjRjODcifQ==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13972</Words>
  <Application>WPS 演示</Application>
  <PresentationFormat>宽屏</PresentationFormat>
  <Paragraphs>662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宋体</vt:lpstr>
      <vt:lpstr>Wingdings</vt:lpstr>
      <vt:lpstr>Wingdings</vt:lpstr>
      <vt:lpstr>微软雅黑</vt:lpstr>
      <vt:lpstr>Arial Unicode MS</vt:lpstr>
      <vt:lpstr>Arial Black</vt:lpstr>
      <vt:lpstr>黑体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I</cp:lastModifiedBy>
  <cp:revision>5180</cp:revision>
  <dcterms:created xsi:type="dcterms:W3CDTF">2019-09-19T02:01:00Z</dcterms:created>
  <dcterms:modified xsi:type="dcterms:W3CDTF">2024-04-10T10:14:00Z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B4336ABF8D4B43BBBB25AAA0743935E4_12</vt:lpwstr>
  </property>
</Properties>
</file>