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1" r:id="rId6"/>
    <p:sldId id="260" r:id="rId7"/>
    <p:sldId id="259" r:id="rId8"/>
    <p:sldId id="263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6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marius@cs.aau.d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090" y="1322705"/>
            <a:ext cx="9566910" cy="218694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Summation Benchmark</a:t>
            </a:r>
            <a:r>
              <a:rPr lang="lt-LT" altLang="en-US"/>
              <a:t>s</a:t>
            </a:r>
            <a:endParaRPr lang="lt-LT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altLang="zh-CN"/>
              <a:t>Marius Mikučionis &lt;</a:t>
            </a:r>
            <a:r>
              <a:rPr lang="lt-LT" altLang="zh-CN">
                <a:hlinkClick r:id="rId1" tooltip=""/>
              </a:rPr>
              <a:t>marius@cs.aau.dk</a:t>
            </a:r>
            <a:r>
              <a:rPr lang="lt-LT" altLang="zh-CN"/>
              <a:t>&gt;</a:t>
            </a:r>
            <a:endParaRPr lang="lt-LT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1689100" y="1587500"/>
            <a:ext cx="8374380" cy="79756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5675"/>
          </a:xfrm>
        </p:spPr>
        <p:txBody>
          <a:bodyPr/>
          <a:p>
            <a:r>
              <a:rPr lang="en-US"/>
              <a:t>sum_loop: addition over simple loop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2488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496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0949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2.0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4957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3.0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6660" y="16744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409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4.0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3417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5.0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89100" y="575373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689100" y="1632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size: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689100" y="1945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data: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61390" y="571119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res: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86660" y="199326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800350" y="2142490"/>
            <a:ext cx="724535" cy="50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957580" y="162496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inp: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7425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6.0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1624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7.0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140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8.0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0656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9.0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32" name="Straight Arrow Connector 31"/>
          <p:cNvCxnSpPr>
            <a:stCxn id="5" idx="2"/>
            <a:endCxn id="18" idx="0"/>
          </p:cNvCxnSpPr>
          <p:nvPr/>
        </p:nvCxnSpPr>
        <p:spPr>
          <a:xfrm flipH="1">
            <a:off x="2009140" y="2298065"/>
            <a:ext cx="1835785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8" idx="0"/>
          </p:cNvCxnSpPr>
          <p:nvPr/>
        </p:nvCxnSpPr>
        <p:spPr>
          <a:xfrm flipH="1">
            <a:off x="2009140" y="2298065"/>
            <a:ext cx="2475865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8" idx="0"/>
          </p:cNvCxnSpPr>
          <p:nvPr/>
        </p:nvCxnSpPr>
        <p:spPr>
          <a:xfrm flipH="1">
            <a:off x="2009140" y="2298065"/>
            <a:ext cx="3120390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8" idx="0"/>
          </p:cNvCxnSpPr>
          <p:nvPr/>
        </p:nvCxnSpPr>
        <p:spPr>
          <a:xfrm flipH="1">
            <a:off x="2009140" y="2298065"/>
            <a:ext cx="3760470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18" idx="0"/>
          </p:cNvCxnSpPr>
          <p:nvPr/>
        </p:nvCxnSpPr>
        <p:spPr>
          <a:xfrm flipH="1">
            <a:off x="2009140" y="2298065"/>
            <a:ext cx="4404995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18" idx="0"/>
          </p:cNvCxnSpPr>
          <p:nvPr/>
        </p:nvCxnSpPr>
        <p:spPr>
          <a:xfrm flipH="1">
            <a:off x="2009140" y="2298065"/>
            <a:ext cx="5045075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8" idx="0"/>
          </p:cNvCxnSpPr>
          <p:nvPr/>
        </p:nvCxnSpPr>
        <p:spPr>
          <a:xfrm flipH="1">
            <a:off x="2009140" y="2298065"/>
            <a:ext cx="5685155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8" idx="0"/>
          </p:cNvCxnSpPr>
          <p:nvPr/>
        </p:nvCxnSpPr>
        <p:spPr>
          <a:xfrm flipH="1">
            <a:off x="2009140" y="2298065"/>
            <a:ext cx="6327140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18" idx="0"/>
          </p:cNvCxnSpPr>
          <p:nvPr/>
        </p:nvCxnSpPr>
        <p:spPr>
          <a:xfrm flipH="1">
            <a:off x="2009140" y="2298065"/>
            <a:ext cx="6972300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2"/>
            <a:endCxn id="18" idx="0"/>
          </p:cNvCxnSpPr>
          <p:nvPr/>
        </p:nvCxnSpPr>
        <p:spPr>
          <a:xfrm flipH="1">
            <a:off x="2009140" y="2298065"/>
            <a:ext cx="7617460" cy="3455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2352675" y="3693160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+=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1689100" y="1587500"/>
            <a:ext cx="8374380" cy="79756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5675"/>
          </a:xfrm>
        </p:spPr>
        <p:txBody>
          <a:bodyPr/>
          <a:p>
            <a:r>
              <a:rPr lang="en-US"/>
              <a:t>sum_accumulate: addition using std::accumulate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2488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496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0949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2.0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4957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3.0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6660" y="16744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409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4.0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3417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5.0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86660" y="33070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689100" y="1632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size: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689100" y="1945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data: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673225" y="3283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init: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86660" y="199326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800350" y="2142490"/>
            <a:ext cx="724535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957580" y="162496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inp: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7425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6.0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1624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7.0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140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8.0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0656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9.0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32" name="Straight Arrow Connector 31"/>
          <p:cNvCxnSpPr>
            <a:stCxn id="5" idx="2"/>
            <a:endCxn id="3" idx="0"/>
          </p:cNvCxnSpPr>
          <p:nvPr/>
        </p:nvCxnSpPr>
        <p:spPr>
          <a:xfrm>
            <a:off x="3844925" y="2298065"/>
            <a:ext cx="2251075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3" idx="0"/>
          </p:cNvCxnSpPr>
          <p:nvPr/>
        </p:nvCxnSpPr>
        <p:spPr>
          <a:xfrm>
            <a:off x="4485005" y="2298065"/>
            <a:ext cx="1610995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3" idx="0"/>
          </p:cNvCxnSpPr>
          <p:nvPr/>
        </p:nvCxnSpPr>
        <p:spPr>
          <a:xfrm>
            <a:off x="5129530" y="2298065"/>
            <a:ext cx="966470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3" idx="0"/>
          </p:cNvCxnSpPr>
          <p:nvPr/>
        </p:nvCxnSpPr>
        <p:spPr>
          <a:xfrm>
            <a:off x="5769610" y="2298065"/>
            <a:ext cx="326390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3" idx="0"/>
          </p:cNvCxnSpPr>
          <p:nvPr/>
        </p:nvCxnSpPr>
        <p:spPr>
          <a:xfrm flipH="1">
            <a:off x="6096000" y="2298065"/>
            <a:ext cx="318135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3" idx="0"/>
          </p:cNvCxnSpPr>
          <p:nvPr/>
        </p:nvCxnSpPr>
        <p:spPr>
          <a:xfrm flipH="1">
            <a:off x="6096000" y="2298065"/>
            <a:ext cx="958215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3" idx="0"/>
          </p:cNvCxnSpPr>
          <p:nvPr/>
        </p:nvCxnSpPr>
        <p:spPr>
          <a:xfrm flipH="1">
            <a:off x="6096000" y="2298065"/>
            <a:ext cx="1598295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3" idx="0"/>
          </p:cNvCxnSpPr>
          <p:nvPr/>
        </p:nvCxnSpPr>
        <p:spPr>
          <a:xfrm flipH="1">
            <a:off x="6096000" y="2298065"/>
            <a:ext cx="2240280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2"/>
            <a:endCxn id="3" idx="0"/>
          </p:cNvCxnSpPr>
          <p:nvPr/>
        </p:nvCxnSpPr>
        <p:spPr>
          <a:xfrm flipH="1">
            <a:off x="6096000" y="2298065"/>
            <a:ext cx="2885440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2"/>
            <a:endCxn id="3" idx="0"/>
          </p:cNvCxnSpPr>
          <p:nvPr/>
        </p:nvCxnSpPr>
        <p:spPr>
          <a:xfrm flipH="1">
            <a:off x="6096000" y="2298065"/>
            <a:ext cx="3530600" cy="21050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357495" y="4403090"/>
            <a:ext cx="1477010" cy="44958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std::plus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8" name="Curved Connector 7"/>
          <p:cNvCxnSpPr>
            <a:stCxn id="3" idx="2"/>
            <a:endCxn id="18" idx="2"/>
          </p:cNvCxnSpPr>
          <p:nvPr/>
        </p:nvCxnSpPr>
        <p:spPr>
          <a:xfrm rot="5400000" flipH="1">
            <a:off x="3834765" y="2590800"/>
            <a:ext cx="1233805" cy="3289300"/>
          </a:xfrm>
          <a:prstGeom prst="curvedConnector3">
            <a:avLst>
              <a:gd name="adj1" fmla="val -45162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3"/>
            <a:endCxn id="3" idx="1"/>
          </p:cNvCxnSpPr>
          <p:nvPr/>
        </p:nvCxnSpPr>
        <p:spPr>
          <a:xfrm>
            <a:off x="3126740" y="3463290"/>
            <a:ext cx="2230755" cy="116459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11" idx="0"/>
          </p:cNvCxnSpPr>
          <p:nvPr/>
        </p:nvCxnSpPr>
        <p:spPr>
          <a:xfrm flipH="1">
            <a:off x="1564640" y="3618865"/>
            <a:ext cx="1242060" cy="172339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44600" y="534225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13080" y="531368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res: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1689100" y="1587500"/>
            <a:ext cx="8374380" cy="79756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5675"/>
          </a:xfrm>
        </p:spPr>
        <p:txBody>
          <a:bodyPr/>
          <a:p>
            <a:r>
              <a:rPr lang="en-US"/>
              <a:t>sum_vec4: vectorized addition using 4 registers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2488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496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0949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2.0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4957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3.0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6660" y="16744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409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4.0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3417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5.0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52675" y="494665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689100" y="1632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size: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689100" y="1945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data: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624965" y="490410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res: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86660" y="199326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814955" y="2142490"/>
            <a:ext cx="709930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957580" y="162496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inp: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7425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6.0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1624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7.0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140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8.0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0656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9.0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32" name="Straight Arrow Connector 31"/>
          <p:cNvCxnSpPr>
            <a:stCxn id="5" idx="2"/>
            <a:endCxn id="3" idx="0"/>
          </p:cNvCxnSpPr>
          <p:nvPr/>
        </p:nvCxnSpPr>
        <p:spPr>
          <a:xfrm>
            <a:off x="3844925" y="2298065"/>
            <a:ext cx="343535" cy="78613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3" idx="0"/>
          </p:cNvCxnSpPr>
          <p:nvPr/>
        </p:nvCxnSpPr>
        <p:spPr>
          <a:xfrm flipH="1">
            <a:off x="4188460" y="2298065"/>
            <a:ext cx="296545" cy="78613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6" idx="0"/>
          </p:cNvCxnSpPr>
          <p:nvPr/>
        </p:nvCxnSpPr>
        <p:spPr>
          <a:xfrm>
            <a:off x="5129530" y="2298065"/>
            <a:ext cx="328930" cy="78359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6" idx="0"/>
          </p:cNvCxnSpPr>
          <p:nvPr/>
        </p:nvCxnSpPr>
        <p:spPr>
          <a:xfrm flipH="1">
            <a:off x="5458460" y="2298065"/>
            <a:ext cx="311150" cy="78359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8" idx="0"/>
          </p:cNvCxnSpPr>
          <p:nvPr/>
        </p:nvCxnSpPr>
        <p:spPr>
          <a:xfrm>
            <a:off x="6414135" y="2298065"/>
            <a:ext cx="314325" cy="77216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8" idx="0"/>
          </p:cNvCxnSpPr>
          <p:nvPr/>
        </p:nvCxnSpPr>
        <p:spPr>
          <a:xfrm flipH="1">
            <a:off x="6728460" y="2298065"/>
            <a:ext cx="325755" cy="77216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0" idx="0"/>
          </p:cNvCxnSpPr>
          <p:nvPr/>
        </p:nvCxnSpPr>
        <p:spPr>
          <a:xfrm>
            <a:off x="7694295" y="2298065"/>
            <a:ext cx="298450" cy="7759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0" idx="0"/>
          </p:cNvCxnSpPr>
          <p:nvPr/>
        </p:nvCxnSpPr>
        <p:spPr>
          <a:xfrm flipH="1">
            <a:off x="7992745" y="2298065"/>
            <a:ext cx="343535" cy="7759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868420" y="30841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17875" y="3051175"/>
            <a:ext cx="59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s1: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38420" y="308165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7875" y="3048635"/>
            <a:ext cx="59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s2: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08420" y="307022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857875" y="3037205"/>
            <a:ext cx="59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s3: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72705" y="307403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122160" y="3041015"/>
            <a:ext cx="59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s4: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024630" y="2454275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305425" y="246253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6584950" y="246380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860030" y="2463800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57" name="Curved Connector 56"/>
          <p:cNvCxnSpPr>
            <a:stCxn id="6" idx="2"/>
            <a:endCxn id="3" idx="2"/>
          </p:cNvCxnSpPr>
          <p:nvPr/>
        </p:nvCxnSpPr>
        <p:spPr>
          <a:xfrm rot="5400000">
            <a:off x="4822190" y="2759710"/>
            <a:ext cx="3175" cy="1270000"/>
          </a:xfrm>
          <a:prstGeom prst="curvedConnector3">
            <a:avLst>
              <a:gd name="adj1" fmla="val 13610000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2"/>
            <a:endCxn id="8" idx="2"/>
          </p:cNvCxnSpPr>
          <p:nvPr/>
        </p:nvCxnSpPr>
        <p:spPr>
          <a:xfrm rot="5400000" flipH="1">
            <a:off x="7358380" y="2751455"/>
            <a:ext cx="3810" cy="1264285"/>
          </a:xfrm>
          <a:prstGeom prst="curvedConnector3">
            <a:avLst>
              <a:gd name="adj1" fmla="val -11775000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4607560" y="3451225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+=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7131685" y="3463290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+=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48" name="Curved Connector 47"/>
          <p:cNvCxnSpPr>
            <a:stCxn id="8" idx="2"/>
            <a:endCxn id="3" idx="2"/>
          </p:cNvCxnSpPr>
          <p:nvPr/>
        </p:nvCxnSpPr>
        <p:spPr>
          <a:xfrm rot="5400000">
            <a:off x="5451475" y="2118995"/>
            <a:ext cx="13970" cy="2540000"/>
          </a:xfrm>
          <a:prstGeom prst="curvedConnector3">
            <a:avLst>
              <a:gd name="adj1" fmla="val 6013636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5237480" y="3833495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+=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50" name="Straight Arrow Connector 49"/>
          <p:cNvCxnSpPr>
            <a:stCxn id="3" idx="2"/>
            <a:endCxn id="18" idx="0"/>
          </p:cNvCxnSpPr>
          <p:nvPr/>
        </p:nvCxnSpPr>
        <p:spPr>
          <a:xfrm flipH="1">
            <a:off x="2672715" y="3395980"/>
            <a:ext cx="1515745" cy="15506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2669540" y="4279900"/>
            <a:ext cx="457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+=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8584565" y="2490470"/>
            <a:ext cx="362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 operations (executed in parallel)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8584565" y="3382010"/>
            <a:ext cx="362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 operations (executed in parallel)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584565" y="3911600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 operation to add all up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1689100" y="1587500"/>
            <a:ext cx="8374380" cy="79756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5675"/>
          </a:xfrm>
        </p:spPr>
        <p:txBody>
          <a:bodyPr/>
          <a:p>
            <a:r>
              <a:rPr lang="en-US"/>
              <a:t>sum_transform: addition using std::transform over ranges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2488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496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0949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2.0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4957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3.0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6660" y="16744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409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4.0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3417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5.0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689100" y="1632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size: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689100" y="1945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data: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86660" y="199326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813050" y="2142490"/>
            <a:ext cx="711835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957580" y="162496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inp: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7425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6.0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1624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7.0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140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8.0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0656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9.0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67175" y="3907790"/>
            <a:ext cx="1477010" cy="44958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std::plus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2245" y="61067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20725" y="607822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res: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4" name="Straight Arrow Connector 3"/>
          <p:cNvCxnSpPr>
            <a:stCxn id="65" idx="1"/>
            <a:endCxn id="11" idx="0"/>
          </p:cNvCxnSpPr>
          <p:nvPr/>
        </p:nvCxnSpPr>
        <p:spPr>
          <a:xfrm flipH="1">
            <a:off x="1772285" y="4884420"/>
            <a:ext cx="2019300" cy="122237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5036185" y="916305"/>
            <a:ext cx="187960" cy="3209925"/>
          </a:xfrm>
          <a:prstGeom prst="leftBrace">
            <a:avLst>
              <a:gd name="adj1" fmla="val 50675"/>
              <a:gd name="adj2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16200000">
            <a:off x="8247380" y="916305"/>
            <a:ext cx="187960" cy="3209925"/>
          </a:xfrm>
          <a:prstGeom prst="leftBrace">
            <a:avLst>
              <a:gd name="adj1" fmla="val 50675"/>
              <a:gd name="adj2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002020" y="2620010"/>
            <a:ext cx="1477010" cy="44958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std::plus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48" name="Straight Arrow Connector 47"/>
          <p:cNvCxnSpPr>
            <a:stCxn id="45" idx="1"/>
            <a:endCxn id="47" idx="1"/>
          </p:cNvCxnSpPr>
          <p:nvPr/>
        </p:nvCxnSpPr>
        <p:spPr>
          <a:xfrm>
            <a:off x="5130800" y="2615565"/>
            <a:ext cx="871220" cy="2292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1"/>
            <a:endCxn id="47" idx="3"/>
          </p:cNvCxnSpPr>
          <p:nvPr/>
        </p:nvCxnSpPr>
        <p:spPr>
          <a:xfrm flipH="1">
            <a:off x="7479030" y="2615565"/>
            <a:ext cx="862965" cy="22923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7" idx="2"/>
            <a:endCxn id="45" idx="1"/>
          </p:cNvCxnSpPr>
          <p:nvPr/>
        </p:nvCxnSpPr>
        <p:spPr>
          <a:xfrm rot="5400000" flipH="1">
            <a:off x="5708650" y="2037715"/>
            <a:ext cx="454025" cy="1609725"/>
          </a:xfrm>
          <a:prstGeom prst="curvedConnector3">
            <a:avLst>
              <a:gd name="adj1" fmla="val -26853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4070985" y="2840355"/>
            <a:ext cx="187960" cy="1281430"/>
          </a:xfrm>
          <a:prstGeom prst="leftBrace">
            <a:avLst>
              <a:gd name="adj1" fmla="val 50675"/>
              <a:gd name="adj2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5359400" y="2847975"/>
            <a:ext cx="187960" cy="1281430"/>
          </a:xfrm>
          <a:prstGeom prst="leftBrace">
            <a:avLst>
              <a:gd name="adj1" fmla="val 50675"/>
              <a:gd name="adj2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1" idx="1"/>
            <a:endCxn id="3" idx="0"/>
          </p:cNvCxnSpPr>
          <p:nvPr/>
        </p:nvCxnSpPr>
        <p:spPr>
          <a:xfrm>
            <a:off x="4164965" y="3575050"/>
            <a:ext cx="640715" cy="33274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1"/>
            <a:endCxn id="3" idx="0"/>
          </p:cNvCxnSpPr>
          <p:nvPr/>
        </p:nvCxnSpPr>
        <p:spPr>
          <a:xfrm flipH="1">
            <a:off x="4805680" y="3582670"/>
            <a:ext cx="647700" cy="32512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>
            <a:off x="4093845" y="3645535"/>
            <a:ext cx="782320" cy="640715"/>
          </a:xfrm>
          <a:prstGeom prst="curvedConnector5">
            <a:avLst>
              <a:gd name="adj1" fmla="val -30398"/>
              <a:gd name="adj2" fmla="val 152478"/>
              <a:gd name="adj3" fmla="val 61079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endCxn id="51" idx="1"/>
          </p:cNvCxnSpPr>
          <p:nvPr/>
        </p:nvCxnSpPr>
        <p:spPr>
          <a:xfrm rot="10800000" flipV="1">
            <a:off x="4164965" y="3435350"/>
            <a:ext cx="2289810" cy="139700"/>
          </a:xfrm>
          <a:prstGeom prst="curvedConnector4">
            <a:avLst>
              <a:gd name="adj1" fmla="val -748"/>
              <a:gd name="adj2" fmla="val 846818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6462395" y="3707765"/>
            <a:ext cx="320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+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61690" y="5265420"/>
            <a:ext cx="1477010" cy="44958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std::plus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62" name="Straight Arrow Connector 61"/>
          <p:cNvCxnSpPr>
            <a:stCxn id="65" idx="1"/>
            <a:endCxn id="61" idx="0"/>
          </p:cNvCxnSpPr>
          <p:nvPr/>
        </p:nvCxnSpPr>
        <p:spPr>
          <a:xfrm>
            <a:off x="3791585" y="4884420"/>
            <a:ext cx="308610" cy="3810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6" idx="1"/>
            <a:endCxn id="61" idx="0"/>
          </p:cNvCxnSpPr>
          <p:nvPr/>
        </p:nvCxnSpPr>
        <p:spPr>
          <a:xfrm flipH="1">
            <a:off x="4100195" y="4870450"/>
            <a:ext cx="334010" cy="3949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61" idx="2"/>
            <a:endCxn id="65" idx="1"/>
          </p:cNvCxnSpPr>
          <p:nvPr/>
        </p:nvCxnSpPr>
        <p:spPr>
          <a:xfrm rot="5400000" flipH="1">
            <a:off x="3530600" y="5145405"/>
            <a:ext cx="830580" cy="308610"/>
          </a:xfrm>
          <a:prstGeom prst="curvedConnector5">
            <a:avLst>
              <a:gd name="adj1" fmla="val -28670"/>
              <a:gd name="adj2" fmla="val 316461"/>
              <a:gd name="adj3" fmla="val 77064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Brace 64"/>
          <p:cNvSpPr/>
          <p:nvPr/>
        </p:nvSpPr>
        <p:spPr>
          <a:xfrm rot="16200000">
            <a:off x="3696970" y="4469130"/>
            <a:ext cx="187960" cy="641985"/>
          </a:xfrm>
          <a:prstGeom prst="leftBrace">
            <a:avLst>
              <a:gd name="adj1" fmla="val 50675"/>
              <a:gd name="adj2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Left Brace 65"/>
          <p:cNvSpPr/>
          <p:nvPr/>
        </p:nvSpPr>
        <p:spPr>
          <a:xfrm rot="16200000">
            <a:off x="4339590" y="4455160"/>
            <a:ext cx="187960" cy="641985"/>
          </a:xfrm>
          <a:prstGeom prst="leftBrace">
            <a:avLst>
              <a:gd name="adj1" fmla="val 50675"/>
              <a:gd name="adj2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8370570" y="3041015"/>
            <a:ext cx="358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“single operation over many data”</a:t>
            </a:r>
            <a:endParaRPr lang="en-US"/>
          </a:p>
          <a:p>
            <a:r>
              <a:rPr lang="en-US"/>
              <a:t>(streaming instructions?)</a:t>
            </a:r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6440170" y="5885815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*_fm: -ffast-math -mtune=native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*_par: parallel and vectorized execution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*_simd: Single Instruction Multiple Data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ounded Rectangle 24"/>
          <p:cNvSpPr/>
          <p:nvPr/>
        </p:nvSpPr>
        <p:spPr>
          <a:xfrm>
            <a:off x="1689100" y="1587500"/>
            <a:ext cx="8374380" cy="79756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55675"/>
          </a:xfrm>
        </p:spPr>
        <p:txBody>
          <a:bodyPr/>
          <a:p>
            <a:r>
              <a:rPr lang="en-US"/>
              <a:t>sum_reduce: addition using std::reduce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2488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6496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0949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2.0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4957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3.0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6660" y="16744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10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409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4.0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3417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5.0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06470" y="33070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689100" y="1632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size: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689100" y="1945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data: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693035" y="3283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init: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86660" y="199326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2819400" y="2142490"/>
            <a:ext cx="705485" cy="6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957580" y="162496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inp: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74255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6.0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1624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7.0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140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8.0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06560" y="1986280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9.0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36" name="Straight Arrow Connector 35"/>
          <p:cNvCxnSpPr>
            <a:stCxn id="45" idx="1"/>
            <a:endCxn id="3" idx="0"/>
          </p:cNvCxnSpPr>
          <p:nvPr/>
        </p:nvCxnSpPr>
        <p:spPr>
          <a:xfrm flipH="1">
            <a:off x="5121275" y="2790190"/>
            <a:ext cx="1614805" cy="135191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382770" y="4142105"/>
            <a:ext cx="1477010" cy="449580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std::plus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9" name="Straight Arrow Connector 8"/>
          <p:cNvCxnSpPr>
            <a:stCxn id="18" idx="3"/>
            <a:endCxn id="3" idx="0"/>
          </p:cNvCxnSpPr>
          <p:nvPr/>
        </p:nvCxnSpPr>
        <p:spPr>
          <a:xfrm>
            <a:off x="4146550" y="3463290"/>
            <a:ext cx="974725" cy="67881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459990" y="5649595"/>
            <a:ext cx="640080" cy="311785"/>
          </a:xfrm>
          <a:prstGeom prst="round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0.0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728470" y="562102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res: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cxnSp>
        <p:nvCxnSpPr>
          <p:cNvPr id="4" name="Straight Arrow Connector 3"/>
          <p:cNvCxnSpPr>
            <a:stCxn id="3" idx="2"/>
            <a:endCxn id="11" idx="0"/>
          </p:cNvCxnSpPr>
          <p:nvPr/>
        </p:nvCxnSpPr>
        <p:spPr>
          <a:xfrm flipH="1">
            <a:off x="2780030" y="4591685"/>
            <a:ext cx="2341245" cy="105791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6642100" y="-514350"/>
            <a:ext cx="187960" cy="6421120"/>
          </a:xfrm>
          <a:prstGeom prst="leftBrace">
            <a:avLst>
              <a:gd name="adj1" fmla="val 50675"/>
              <a:gd name="adj2" fmla="val 50000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Curved Connector 5"/>
          <p:cNvCxnSpPr>
            <a:endCxn id="3" idx="3"/>
          </p:cNvCxnSpPr>
          <p:nvPr/>
        </p:nvCxnSpPr>
        <p:spPr>
          <a:xfrm flipV="1">
            <a:off x="5123180" y="4366895"/>
            <a:ext cx="736600" cy="226695"/>
          </a:xfrm>
          <a:prstGeom prst="curvedConnector3">
            <a:avLst>
              <a:gd name="adj1" fmla="val 256206"/>
            </a:avLst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412230" y="5892800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*_fm: -ffast-math -mtune=native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*_par: parallel and vectorized execution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  <a:p>
            <a:r>
              <a:rPr lang="en-US">
                <a:latin typeface="JetBrains Mono" panose="02000009000000000000" charset="0"/>
                <a:cs typeface="JetBrains Mono" panose="02000009000000000000" charset="0"/>
              </a:rPr>
              <a:t>*_simd: Single Instruction Multiple Data</a:t>
            </a:r>
            <a:endParaRPr 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7522845" y="3183890"/>
            <a:ext cx="46151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Assumes that the operation is commutative,</a:t>
            </a:r>
            <a:endParaRPr lang="en-US"/>
          </a:p>
          <a:p>
            <a:r>
              <a:rPr lang="en-US"/>
              <a:t>lets compiler decide on the optimal order.</a:t>
            </a:r>
            <a:endParaRPr lang="en-US"/>
          </a:p>
          <a:p>
            <a:r>
              <a:rPr lang="en-US"/>
              <a:t>Alternatively, specify execution order: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sequential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unsequenced (vectorized)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parallel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parallel unsequenced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5245"/>
            <a:ext cx="10515600" cy="537210"/>
          </a:xfrm>
        </p:spPr>
        <p:txBody>
          <a:bodyPr/>
          <a:p>
            <a:r>
              <a:rPr lang="en-US"/>
              <a:t>Conventional Project Directory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646430"/>
            <a:ext cx="3672205" cy="61214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600" b="1">
                <a:latin typeface="JetBrains Mono" panose="02000009000000000000" charset="0"/>
                <a:cs typeface="JetBrains Mono" panose="02000009000000000000" charset="0"/>
              </a:rPr>
              <a:t>include</a:t>
            </a:r>
            <a:endParaRPr lang="en-US" sz="16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output.hpp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sum.hpp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sz="1600" b="1">
                <a:latin typeface="JetBrains Mono" panose="02000009000000000000" charset="0"/>
                <a:cs typeface="JetBrains Mono" panose="02000009000000000000" charset="0"/>
              </a:rPr>
              <a:t>source / src</a:t>
            </a:r>
            <a:endParaRPr lang="en-US" sz="16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output.cpp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sum_loop.cpp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sum_accumulate.cpp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sum_vec4.cpp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sum_transform.cpp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sum_reduce.cpp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 i="1">
                <a:latin typeface="JetBrains Mono" panose="02000009000000000000" charset="0"/>
                <a:cs typeface="JetBrains Mono" panose="02000009000000000000" charset="0"/>
                <a:sym typeface="+mn-ea"/>
              </a:rPr>
              <a:t>CMakeLists.txt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sz="1600" b="1">
                <a:latin typeface="JetBrains Mono" panose="02000009000000000000" charset="0"/>
                <a:cs typeface="JetBrains Mono" panose="02000009000000000000" charset="0"/>
              </a:rPr>
              <a:t>tests</a:t>
            </a:r>
            <a:endParaRPr lang="en-US" sz="16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output_test.cpp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sum_test.cpp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>
                <a:latin typeface="JetBrains Mono" panose="02000009000000000000" charset="0"/>
                <a:cs typeface="JetBrains Mono" panose="02000009000000000000" charset="0"/>
              </a:rPr>
              <a:t>sum_bm.cpp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 i="1">
                <a:latin typeface="JetBrains Mono" panose="02000009000000000000" charset="0"/>
                <a:cs typeface="JetBrains Mono" panose="02000009000000000000" charset="0"/>
                <a:sym typeface="+mn-ea"/>
              </a:rPr>
              <a:t>CMakeLists.txt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sz="1600" b="1">
                <a:latin typeface="JetBrains Mono" panose="02000009000000000000" charset="0"/>
                <a:cs typeface="JetBrains Mono" panose="02000009000000000000" charset="0"/>
              </a:rPr>
              <a:t>cmake</a:t>
            </a:r>
            <a:endParaRPr lang="en-US" sz="1600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 i="1">
                <a:latin typeface="JetBrains Mono" panose="02000009000000000000" charset="0"/>
                <a:cs typeface="JetBrains Mono" panose="02000009000000000000" charset="0"/>
              </a:rPr>
              <a:t>doctest.cmake</a:t>
            </a:r>
            <a:endParaRPr lang="en-US" sz="1400" i="1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 i="1">
                <a:latin typeface="JetBrains Mono" panose="02000009000000000000" charset="0"/>
                <a:cs typeface="JetBrains Mono" panose="02000009000000000000" charset="0"/>
              </a:rPr>
              <a:t>benchmark.cmake</a:t>
            </a:r>
            <a:endParaRPr lang="en-US" sz="1400" i="1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 i="1">
                <a:latin typeface="JetBrains Mono" panose="02000009000000000000" charset="0"/>
                <a:cs typeface="JetBrains Mono" panose="02000009000000000000" charset="0"/>
              </a:rPr>
              <a:t>tbb.cmake</a:t>
            </a:r>
            <a:endParaRPr lang="en-US" sz="1400" i="1">
              <a:latin typeface="JetBrains Mono" panose="02000009000000000000" charset="0"/>
              <a:cs typeface="JetBrains Mono" panose="02000009000000000000" charset="0"/>
            </a:endParaRPr>
          </a:p>
          <a:p>
            <a:pPr marL="457200" lvl="1" indent="0">
              <a:buNone/>
            </a:pPr>
            <a:r>
              <a:rPr lang="en-US" sz="1400" i="1">
                <a:latin typeface="JetBrains Mono" panose="02000009000000000000" charset="0"/>
                <a:cs typeface="JetBrains Mono" panose="02000009000000000000" charset="0"/>
              </a:rPr>
              <a:t>eve.cmake</a:t>
            </a:r>
            <a:endParaRPr lang="en-US" sz="1400">
              <a:latin typeface="JetBrains Mono" panose="02000009000000000000" charset="0"/>
              <a:cs typeface="JetBrains Mono" panose="02000009000000000000" charset="0"/>
            </a:endParaRPr>
          </a:p>
          <a:p>
            <a:pPr marL="0" indent="0">
              <a:buNone/>
            </a:pPr>
            <a:r>
              <a:rPr lang="en-US" sz="1600" i="1">
                <a:latin typeface="JetBrains Mono" panose="02000009000000000000" charset="0"/>
                <a:cs typeface="JetBrains Mono" panose="02000009000000000000" charset="0"/>
              </a:rPr>
              <a:t>CMakeLists.txt</a:t>
            </a:r>
            <a:endParaRPr lang="en-US" sz="1600" i="1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416935" y="645795"/>
            <a:ext cx="208280" cy="803275"/>
          </a:xfrm>
          <a:prstGeom prst="rightBrace">
            <a:avLst>
              <a:gd name="adj1" fmla="val 3628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416935" y="1569085"/>
            <a:ext cx="208280" cy="1998980"/>
          </a:xfrm>
          <a:prstGeom prst="rightBrace">
            <a:avLst>
              <a:gd name="adj1" fmla="val 3628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416935" y="3702050"/>
            <a:ext cx="208280" cy="1275715"/>
          </a:xfrm>
          <a:prstGeom prst="rightBrace">
            <a:avLst>
              <a:gd name="adj1" fmla="val 3628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416935" y="5071110"/>
            <a:ext cx="208280" cy="1545590"/>
          </a:xfrm>
          <a:prstGeom prst="rightBrace">
            <a:avLst>
              <a:gd name="adj1" fmla="val 3628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743325" y="592455"/>
            <a:ext cx="77978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 i="1"/>
              <a:t>Library interface</a:t>
            </a:r>
            <a:r>
              <a:rPr lang="en-US"/>
              <a:t>: public </a:t>
            </a:r>
            <a:r>
              <a:rPr lang="en-US" i="1"/>
              <a:t>declarations</a:t>
            </a:r>
            <a:r>
              <a:rPr lang="en-US"/>
              <a:t> in headers (no c/cpp files here)</a:t>
            </a:r>
            <a:endParaRPr lang="en-US"/>
          </a:p>
          <a:p>
            <a:r>
              <a:rPr lang="en-US"/>
              <a:t>Good place to start looking what’s “in the box”</a:t>
            </a:r>
            <a:endParaRPr lang="en-US"/>
          </a:p>
          <a:p>
            <a:r>
              <a:rPr lang="en-US"/>
              <a:t>Hopefully that’s </a:t>
            </a:r>
            <a:r>
              <a:rPr lang="en-US" b="1" i="1"/>
              <a:t>all</a:t>
            </a:r>
            <a:r>
              <a:rPr lang="en-US"/>
              <a:t> you need to know </a:t>
            </a:r>
            <a:r>
              <a:rPr lang="en-US" b="1" i="1"/>
              <a:t>how to use</a:t>
            </a:r>
            <a:r>
              <a:rPr lang="en-US"/>
              <a:t> the library, see also </a:t>
            </a:r>
            <a:r>
              <a:rPr lang="en-US" i="1"/>
              <a:t>Tests</a:t>
            </a:r>
            <a:endParaRPr lang="en-US" i="1"/>
          </a:p>
        </p:txBody>
      </p:sp>
      <p:sp>
        <p:nvSpPr>
          <p:cNvPr id="9" name="Text Box 8"/>
          <p:cNvSpPr txBox="1"/>
          <p:nvPr/>
        </p:nvSpPr>
        <p:spPr>
          <a:xfrm>
            <a:off x="3793490" y="1976755"/>
            <a:ext cx="6182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Implementation details</a:t>
            </a:r>
            <a:r>
              <a:rPr lang="en-US"/>
              <a:t>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private </a:t>
            </a:r>
            <a:r>
              <a:rPr lang="en-US" i="1"/>
              <a:t>declarations </a:t>
            </a:r>
            <a:r>
              <a:rPr lang="en-US"/>
              <a:t>(h/hpp headers)</a:t>
            </a:r>
            <a:r>
              <a:rPr lang="en-US" i="1"/>
              <a:t> </a:t>
            </a:r>
            <a:r>
              <a:rPr lang="en-US"/>
              <a:t>and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definitions</a:t>
            </a:r>
            <a:r>
              <a:rPr lang="en-US"/>
              <a:t> (implementation in c/cpp files)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building </a:t>
            </a:r>
            <a:r>
              <a:rPr lang="en-US"/>
              <a:t>and </a:t>
            </a:r>
            <a:r>
              <a:rPr lang="en-US" i="1"/>
              <a:t>linking </a:t>
            </a:r>
            <a:r>
              <a:rPr lang="en-US"/>
              <a:t>scripts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793490" y="3747770"/>
            <a:ext cx="6182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Tests </a:t>
            </a:r>
            <a:r>
              <a:rPr lang="en-US"/>
              <a:t>and </a:t>
            </a:r>
            <a:r>
              <a:rPr lang="en-US" b="1" i="1"/>
              <a:t>benchmarks</a:t>
            </a:r>
            <a:r>
              <a:rPr lang="en-US"/>
              <a:t>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private </a:t>
            </a:r>
            <a:r>
              <a:rPr lang="en-US" i="1"/>
              <a:t>declarations (h/hpp headers) </a:t>
            </a:r>
            <a:r>
              <a:rPr lang="en-US"/>
              <a:t>and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definitions</a:t>
            </a:r>
            <a:r>
              <a:rPr lang="en-US"/>
              <a:t> (c/cpp files)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building</a:t>
            </a:r>
            <a:r>
              <a:rPr lang="en-US"/>
              <a:t> and </a:t>
            </a:r>
            <a:r>
              <a:rPr lang="en-US" i="1"/>
              <a:t>linking </a:t>
            </a:r>
            <a:r>
              <a:rPr lang="en-US"/>
              <a:t>scripts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792220" y="5125720"/>
            <a:ext cx="7122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Build configuration</a:t>
            </a:r>
            <a:r>
              <a:rPr lang="en-US"/>
              <a:t> and </a:t>
            </a:r>
            <a:r>
              <a:rPr lang="en-US" b="1" i="1"/>
              <a:t>deployment scripts</a:t>
            </a:r>
            <a:r>
              <a:rPr lang="en-US"/>
              <a:t>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dependency checks</a:t>
            </a:r>
            <a:r>
              <a:rPr lang="en-US"/>
              <a:t> for </a:t>
            </a:r>
            <a:r>
              <a:rPr lang="en-US" i="1">
                <a:sym typeface="+mn-ea"/>
              </a:rPr>
              <a:t>system </a:t>
            </a:r>
            <a:r>
              <a:rPr lang="en-US">
                <a:sym typeface="+mn-ea"/>
              </a:rPr>
              <a:t>and </a:t>
            </a:r>
            <a:r>
              <a:rPr lang="en-US" i="1">
                <a:sym typeface="+mn-ea"/>
              </a:rPr>
              <a:t>third-party</a:t>
            </a:r>
            <a:r>
              <a:rPr lang="en-US">
                <a:sym typeface="+mn-ea"/>
              </a:rPr>
              <a:t> tools and libraries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/>
              <a:t>third-party</a:t>
            </a:r>
            <a:r>
              <a:rPr lang="en-US"/>
              <a:t> tool and library installation scripts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library </a:t>
            </a:r>
            <a:r>
              <a:rPr lang="en-US" i="1">
                <a:sym typeface="+mn-ea"/>
              </a:rPr>
              <a:t>features</a:t>
            </a:r>
            <a:r>
              <a:rPr lang="en-US">
                <a:sym typeface="+mn-ea"/>
              </a:rPr>
              <a:t>, </a:t>
            </a:r>
            <a:r>
              <a:rPr lang="en-US"/>
              <a:t>compiler and linker </a:t>
            </a:r>
            <a:r>
              <a:rPr lang="en-US" i="1"/>
              <a:t>options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library </a:t>
            </a:r>
            <a:r>
              <a:rPr lang="en-US" i="1"/>
              <a:t>installation </a:t>
            </a:r>
            <a:r>
              <a:rPr lang="en-US"/>
              <a:t>scripts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lded Corner 3"/>
          <p:cNvSpPr/>
          <p:nvPr/>
        </p:nvSpPr>
        <p:spPr>
          <a:xfrm>
            <a:off x="1570990" y="1377315"/>
            <a:ext cx="1082675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sum.hpp</a:t>
            </a:r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3293110" y="934085"/>
            <a:ext cx="2375535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sum_loop.cpp</a:t>
            </a:r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3293110" y="1376680"/>
            <a:ext cx="2375535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sum_accumulate.cpp</a:t>
            </a:r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3293110" y="1826260"/>
            <a:ext cx="237617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sum_vec4.cpp</a:t>
            </a:r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3293110" y="2275840"/>
            <a:ext cx="237617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sum_transform.cpp</a:t>
            </a:r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3293110" y="2725420"/>
            <a:ext cx="237617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sum_reduce.cpp</a:t>
            </a:r>
            <a:endParaRPr lang="en-US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2653665" y="1116965"/>
            <a:ext cx="639445" cy="44323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2653665" y="1559560"/>
            <a:ext cx="639445" cy="63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653665" y="1560195"/>
            <a:ext cx="639445" cy="44894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1"/>
          </p:cNvCxnSpPr>
          <p:nvPr/>
        </p:nvCxnSpPr>
        <p:spPr>
          <a:xfrm>
            <a:off x="2653665" y="1560195"/>
            <a:ext cx="639445" cy="89852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0" idx="1"/>
          </p:cNvCxnSpPr>
          <p:nvPr/>
        </p:nvCxnSpPr>
        <p:spPr>
          <a:xfrm>
            <a:off x="2653665" y="1560195"/>
            <a:ext cx="639445" cy="13481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3293110" y="3176905"/>
            <a:ext cx="168148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sum_test.cpp</a:t>
            </a:r>
            <a:endParaRPr lang="en-US"/>
          </a:p>
        </p:txBody>
      </p:sp>
      <p:cxnSp>
        <p:nvCxnSpPr>
          <p:cNvPr id="18" name="Straight Arrow Connector 17"/>
          <p:cNvCxnSpPr>
            <a:stCxn id="4" idx="3"/>
            <a:endCxn id="17" idx="1"/>
          </p:cNvCxnSpPr>
          <p:nvPr/>
        </p:nvCxnSpPr>
        <p:spPr>
          <a:xfrm>
            <a:off x="2653665" y="1560195"/>
            <a:ext cx="639445" cy="179959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18"/>
          <p:cNvSpPr/>
          <p:nvPr/>
        </p:nvSpPr>
        <p:spPr>
          <a:xfrm>
            <a:off x="3293110" y="4153535"/>
            <a:ext cx="168148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sum_bm.cpp</a:t>
            </a:r>
            <a:endParaRPr lang="en-US"/>
          </a:p>
        </p:txBody>
      </p:sp>
      <p:cxnSp>
        <p:nvCxnSpPr>
          <p:cNvPr id="20" name="Straight Arrow Connector 19"/>
          <p:cNvCxnSpPr>
            <a:stCxn id="4" idx="3"/>
            <a:endCxn id="19" idx="1"/>
          </p:cNvCxnSpPr>
          <p:nvPr/>
        </p:nvCxnSpPr>
        <p:spPr>
          <a:xfrm>
            <a:off x="2653665" y="1560195"/>
            <a:ext cx="639445" cy="27762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6062345" y="934085"/>
            <a:ext cx="2175510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sum_loop.o</a:t>
            </a:r>
            <a:endParaRPr lang="en-US"/>
          </a:p>
        </p:txBody>
      </p:sp>
      <p:sp>
        <p:nvSpPr>
          <p:cNvPr id="22" name="Folded Corner 21"/>
          <p:cNvSpPr/>
          <p:nvPr/>
        </p:nvSpPr>
        <p:spPr>
          <a:xfrm>
            <a:off x="6062345" y="1376680"/>
            <a:ext cx="2175510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sum_accumulate.o</a:t>
            </a:r>
            <a:endParaRPr lang="en-US"/>
          </a:p>
        </p:txBody>
      </p:sp>
      <p:sp>
        <p:nvSpPr>
          <p:cNvPr id="23" name="Folded Corner 22"/>
          <p:cNvSpPr/>
          <p:nvPr/>
        </p:nvSpPr>
        <p:spPr>
          <a:xfrm>
            <a:off x="6062345" y="1826260"/>
            <a:ext cx="218757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sum_vec4.o</a:t>
            </a:r>
            <a:endParaRPr lang="en-US"/>
          </a:p>
        </p:txBody>
      </p:sp>
      <p:sp>
        <p:nvSpPr>
          <p:cNvPr id="24" name="Folded Corner 23"/>
          <p:cNvSpPr/>
          <p:nvPr/>
        </p:nvSpPr>
        <p:spPr>
          <a:xfrm>
            <a:off x="6062345" y="2275840"/>
            <a:ext cx="218884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sum_transform.o</a:t>
            </a:r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6062345" y="2725420"/>
            <a:ext cx="218757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sum_reduce.o</a:t>
            </a:r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6830060" y="3176905"/>
            <a:ext cx="140779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sum_test.o</a:t>
            </a:r>
            <a:endParaRPr lang="en-US"/>
          </a:p>
        </p:txBody>
      </p:sp>
      <p:cxnSp>
        <p:nvCxnSpPr>
          <p:cNvPr id="27" name="Straight Arrow Connector 26"/>
          <p:cNvCxnSpPr>
            <a:stCxn id="5" idx="3"/>
            <a:endCxn id="21" idx="1"/>
          </p:cNvCxnSpPr>
          <p:nvPr/>
        </p:nvCxnSpPr>
        <p:spPr>
          <a:xfrm>
            <a:off x="5668645" y="1116965"/>
            <a:ext cx="39370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22" idx="1"/>
          </p:cNvCxnSpPr>
          <p:nvPr/>
        </p:nvCxnSpPr>
        <p:spPr>
          <a:xfrm>
            <a:off x="5668645" y="1559560"/>
            <a:ext cx="39370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23" idx="1"/>
          </p:cNvCxnSpPr>
          <p:nvPr/>
        </p:nvCxnSpPr>
        <p:spPr>
          <a:xfrm>
            <a:off x="5669280" y="2009140"/>
            <a:ext cx="39306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24" idx="1"/>
          </p:cNvCxnSpPr>
          <p:nvPr/>
        </p:nvCxnSpPr>
        <p:spPr>
          <a:xfrm>
            <a:off x="5669280" y="2458720"/>
            <a:ext cx="39306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25" idx="1"/>
          </p:cNvCxnSpPr>
          <p:nvPr/>
        </p:nvCxnSpPr>
        <p:spPr>
          <a:xfrm>
            <a:off x="5669280" y="2908300"/>
            <a:ext cx="39306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26" idx="1"/>
          </p:cNvCxnSpPr>
          <p:nvPr/>
        </p:nvCxnSpPr>
        <p:spPr>
          <a:xfrm>
            <a:off x="4974590" y="3359785"/>
            <a:ext cx="185547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3"/>
            <a:endCxn id="49" idx="1"/>
          </p:cNvCxnSpPr>
          <p:nvPr/>
        </p:nvCxnSpPr>
        <p:spPr>
          <a:xfrm>
            <a:off x="4974590" y="4336415"/>
            <a:ext cx="1078865" cy="63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lded Corner 33"/>
          <p:cNvSpPr/>
          <p:nvPr/>
        </p:nvSpPr>
        <p:spPr>
          <a:xfrm>
            <a:off x="9651365" y="934085"/>
            <a:ext cx="2412365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sum_loop_test</a:t>
            </a:r>
            <a:endParaRPr lang="en-US"/>
          </a:p>
        </p:txBody>
      </p:sp>
      <p:cxnSp>
        <p:nvCxnSpPr>
          <p:cNvPr id="35" name="Straight Arrow Connector 34"/>
          <p:cNvCxnSpPr>
            <a:stCxn id="21" idx="3"/>
            <a:endCxn id="34" idx="1"/>
          </p:cNvCxnSpPr>
          <p:nvPr/>
        </p:nvCxnSpPr>
        <p:spPr>
          <a:xfrm>
            <a:off x="8237855" y="1116965"/>
            <a:ext cx="14135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34" idx="1"/>
          </p:cNvCxnSpPr>
          <p:nvPr/>
        </p:nvCxnSpPr>
        <p:spPr>
          <a:xfrm flipV="1">
            <a:off x="8237855" y="1116965"/>
            <a:ext cx="1413510" cy="22428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9651365" y="1376680"/>
            <a:ext cx="2416810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sum_accumulate_test</a:t>
            </a:r>
            <a:endParaRPr lang="en-US"/>
          </a:p>
        </p:txBody>
      </p:sp>
      <p:sp>
        <p:nvSpPr>
          <p:cNvPr id="38" name="Folded Corner 37"/>
          <p:cNvSpPr/>
          <p:nvPr/>
        </p:nvSpPr>
        <p:spPr>
          <a:xfrm>
            <a:off x="9651365" y="1826260"/>
            <a:ext cx="2411730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sum_vec4_test</a:t>
            </a:r>
            <a:endParaRPr lang="en-US"/>
          </a:p>
        </p:txBody>
      </p:sp>
      <p:sp>
        <p:nvSpPr>
          <p:cNvPr id="39" name="Folded Corner 38"/>
          <p:cNvSpPr/>
          <p:nvPr/>
        </p:nvSpPr>
        <p:spPr>
          <a:xfrm>
            <a:off x="9651365" y="2275840"/>
            <a:ext cx="2414270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sum_transform_test</a:t>
            </a:r>
            <a:endParaRPr lang="en-US"/>
          </a:p>
        </p:txBody>
      </p:sp>
      <p:sp>
        <p:nvSpPr>
          <p:cNvPr id="40" name="Folded Corner 39"/>
          <p:cNvSpPr/>
          <p:nvPr/>
        </p:nvSpPr>
        <p:spPr>
          <a:xfrm>
            <a:off x="9651365" y="2725420"/>
            <a:ext cx="2418715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sum_reduce_test</a:t>
            </a:r>
            <a:endParaRPr lang="en-US"/>
          </a:p>
        </p:txBody>
      </p:sp>
      <p:cxnSp>
        <p:nvCxnSpPr>
          <p:cNvPr id="41" name="Straight Arrow Connector 40"/>
          <p:cNvCxnSpPr>
            <a:stCxn id="22" idx="3"/>
            <a:endCxn id="37" idx="1"/>
          </p:cNvCxnSpPr>
          <p:nvPr/>
        </p:nvCxnSpPr>
        <p:spPr>
          <a:xfrm>
            <a:off x="8237855" y="1559560"/>
            <a:ext cx="14135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38" idx="1"/>
          </p:cNvCxnSpPr>
          <p:nvPr/>
        </p:nvCxnSpPr>
        <p:spPr>
          <a:xfrm>
            <a:off x="8249920" y="2009140"/>
            <a:ext cx="1401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9" idx="1"/>
          </p:cNvCxnSpPr>
          <p:nvPr/>
        </p:nvCxnSpPr>
        <p:spPr>
          <a:xfrm>
            <a:off x="8251190" y="2458720"/>
            <a:ext cx="14001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3"/>
            <a:endCxn id="40" idx="1"/>
          </p:cNvCxnSpPr>
          <p:nvPr/>
        </p:nvCxnSpPr>
        <p:spPr>
          <a:xfrm>
            <a:off x="8249920" y="2908300"/>
            <a:ext cx="1401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3"/>
            <a:endCxn id="37" idx="1"/>
          </p:cNvCxnSpPr>
          <p:nvPr/>
        </p:nvCxnSpPr>
        <p:spPr>
          <a:xfrm flipV="1">
            <a:off x="8237855" y="1559560"/>
            <a:ext cx="1413510" cy="180022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38" idx="1"/>
          </p:cNvCxnSpPr>
          <p:nvPr/>
        </p:nvCxnSpPr>
        <p:spPr>
          <a:xfrm flipV="1">
            <a:off x="8237855" y="2009140"/>
            <a:ext cx="1413510" cy="135064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39" idx="1"/>
          </p:cNvCxnSpPr>
          <p:nvPr/>
        </p:nvCxnSpPr>
        <p:spPr>
          <a:xfrm flipV="1">
            <a:off x="8237855" y="2458720"/>
            <a:ext cx="1413510" cy="90106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40" idx="1"/>
          </p:cNvCxnSpPr>
          <p:nvPr/>
        </p:nvCxnSpPr>
        <p:spPr>
          <a:xfrm flipV="1">
            <a:off x="8237855" y="2908300"/>
            <a:ext cx="1413510" cy="4514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lded Corner 48"/>
          <p:cNvSpPr/>
          <p:nvPr/>
        </p:nvSpPr>
        <p:spPr>
          <a:xfrm>
            <a:off x="6053455" y="4154170"/>
            <a:ext cx="258635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sum_loop_bm.o</a:t>
            </a:r>
            <a:endParaRPr lang="en-US"/>
          </a:p>
        </p:txBody>
      </p:sp>
      <p:sp>
        <p:nvSpPr>
          <p:cNvPr id="50" name="Folded Corner 49"/>
          <p:cNvSpPr/>
          <p:nvPr/>
        </p:nvSpPr>
        <p:spPr>
          <a:xfrm>
            <a:off x="6053455" y="4596765"/>
            <a:ext cx="258635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sum_accumulate_bm.o</a:t>
            </a:r>
            <a:endParaRPr lang="en-US"/>
          </a:p>
        </p:txBody>
      </p:sp>
      <p:sp>
        <p:nvSpPr>
          <p:cNvPr id="51" name="Folded Corner 50"/>
          <p:cNvSpPr/>
          <p:nvPr/>
        </p:nvSpPr>
        <p:spPr>
          <a:xfrm>
            <a:off x="6053455" y="5046345"/>
            <a:ext cx="258635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sum_vec4_bm.o</a:t>
            </a:r>
            <a:endParaRPr lang="en-US"/>
          </a:p>
        </p:txBody>
      </p:sp>
      <p:sp>
        <p:nvSpPr>
          <p:cNvPr id="52" name="Folded Corner 51"/>
          <p:cNvSpPr/>
          <p:nvPr/>
        </p:nvSpPr>
        <p:spPr>
          <a:xfrm>
            <a:off x="6053455" y="5502910"/>
            <a:ext cx="258635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sum_transform_bm.o</a:t>
            </a:r>
            <a:endParaRPr lang="en-US"/>
          </a:p>
        </p:txBody>
      </p:sp>
      <p:sp>
        <p:nvSpPr>
          <p:cNvPr id="53" name="Folded Corner 52"/>
          <p:cNvSpPr/>
          <p:nvPr/>
        </p:nvSpPr>
        <p:spPr>
          <a:xfrm>
            <a:off x="6053455" y="5959475"/>
            <a:ext cx="2585720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sum_reduce_bm.o</a:t>
            </a:r>
            <a:endParaRPr lang="en-US"/>
          </a:p>
        </p:txBody>
      </p:sp>
      <p:cxnSp>
        <p:nvCxnSpPr>
          <p:cNvPr id="54" name="Straight Arrow Connector 53"/>
          <p:cNvCxnSpPr>
            <a:stCxn id="19" idx="3"/>
            <a:endCxn id="50" idx="1"/>
          </p:cNvCxnSpPr>
          <p:nvPr/>
        </p:nvCxnSpPr>
        <p:spPr>
          <a:xfrm>
            <a:off x="4974590" y="4336415"/>
            <a:ext cx="1078865" cy="44323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51" idx="1"/>
          </p:cNvCxnSpPr>
          <p:nvPr/>
        </p:nvCxnSpPr>
        <p:spPr>
          <a:xfrm>
            <a:off x="4974590" y="4336415"/>
            <a:ext cx="1078865" cy="89281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3"/>
            <a:endCxn id="52" idx="1"/>
          </p:cNvCxnSpPr>
          <p:nvPr/>
        </p:nvCxnSpPr>
        <p:spPr>
          <a:xfrm>
            <a:off x="4974590" y="4336415"/>
            <a:ext cx="1078865" cy="134937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3"/>
            <a:endCxn id="53" idx="1"/>
          </p:cNvCxnSpPr>
          <p:nvPr/>
        </p:nvCxnSpPr>
        <p:spPr>
          <a:xfrm>
            <a:off x="4974590" y="4336415"/>
            <a:ext cx="1078865" cy="18059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lded Corner 57"/>
          <p:cNvSpPr/>
          <p:nvPr/>
        </p:nvSpPr>
        <p:spPr>
          <a:xfrm>
            <a:off x="9651365" y="4154170"/>
            <a:ext cx="2419350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sum_loop_bm</a:t>
            </a:r>
            <a:endParaRPr lang="en-US"/>
          </a:p>
        </p:txBody>
      </p:sp>
      <p:sp>
        <p:nvSpPr>
          <p:cNvPr id="59" name="Folded Corner 58"/>
          <p:cNvSpPr/>
          <p:nvPr/>
        </p:nvSpPr>
        <p:spPr>
          <a:xfrm>
            <a:off x="9651365" y="4596765"/>
            <a:ext cx="2411095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sum_accumulate_bm</a:t>
            </a:r>
            <a:endParaRPr lang="en-US"/>
          </a:p>
        </p:txBody>
      </p:sp>
      <p:sp>
        <p:nvSpPr>
          <p:cNvPr id="60" name="Folded Corner 59"/>
          <p:cNvSpPr/>
          <p:nvPr/>
        </p:nvSpPr>
        <p:spPr>
          <a:xfrm>
            <a:off x="9651365" y="5046345"/>
            <a:ext cx="2419350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sum_vec4_bm</a:t>
            </a:r>
            <a:endParaRPr lang="en-US"/>
          </a:p>
        </p:txBody>
      </p:sp>
      <p:sp>
        <p:nvSpPr>
          <p:cNvPr id="61" name="Folded Corner 60"/>
          <p:cNvSpPr/>
          <p:nvPr/>
        </p:nvSpPr>
        <p:spPr>
          <a:xfrm>
            <a:off x="9651365" y="5502910"/>
            <a:ext cx="2419350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sum_transform_bm</a:t>
            </a:r>
            <a:endParaRPr lang="en-US"/>
          </a:p>
        </p:txBody>
      </p:sp>
      <p:sp>
        <p:nvSpPr>
          <p:cNvPr id="62" name="Folded Corner 61"/>
          <p:cNvSpPr/>
          <p:nvPr/>
        </p:nvSpPr>
        <p:spPr>
          <a:xfrm>
            <a:off x="9651365" y="5959475"/>
            <a:ext cx="2419985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sum_reduce_bm</a:t>
            </a:r>
            <a:endParaRPr lang="en-US"/>
          </a:p>
        </p:txBody>
      </p:sp>
      <p:cxnSp>
        <p:nvCxnSpPr>
          <p:cNvPr id="63" name="Straight Arrow Connector 62"/>
          <p:cNvCxnSpPr>
            <a:stCxn id="21" idx="3"/>
            <a:endCxn id="58" idx="1"/>
          </p:cNvCxnSpPr>
          <p:nvPr/>
        </p:nvCxnSpPr>
        <p:spPr>
          <a:xfrm>
            <a:off x="8237855" y="1116965"/>
            <a:ext cx="1413510" cy="32200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2" idx="3"/>
            <a:endCxn id="59" idx="1"/>
          </p:cNvCxnSpPr>
          <p:nvPr/>
        </p:nvCxnSpPr>
        <p:spPr>
          <a:xfrm>
            <a:off x="8237855" y="1559560"/>
            <a:ext cx="1413510" cy="32200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3"/>
            <a:endCxn id="60" idx="1"/>
          </p:cNvCxnSpPr>
          <p:nvPr/>
        </p:nvCxnSpPr>
        <p:spPr>
          <a:xfrm>
            <a:off x="8249920" y="2009140"/>
            <a:ext cx="1401445" cy="32200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3"/>
            <a:endCxn id="61" idx="1"/>
          </p:cNvCxnSpPr>
          <p:nvPr/>
        </p:nvCxnSpPr>
        <p:spPr>
          <a:xfrm>
            <a:off x="8251190" y="2458720"/>
            <a:ext cx="1400175" cy="322707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3"/>
            <a:endCxn id="62" idx="1"/>
          </p:cNvCxnSpPr>
          <p:nvPr/>
        </p:nvCxnSpPr>
        <p:spPr>
          <a:xfrm>
            <a:off x="8249920" y="2908300"/>
            <a:ext cx="1401445" cy="323405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3"/>
            <a:endCxn id="58" idx="1"/>
          </p:cNvCxnSpPr>
          <p:nvPr/>
        </p:nvCxnSpPr>
        <p:spPr>
          <a:xfrm>
            <a:off x="8639810" y="4337050"/>
            <a:ext cx="10115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3"/>
            <a:endCxn id="59" idx="1"/>
          </p:cNvCxnSpPr>
          <p:nvPr/>
        </p:nvCxnSpPr>
        <p:spPr>
          <a:xfrm>
            <a:off x="8639810" y="4779645"/>
            <a:ext cx="10115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1" idx="3"/>
            <a:endCxn id="60" idx="1"/>
          </p:cNvCxnSpPr>
          <p:nvPr/>
        </p:nvCxnSpPr>
        <p:spPr>
          <a:xfrm>
            <a:off x="8639810" y="5229225"/>
            <a:ext cx="10115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3"/>
            <a:endCxn id="61" idx="1"/>
          </p:cNvCxnSpPr>
          <p:nvPr/>
        </p:nvCxnSpPr>
        <p:spPr>
          <a:xfrm>
            <a:off x="8639810" y="5685790"/>
            <a:ext cx="10115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3" idx="3"/>
            <a:endCxn id="62" idx="1"/>
          </p:cNvCxnSpPr>
          <p:nvPr/>
        </p:nvCxnSpPr>
        <p:spPr>
          <a:xfrm>
            <a:off x="8639175" y="6142355"/>
            <a:ext cx="101219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>
            <a:off x="1056640" y="3176905"/>
            <a:ext cx="1155065" cy="365760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doctest.h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4" name="Straight Arrow Connector 73"/>
          <p:cNvCxnSpPr>
            <a:stCxn id="73" idx="3"/>
            <a:endCxn id="17" idx="1"/>
          </p:cNvCxnSpPr>
          <p:nvPr/>
        </p:nvCxnSpPr>
        <p:spPr>
          <a:xfrm>
            <a:off x="2211705" y="3359785"/>
            <a:ext cx="1081405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>
            <a:off x="1056640" y="4153535"/>
            <a:ext cx="1550670" cy="365760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benchmark.h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6" name="Straight Arrow Connector 75"/>
          <p:cNvCxnSpPr>
            <a:stCxn id="75" idx="3"/>
            <a:endCxn id="19" idx="1"/>
          </p:cNvCxnSpPr>
          <p:nvPr/>
        </p:nvCxnSpPr>
        <p:spPr>
          <a:xfrm>
            <a:off x="2607310" y="4336415"/>
            <a:ext cx="68580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olded Corner 76"/>
          <p:cNvSpPr/>
          <p:nvPr/>
        </p:nvSpPr>
        <p:spPr>
          <a:xfrm>
            <a:off x="6468745" y="3678555"/>
            <a:ext cx="1764030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doctest_main.o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8" name="Straight Arrow Connector 77"/>
          <p:cNvCxnSpPr>
            <a:stCxn id="77" idx="0"/>
            <a:endCxn id="26" idx="2"/>
          </p:cNvCxnSpPr>
          <p:nvPr/>
        </p:nvCxnSpPr>
        <p:spPr>
          <a:xfrm flipV="1">
            <a:off x="7350760" y="3542665"/>
            <a:ext cx="183515" cy="1358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olded Corner 78"/>
          <p:cNvSpPr/>
          <p:nvPr/>
        </p:nvSpPr>
        <p:spPr>
          <a:xfrm>
            <a:off x="6490335" y="6416675"/>
            <a:ext cx="2154555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benchmark_main.o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1" name="Straight Arrow Connector 80"/>
          <p:cNvCxnSpPr>
            <a:stCxn id="79" idx="3"/>
            <a:endCxn id="58" idx="1"/>
          </p:cNvCxnSpPr>
          <p:nvPr/>
        </p:nvCxnSpPr>
        <p:spPr>
          <a:xfrm flipV="1">
            <a:off x="8644890" y="4337050"/>
            <a:ext cx="1006475" cy="226250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3"/>
            <a:endCxn id="59" idx="1"/>
          </p:cNvCxnSpPr>
          <p:nvPr/>
        </p:nvCxnSpPr>
        <p:spPr>
          <a:xfrm flipV="1">
            <a:off x="8644890" y="4779645"/>
            <a:ext cx="1006475" cy="181991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3"/>
            <a:endCxn id="60" idx="1"/>
          </p:cNvCxnSpPr>
          <p:nvPr/>
        </p:nvCxnSpPr>
        <p:spPr>
          <a:xfrm flipV="1">
            <a:off x="8644890" y="5229225"/>
            <a:ext cx="1006475" cy="137033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  <a:endCxn id="61" idx="1"/>
          </p:cNvCxnSpPr>
          <p:nvPr/>
        </p:nvCxnSpPr>
        <p:spPr>
          <a:xfrm flipV="1">
            <a:off x="8644890" y="5685790"/>
            <a:ext cx="1006475" cy="91376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9" idx="3"/>
            <a:endCxn id="62" idx="1"/>
          </p:cNvCxnSpPr>
          <p:nvPr/>
        </p:nvCxnSpPr>
        <p:spPr>
          <a:xfrm flipV="1">
            <a:off x="8644890" y="6142355"/>
            <a:ext cx="1006475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olded Corner 85"/>
          <p:cNvSpPr/>
          <p:nvPr/>
        </p:nvSpPr>
        <p:spPr>
          <a:xfrm>
            <a:off x="197485" y="1377315"/>
            <a:ext cx="859155" cy="365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vector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87" name="Straight Arrow Connector 86"/>
          <p:cNvCxnSpPr>
            <a:stCxn id="86" idx="3"/>
            <a:endCxn id="4" idx="1"/>
          </p:cNvCxnSpPr>
          <p:nvPr/>
        </p:nvCxnSpPr>
        <p:spPr>
          <a:xfrm>
            <a:off x="1056640" y="1560195"/>
            <a:ext cx="514350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lded Corner 87"/>
          <p:cNvSpPr/>
          <p:nvPr/>
        </p:nvSpPr>
        <p:spPr>
          <a:xfrm>
            <a:off x="3293110" y="481965"/>
            <a:ext cx="168148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main.cpp</a:t>
            </a:r>
            <a:endParaRPr lang="en-US"/>
          </a:p>
        </p:txBody>
      </p:sp>
      <p:cxnSp>
        <p:nvCxnSpPr>
          <p:cNvPr id="89" name="Straight Arrow Connector 88"/>
          <p:cNvCxnSpPr>
            <a:stCxn id="4" idx="3"/>
            <a:endCxn id="88" idx="1"/>
          </p:cNvCxnSpPr>
          <p:nvPr/>
        </p:nvCxnSpPr>
        <p:spPr>
          <a:xfrm flipV="1">
            <a:off x="2653665" y="664845"/>
            <a:ext cx="639445" cy="89535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3"/>
            <a:endCxn id="93" idx="1"/>
          </p:cNvCxnSpPr>
          <p:nvPr/>
        </p:nvCxnSpPr>
        <p:spPr>
          <a:xfrm>
            <a:off x="4974590" y="664845"/>
            <a:ext cx="467804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olded Corner 92"/>
          <p:cNvSpPr/>
          <p:nvPr/>
        </p:nvSpPr>
        <p:spPr>
          <a:xfrm>
            <a:off x="9652635" y="481965"/>
            <a:ext cx="1811020" cy="36576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main</a:t>
            </a:r>
            <a:endParaRPr lang="en-US"/>
          </a:p>
        </p:txBody>
      </p:sp>
      <p:cxnSp>
        <p:nvCxnSpPr>
          <p:cNvPr id="95" name="Straight Arrow Connector 94"/>
          <p:cNvCxnSpPr>
            <a:stCxn id="21" idx="3"/>
            <a:endCxn id="93" idx="1"/>
          </p:cNvCxnSpPr>
          <p:nvPr/>
        </p:nvCxnSpPr>
        <p:spPr>
          <a:xfrm flipV="1">
            <a:off x="8237855" y="664845"/>
            <a:ext cx="1414780" cy="45212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olded Corner 95"/>
          <p:cNvSpPr/>
          <p:nvPr/>
        </p:nvSpPr>
        <p:spPr>
          <a:xfrm>
            <a:off x="1546860" y="649605"/>
            <a:ext cx="129921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output.hpp</a:t>
            </a:r>
            <a:endParaRPr lang="en-US"/>
          </a:p>
        </p:txBody>
      </p:sp>
      <p:cxnSp>
        <p:nvCxnSpPr>
          <p:cNvPr id="97" name="Straight Arrow Connector 96"/>
          <p:cNvCxnSpPr>
            <a:stCxn id="96" idx="3"/>
            <a:endCxn id="88" idx="1"/>
          </p:cNvCxnSpPr>
          <p:nvPr/>
        </p:nvCxnSpPr>
        <p:spPr>
          <a:xfrm flipV="1">
            <a:off x="2846070" y="664845"/>
            <a:ext cx="447040" cy="1676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olded Corner 97"/>
          <p:cNvSpPr/>
          <p:nvPr/>
        </p:nvSpPr>
        <p:spPr>
          <a:xfrm>
            <a:off x="197485" y="656590"/>
            <a:ext cx="859155" cy="365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iosfwd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9" name="Straight Arrow Connector 98"/>
          <p:cNvCxnSpPr>
            <a:stCxn id="98" idx="3"/>
            <a:endCxn id="96" idx="1"/>
          </p:cNvCxnSpPr>
          <p:nvPr/>
        </p:nvCxnSpPr>
        <p:spPr>
          <a:xfrm flipV="1">
            <a:off x="1056640" y="832485"/>
            <a:ext cx="490220" cy="698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olded Corner 100"/>
          <p:cNvSpPr/>
          <p:nvPr/>
        </p:nvSpPr>
        <p:spPr>
          <a:xfrm>
            <a:off x="3293110" y="41910"/>
            <a:ext cx="1681480" cy="365760"/>
          </a:xfrm>
          <a:prstGeom prst="foldedCorner">
            <a:avLst/>
          </a:prstGeom>
          <a:gradFill>
            <a:gsLst>
              <a:gs pos="0">
                <a:schemeClr val="bg1"/>
              </a:gs>
              <a:gs pos="54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output.cpp</a:t>
            </a:r>
            <a:endParaRPr lang="en-US"/>
          </a:p>
        </p:txBody>
      </p:sp>
      <p:cxnSp>
        <p:nvCxnSpPr>
          <p:cNvPr id="102" name="Straight Arrow Connector 101"/>
          <p:cNvCxnSpPr>
            <a:stCxn id="96" idx="3"/>
            <a:endCxn id="101" idx="1"/>
          </p:cNvCxnSpPr>
          <p:nvPr/>
        </p:nvCxnSpPr>
        <p:spPr>
          <a:xfrm flipV="1">
            <a:off x="2846070" y="224790"/>
            <a:ext cx="447040" cy="60769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olded Corner 102"/>
          <p:cNvSpPr/>
          <p:nvPr/>
        </p:nvSpPr>
        <p:spPr>
          <a:xfrm>
            <a:off x="197485" y="40005"/>
            <a:ext cx="1096645" cy="365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iostream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  <a:endCxn id="101" idx="1"/>
          </p:cNvCxnSpPr>
          <p:nvPr/>
        </p:nvCxnSpPr>
        <p:spPr>
          <a:xfrm>
            <a:off x="1294130" y="222885"/>
            <a:ext cx="1998980" cy="190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olded Corner 104"/>
          <p:cNvSpPr/>
          <p:nvPr/>
        </p:nvSpPr>
        <p:spPr>
          <a:xfrm>
            <a:off x="6085205" y="41910"/>
            <a:ext cx="2175510" cy="365760"/>
          </a:xfrm>
          <a:prstGeom prst="foldedCorner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output.o</a:t>
            </a:r>
            <a:endParaRPr lang="en-US"/>
          </a:p>
        </p:txBody>
      </p:sp>
      <p:cxnSp>
        <p:nvCxnSpPr>
          <p:cNvPr id="106" name="Straight Arrow Connector 105"/>
          <p:cNvCxnSpPr>
            <a:stCxn id="101" idx="3"/>
            <a:endCxn id="105" idx="1"/>
          </p:cNvCxnSpPr>
          <p:nvPr/>
        </p:nvCxnSpPr>
        <p:spPr>
          <a:xfrm>
            <a:off x="4974590" y="224790"/>
            <a:ext cx="1110615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5" idx="3"/>
            <a:endCxn id="93" idx="1"/>
          </p:cNvCxnSpPr>
          <p:nvPr/>
        </p:nvCxnSpPr>
        <p:spPr>
          <a:xfrm>
            <a:off x="8260715" y="224790"/>
            <a:ext cx="1391920" cy="44005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6" idx="3"/>
            <a:endCxn id="96" idx="1"/>
          </p:cNvCxnSpPr>
          <p:nvPr/>
        </p:nvCxnSpPr>
        <p:spPr>
          <a:xfrm flipV="1">
            <a:off x="1056640" y="832485"/>
            <a:ext cx="490220" cy="72771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lded Corner 108"/>
          <p:cNvSpPr/>
          <p:nvPr/>
        </p:nvSpPr>
        <p:spPr>
          <a:xfrm>
            <a:off x="197485" y="4898390"/>
            <a:ext cx="1046480" cy="365760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>
                <a:solidFill>
                  <a:srgbClr val="0070C0"/>
                </a:solidFill>
              </a:rPr>
              <a:t>random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10" name="Straight Arrow Connector 109"/>
          <p:cNvCxnSpPr>
            <a:stCxn id="109" idx="3"/>
            <a:endCxn id="19" idx="1"/>
          </p:cNvCxnSpPr>
          <p:nvPr/>
        </p:nvCxnSpPr>
        <p:spPr>
          <a:xfrm flipV="1">
            <a:off x="1243965" y="4336415"/>
            <a:ext cx="2049145" cy="74485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olded Corner 110"/>
          <p:cNvSpPr/>
          <p:nvPr/>
        </p:nvSpPr>
        <p:spPr>
          <a:xfrm>
            <a:off x="9652635" y="40005"/>
            <a:ext cx="2410460" cy="365760"/>
          </a:xfrm>
          <a:prstGeom prst="foldedCorner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/>
              <a:t>libsum.a / libsum.so</a:t>
            </a:r>
            <a:endParaRPr lang="en-US"/>
          </a:p>
        </p:txBody>
      </p:sp>
      <p:cxnSp>
        <p:nvCxnSpPr>
          <p:cNvPr id="112" name="Straight Arrow Connector 111"/>
          <p:cNvCxnSpPr>
            <a:stCxn id="105" idx="3"/>
            <a:endCxn id="111" idx="1"/>
          </p:cNvCxnSpPr>
          <p:nvPr/>
        </p:nvCxnSpPr>
        <p:spPr>
          <a:xfrm flipV="1">
            <a:off x="8260715" y="222885"/>
            <a:ext cx="1391920" cy="1905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1" idx="3"/>
            <a:endCxn id="111" idx="1"/>
          </p:cNvCxnSpPr>
          <p:nvPr/>
        </p:nvCxnSpPr>
        <p:spPr>
          <a:xfrm flipV="1">
            <a:off x="8237855" y="222885"/>
            <a:ext cx="1414780" cy="89408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3" idx="3"/>
            <a:endCxn id="88" idx="1"/>
          </p:cNvCxnSpPr>
          <p:nvPr/>
        </p:nvCxnSpPr>
        <p:spPr>
          <a:xfrm>
            <a:off x="1294130" y="222885"/>
            <a:ext cx="1998980" cy="44196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WPS Presentation</Application>
  <PresentationFormat>宽屏</PresentationFormat>
  <Paragraphs>384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JetBrains Mono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Summation Benchmark</vt:lpstr>
      <vt:lpstr>sum_loop: addition over simple loop</vt:lpstr>
      <vt:lpstr>sum_accumulate: addition using std::accumulate</vt:lpstr>
      <vt:lpstr>sum_vec4: vectorized addition using 4 registers</vt:lpstr>
      <vt:lpstr>sum_transform: addition using std::transform over ranges</vt:lpstr>
      <vt:lpstr>sum_reduce: addition using std::reduce</vt:lpstr>
      <vt:lpstr>Conventional Project Directory Structure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marius</cp:lastModifiedBy>
  <cp:revision>11</cp:revision>
  <dcterms:created xsi:type="dcterms:W3CDTF">2025-02-12T08:50:06Z</dcterms:created>
  <dcterms:modified xsi:type="dcterms:W3CDTF">2025-02-12T08:50:06Z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