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6"/>
  </p:notesMasterIdLst>
  <p:handoutMasterIdLst>
    <p:handoutMasterId r:id="rId57"/>
  </p:handoutMasterIdLst>
  <p:sldIdLst>
    <p:sldId id="462" r:id="rId8"/>
    <p:sldId id="972" r:id="rId9"/>
    <p:sldId id="1004" r:id="rId10"/>
    <p:sldId id="1062" r:id="rId11"/>
    <p:sldId id="463" r:id="rId12"/>
    <p:sldId id="1063" r:id="rId13"/>
    <p:sldId id="1009" r:id="rId14"/>
    <p:sldId id="1064" r:id="rId15"/>
    <p:sldId id="1033" r:id="rId16"/>
    <p:sldId id="1034" r:id="rId17"/>
    <p:sldId id="1035" r:id="rId18"/>
    <p:sldId id="1036" r:id="rId19"/>
    <p:sldId id="1013" r:id="rId20"/>
    <p:sldId id="1037" r:id="rId21"/>
    <p:sldId id="1018" r:id="rId22"/>
    <p:sldId id="1066" r:id="rId23"/>
    <p:sldId id="1093" r:id="rId24"/>
    <p:sldId id="1094" r:id="rId25"/>
    <p:sldId id="1114" r:id="rId26"/>
    <p:sldId id="1071" r:id="rId27"/>
    <p:sldId id="1115" r:id="rId28"/>
    <p:sldId id="1070" r:id="rId29"/>
    <p:sldId id="1100" r:id="rId30"/>
    <p:sldId id="1072" r:id="rId31"/>
    <p:sldId id="1073" r:id="rId32"/>
    <p:sldId id="1101" r:id="rId33"/>
    <p:sldId id="1076" r:id="rId34"/>
    <p:sldId id="1079" r:id="rId35"/>
    <p:sldId id="1082" r:id="rId36"/>
    <p:sldId id="1096" r:id="rId37"/>
    <p:sldId id="1098" r:id="rId38"/>
    <p:sldId id="1099" r:id="rId39"/>
    <p:sldId id="1102" r:id="rId40"/>
    <p:sldId id="1103" r:id="rId41"/>
    <p:sldId id="1104" r:id="rId42"/>
    <p:sldId id="1105" r:id="rId43"/>
    <p:sldId id="1106" r:id="rId44"/>
    <p:sldId id="1107" r:id="rId45"/>
    <p:sldId id="1109" r:id="rId46"/>
    <p:sldId id="1108" r:id="rId47"/>
    <p:sldId id="1110" r:id="rId48"/>
    <p:sldId id="1111" r:id="rId49"/>
    <p:sldId id="1113" r:id="rId50"/>
    <p:sldId id="1112" r:id="rId51"/>
    <p:sldId id="1050" r:id="rId52"/>
    <p:sldId id="1052" r:id="rId53"/>
    <p:sldId id="1053" r:id="rId54"/>
    <p:sldId id="264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919191"/>
    <a:srgbClr val="B60206"/>
    <a:srgbClr val="49504F"/>
    <a:srgbClr val="B70006"/>
    <a:srgbClr val="FFFFE4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5244" autoAdjust="0"/>
  </p:normalViewPr>
  <p:slideViewPr>
    <p:cSldViewPr snapToGrid="0">
      <p:cViewPr varScale="1">
        <p:scale>
          <a:sx n="102" d="100"/>
          <a:sy n="102" d="100"/>
        </p:scale>
        <p:origin x="106" y="2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viewProps" Target="view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2021/5/18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9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081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757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717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669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26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59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127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268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495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30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489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44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31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567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32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3771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33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037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34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542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35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271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36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44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37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5174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38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4123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39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764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40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963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5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41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9725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42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842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43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4657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44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5335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46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220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47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836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23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2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75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112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138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mdaniu.com/storages/122645/74ccff58678d80583ea43a55547173eb-1818/star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ybatis.org/mybatis-3/zh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en-US" altLang="zh-CN" sz="6000"/>
              <a:t>MyBatis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7BB0D85C-D8E7-4F64-81A5-49C1B5E6A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737" y="1386914"/>
            <a:ext cx="6408975" cy="7315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314787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Mapper 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代理开发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A5C852-D9CE-417F-970E-9BB100F79F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054101"/>
            <a:ext cx="4147448" cy="13972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目的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/>
              <a:t>解决原生方式中的硬编码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/>
              <a:t>简化后期执行</a:t>
            </a:r>
            <a:r>
              <a:rPr lang="en-US" altLang="zh-CN"/>
              <a:t>SQL</a:t>
            </a:r>
          </a:p>
          <a:p>
            <a:pPr marL="360000" lvl="1" indent="0">
              <a:buNone/>
            </a:pPr>
            <a:endParaRPr lang="en-US" altLang="zh-CN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A08D462-86B4-4F91-81F5-D49ECC06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B1C86EC-D7E5-4E6D-8F19-CD56CAC955B0}"/>
              </a:ext>
            </a:extLst>
          </p:cNvPr>
          <p:cNvSpPr/>
          <p:nvPr/>
        </p:nvSpPr>
        <p:spPr>
          <a:xfrm>
            <a:off x="9459607" y="1597346"/>
            <a:ext cx="1722267" cy="31071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020009-055C-4B86-8479-3E43EAFF6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737" y="2926036"/>
            <a:ext cx="6408975" cy="11133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740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defRPr/>
            </a:pPr>
            <a:r>
              <a:rPr lang="en-US" altLang="zh-CN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Mapper </a:t>
            </a:r>
            <a:r>
              <a: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代理开发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8A8C54A-0913-44E8-B694-CBB344FC0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使用 </a:t>
            </a:r>
            <a:r>
              <a:rPr lang="en-US" altLang="zh-CN"/>
              <a:t>Mapper </a:t>
            </a:r>
            <a:r>
              <a:rPr lang="zh-CN" altLang="en-US"/>
              <a:t>代理方式完成入门案例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E43BD8-72E6-4DE1-B21A-9A0CC5385D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1"/>
            <a:ext cx="9214230" cy="321734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/>
              <a:t>定义与</a:t>
            </a:r>
            <a:r>
              <a:rPr lang="en-US" altLang="zh-CN"/>
              <a:t>SQL</a:t>
            </a:r>
            <a:r>
              <a:rPr lang="zh-CN" altLang="en-US"/>
              <a:t>映射文件同名的</a:t>
            </a:r>
            <a:r>
              <a:rPr lang="en-US" altLang="zh-CN"/>
              <a:t>Mapper</a:t>
            </a:r>
            <a:r>
              <a:rPr lang="zh-CN" altLang="en-US"/>
              <a:t>接口，并且将</a:t>
            </a:r>
            <a:r>
              <a:rPr lang="en-US" altLang="zh-CN"/>
              <a:t>Mapper</a:t>
            </a:r>
            <a:r>
              <a:rPr lang="zh-CN" altLang="en-US"/>
              <a:t>接口和</a:t>
            </a:r>
            <a:r>
              <a:rPr lang="en-US" altLang="zh-CN"/>
              <a:t>SQL</a:t>
            </a:r>
            <a:r>
              <a:rPr lang="zh-CN" altLang="en-US"/>
              <a:t>映射文件放置在同一目录下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设置</a:t>
            </a:r>
            <a:r>
              <a:rPr lang="en-US" altLang="zh-CN"/>
              <a:t>SQL</a:t>
            </a:r>
            <a:r>
              <a:rPr lang="zh-CN" altLang="en-US"/>
              <a:t>映射文件的</a:t>
            </a:r>
            <a:r>
              <a:rPr lang="en-US" altLang="zh-CN"/>
              <a:t>namespace</a:t>
            </a:r>
            <a:r>
              <a:rPr lang="zh-CN" altLang="en-US"/>
              <a:t>属性为</a:t>
            </a:r>
            <a:r>
              <a:rPr lang="en-US" altLang="zh-CN"/>
              <a:t>Mapper</a:t>
            </a:r>
            <a:r>
              <a:rPr lang="zh-CN" altLang="en-US"/>
              <a:t>接口全限定名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在 </a:t>
            </a:r>
            <a:r>
              <a:rPr lang="en-US" altLang="zh-CN"/>
              <a:t>Mapper </a:t>
            </a:r>
            <a:r>
              <a:rPr lang="zh-CN" altLang="en-US"/>
              <a:t>接口中定义方法，方法名就是</a:t>
            </a:r>
            <a:r>
              <a:rPr lang="en-US" altLang="zh-CN"/>
              <a:t>SQL</a:t>
            </a:r>
            <a:r>
              <a:rPr lang="zh-CN" altLang="en-US"/>
              <a:t>映射文件中</a:t>
            </a:r>
            <a:r>
              <a:rPr lang="en-US" altLang="zh-CN"/>
              <a:t>sql</a:t>
            </a:r>
            <a:r>
              <a:rPr lang="zh-CN" altLang="en-US"/>
              <a:t>语句的</a:t>
            </a:r>
            <a:r>
              <a:rPr lang="en-US" altLang="zh-CN"/>
              <a:t>id</a:t>
            </a:r>
            <a:r>
              <a:rPr lang="zh-CN" altLang="en-US"/>
              <a:t>，并保持参数类型和返回值类型一致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编码</a:t>
            </a:r>
            <a:endParaRPr lang="en-US" altLang="zh-CN"/>
          </a:p>
          <a:p>
            <a:pPr marL="1333475" lvl="1" indent="-342900">
              <a:lnSpc>
                <a:spcPct val="150000"/>
              </a:lnSpc>
              <a:buAutoNum type="arabicPeriod"/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通过 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libaba PuHuiTi M"/>
                <a:cs typeface="Arial" panose="020B0604020202020204" pitchFamily="34" charset="0"/>
              </a:rPr>
              <a:t>SqlSession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的 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阿里巴巴普惠体" panose="00020600040101010101"/>
              </a:rPr>
              <a:t>getMapper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方法获取 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阿里巴巴普惠体" panose="00020600040101010101"/>
              </a:rPr>
              <a:t>Mapper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接口的代理对象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1333475" lvl="1" indent="-342900">
              <a:lnSpc>
                <a:spcPct val="150000"/>
              </a:lnSpc>
              <a:buAutoNum type="arabicPeriod"/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调用对应方法完成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阿里巴巴普惠体" panose="00020600040101010101"/>
              </a:rPr>
              <a:t>sql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的执行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A970AFF-5CE7-4B9E-AA59-5271BBA80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FA78A26-B176-4DDC-9FD9-884ECB6EB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5B4B0988-BC9A-4753-A414-6F18EFFB4411}"/>
              </a:ext>
            </a:extLst>
          </p:cNvPr>
          <p:cNvSpPr txBox="1">
            <a:spLocks/>
          </p:cNvSpPr>
          <p:nvPr/>
        </p:nvSpPr>
        <p:spPr>
          <a:xfrm>
            <a:off x="2195450" y="4873345"/>
            <a:ext cx="9283377" cy="120767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细节：如果</a:t>
            </a:r>
            <a:r>
              <a:rPr lang="en-US" altLang="zh-CN">
                <a:solidFill>
                  <a:srgbClr val="C00000"/>
                </a:solidFill>
              </a:rPr>
              <a:t>Mapper</a:t>
            </a:r>
            <a:r>
              <a:rPr lang="zh-CN" altLang="en-US">
                <a:solidFill>
                  <a:srgbClr val="C00000"/>
                </a:solidFill>
              </a:rPr>
              <a:t>接口名称和</a:t>
            </a:r>
            <a:r>
              <a:rPr lang="en-US" altLang="zh-CN">
                <a:solidFill>
                  <a:srgbClr val="C00000"/>
                </a:solidFill>
              </a:rPr>
              <a:t>SQL</a:t>
            </a:r>
            <a:r>
              <a:rPr lang="zh-CN" altLang="en-US">
                <a:solidFill>
                  <a:srgbClr val="C00000"/>
                </a:solidFill>
              </a:rPr>
              <a:t>映射文件名称相同，并在同一目录下，则可以使用包扫描的方式简化</a:t>
            </a:r>
            <a:r>
              <a:rPr lang="en-US" altLang="zh-CN">
                <a:solidFill>
                  <a:srgbClr val="C00000"/>
                </a:solidFill>
              </a:rPr>
              <a:t>SQL</a:t>
            </a:r>
            <a:r>
              <a:rPr lang="zh-CN" altLang="en-US">
                <a:solidFill>
                  <a:srgbClr val="C00000"/>
                </a:solidFill>
              </a:rPr>
              <a:t>映射文件的加载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085546-B771-4E94-8F4D-F9A4EE913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272" y="5404949"/>
            <a:ext cx="6127011" cy="11812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5195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548" y="1300797"/>
            <a:ext cx="5973761" cy="4256405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MyBatis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Mapper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代理开发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MyBatis </a:t>
            </a:r>
            <a:r>
              <a:rPr lang="zh-CN" altLang="en-US">
                <a:solidFill>
                  <a:srgbClr val="C00000"/>
                </a:solidFill>
              </a:rPr>
              <a:t>核心配置文件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配置文件完成增删改查</a:t>
            </a:r>
            <a:endParaRPr lang="en-US" altLang="zh-CN"/>
          </a:p>
          <a:p>
            <a:r>
              <a:rPr lang="zh-CN" altLang="en-US"/>
              <a:t>注解完成增删改查</a:t>
            </a:r>
            <a:endParaRPr lang="en-US" altLang="zh-CN"/>
          </a:p>
          <a:p>
            <a:r>
              <a:rPr lang="zh-CN" altLang="en-US"/>
              <a:t>动态 </a:t>
            </a:r>
            <a:r>
              <a:rPr lang="en-US" altLang="zh-CN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05447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MyBatis </a:t>
            </a:r>
            <a:r>
              <a:rPr lang="zh-CN" altLang="en-US"/>
              <a:t>核心配置文件详解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28C54D-6DF5-4C5E-B7C7-2FD4A37C83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89185"/>
            <a:ext cx="4544701" cy="517191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MyBatis </a:t>
            </a:r>
            <a:r>
              <a:rPr lang="zh-CN" altLang="en-US"/>
              <a:t>核心配置文件的顶层结构如下：</a:t>
            </a:r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DF337A-71C9-4D65-9D46-AB8F01CB6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64" y="1472266"/>
            <a:ext cx="3033023" cy="2491956"/>
          </a:xfrm>
          <a:prstGeom prst="rect">
            <a:avLst/>
          </a:prstGeom>
        </p:spPr>
      </p:pic>
      <p:sp>
        <p:nvSpPr>
          <p:cNvPr id="9" name="文本占位符 2">
            <a:extLst>
              <a:ext uri="{FF2B5EF4-FFF2-40B4-BE49-F238E27FC236}">
                <a16:creationId xmlns:a16="http://schemas.microsoft.com/office/drawing/2014/main" id="{76458BB2-0BCB-41EF-9836-E858407EEFAC}"/>
              </a:ext>
            </a:extLst>
          </p:cNvPr>
          <p:cNvSpPr txBox="1">
            <a:spLocks/>
          </p:cNvSpPr>
          <p:nvPr/>
        </p:nvSpPr>
        <p:spPr>
          <a:xfrm>
            <a:off x="710880" y="5868815"/>
            <a:ext cx="4276371" cy="51238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细节：配置各个标签时，需要遵守前后顺序</a:t>
            </a: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DC90D9E1-F778-45D2-AB9D-61D2C1D103CD}"/>
              </a:ext>
            </a:extLst>
          </p:cNvPr>
          <p:cNvSpPr txBox="1">
            <a:spLocks/>
          </p:cNvSpPr>
          <p:nvPr/>
        </p:nvSpPr>
        <p:spPr>
          <a:xfrm>
            <a:off x="710880" y="4188707"/>
            <a:ext cx="4544701" cy="51719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i="0">
                <a:solidFill>
                  <a:srgbClr val="333333"/>
                </a:solidFill>
                <a:effectLst/>
                <a:latin typeface="Helvetica Neue"/>
              </a:rPr>
              <a:t>类型别名（</a:t>
            </a:r>
            <a:r>
              <a:rPr lang="en-US" altLang="zh-CN" i="0">
                <a:solidFill>
                  <a:srgbClr val="333333"/>
                </a:solidFill>
                <a:effectLst/>
                <a:latin typeface="Helvetica Neue"/>
              </a:rPr>
              <a:t>typeAliases</a:t>
            </a:r>
            <a:r>
              <a:rPr lang="zh-CN" altLang="en-US" i="0">
                <a:solidFill>
                  <a:srgbClr val="333333"/>
                </a:solidFill>
                <a:effectLst/>
                <a:latin typeface="Helvetica Neue"/>
              </a:rPr>
              <a:t>）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C920E068-0F69-41E2-9F66-29387408B0BA}"/>
              </a:ext>
            </a:extLst>
          </p:cNvPr>
          <p:cNvSpPr txBox="1"/>
          <p:nvPr/>
        </p:nvSpPr>
        <p:spPr>
          <a:xfrm>
            <a:off x="781901" y="4854532"/>
            <a:ext cx="4601241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typeAliases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package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name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="com.itheima.pojo"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/&gt;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typeAliases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F76691A0-AF02-4B35-8F81-1DAED7F8C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16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548" y="1300797"/>
            <a:ext cx="5973761" cy="4256405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MyBatis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Mapper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代理开发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MyBatis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核心配置文件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配置文件完成增删改查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注解完成增删改查</a:t>
            </a:r>
            <a:endParaRPr lang="en-US" altLang="zh-CN"/>
          </a:p>
          <a:p>
            <a:r>
              <a:rPr lang="zh-CN" altLang="en-US"/>
              <a:t>动态 </a:t>
            </a:r>
            <a:r>
              <a:rPr lang="en-US" altLang="zh-CN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726939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配置文件完成增删改查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F7B3626-AF35-40D3-BC4E-460185486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完成品牌数据的增删改查操作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BD6A6D4-7994-4E08-A9F1-423FCF52C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49" y="1656001"/>
            <a:ext cx="8848371" cy="883950"/>
          </a:xfrm>
        </p:spPr>
        <p:txBody>
          <a:bodyPr/>
          <a:lstStyle/>
          <a:p>
            <a:r>
              <a:rPr lang="zh-CN" altLang="en-US"/>
              <a:t>产品原型地址：</a:t>
            </a:r>
            <a:endParaRPr lang="en-US" altLang="zh-CN"/>
          </a:p>
          <a:p>
            <a:r>
              <a:rPr lang="en-US" altLang="zh-CN" sz="1400">
                <a:hlinkClick r:id="rId3"/>
              </a:rPr>
              <a:t>https://www.pmdaniu.com/storages/122645/74ccff58678d80583ea43a55547173eb-1818/start.html</a:t>
            </a:r>
            <a:endParaRPr lang="zh-CN" altLang="en-US" sz="18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0378ABF-5EA6-4D92-8DC9-2854F49B7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449" y="2539951"/>
            <a:ext cx="9749688" cy="361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27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配置文件完成增删改查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3BCC1F-61AC-40BD-9BAD-82779F915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60207"/>
            <a:ext cx="10748057" cy="5262955"/>
          </a:xfrm>
        </p:spPr>
        <p:txBody>
          <a:bodyPr/>
          <a:lstStyle/>
          <a:p>
            <a:r>
              <a:rPr lang="zh-CN" altLang="en-US"/>
              <a:t>要完成的功能列表清单：</a:t>
            </a:r>
            <a:endParaRPr lang="en-US" altLang="zh-CN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查询</a:t>
            </a:r>
            <a:endParaRPr lang="en-US" altLang="zh-CN" sz="160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查询所有数据</a:t>
            </a:r>
            <a:endParaRPr lang="en-US" altLang="zh-CN" sz="160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查看详情</a:t>
            </a:r>
            <a:endParaRPr lang="en-US" altLang="zh-CN" sz="160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条件查询</a:t>
            </a:r>
            <a:endParaRPr lang="en-US" altLang="zh-CN" sz="160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添加</a:t>
            </a:r>
            <a:endParaRPr lang="en-US" altLang="zh-CN" sz="160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修改</a:t>
            </a:r>
            <a:endParaRPr lang="en-US" altLang="zh-CN" sz="160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修改全部字段</a:t>
            </a:r>
            <a:endParaRPr lang="en-US" altLang="zh-CN" sz="160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修改动态字段</a:t>
            </a:r>
            <a:endParaRPr lang="en-US" altLang="zh-CN" sz="160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删除</a:t>
            </a:r>
            <a:endParaRPr lang="en-US" altLang="zh-CN" sz="160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删除一个</a:t>
            </a:r>
            <a:endParaRPr lang="en-US" altLang="zh-CN" sz="160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批量删除</a:t>
            </a:r>
            <a:endParaRPr lang="en-US" altLang="zh-CN" sz="1600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811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配置文件完成增删改查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F7B3626-AF35-40D3-BC4E-460185486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准备环境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D603D5-05AB-4DD5-9820-C7F9074CB6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66471" y="1718143"/>
            <a:ext cx="9143209" cy="412369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数据库表 </a:t>
            </a:r>
            <a:r>
              <a:rPr lang="en-US" altLang="zh-CN"/>
              <a:t>tb_brand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实体类 </a:t>
            </a:r>
            <a:r>
              <a:rPr lang="en-US" altLang="zh-CN"/>
              <a:t>Brand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测试用例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安装 </a:t>
            </a:r>
            <a:r>
              <a:rPr lang="en-US" altLang="zh-CN"/>
              <a:t>MyBatisX </a:t>
            </a:r>
            <a:r>
              <a:rPr lang="zh-CN" altLang="en-US"/>
              <a:t>插件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017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配置文件完成增删改查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9B2FEC9-0E38-498A-A4E6-4224A4CE90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MyBatisX </a:t>
            </a:r>
            <a:r>
              <a:rPr lang="zh-CN" altLang="en-US"/>
              <a:t>插件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BE25E2B-C253-4A9A-9843-92E50A4664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7667820" cy="2114984"/>
          </a:xfrm>
        </p:spPr>
        <p:txBody>
          <a:bodyPr/>
          <a:lstStyle/>
          <a:p>
            <a:r>
              <a:rPr lang="en-US" altLang="zh-CN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MybatisX</a:t>
            </a:r>
            <a:r>
              <a:rPr lang="en-US" altLang="zh-CN" b="0" i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是一款基于 </a:t>
            </a:r>
            <a:r>
              <a:rPr lang="en-US" altLang="zh-CN" b="0" i="0">
                <a:effectLst/>
                <a:latin typeface="Arial" panose="020B0604020202020204" pitchFamily="34" charset="0"/>
              </a:rPr>
              <a:t>IDEA 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的快速开发插件，为</a:t>
            </a:r>
            <a:r>
              <a:rPr lang="zh-CN" altLang="en-US" b="0" i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效率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而生。</a:t>
            </a:r>
            <a:endParaRPr lang="en-US" altLang="zh-CN" b="0" i="0">
              <a:effectLst/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主要功能：</a:t>
            </a:r>
            <a:endParaRPr lang="en-US" altLang="zh-CN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XML </a:t>
            </a:r>
            <a:r>
              <a:rPr lang="zh-CN" altLang="en-US"/>
              <a:t>和 接口方法 相互跳转</a:t>
            </a:r>
            <a:endParaRPr lang="en-US" altLang="zh-CN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根据接口方法生成 </a:t>
            </a:r>
            <a:r>
              <a:rPr lang="en-US" altLang="zh-CN"/>
              <a:t>statement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安装：</a:t>
            </a:r>
            <a:endParaRPr lang="en-US" altLang="zh-CN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E722DA-B7BF-494F-977A-E165BD1A2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27" y="3875869"/>
            <a:ext cx="7559373" cy="23041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8822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配置文件完成增删改查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3BCC1F-61AC-40BD-9BAD-82779F915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60207"/>
            <a:ext cx="10748057" cy="5262955"/>
          </a:xfrm>
        </p:spPr>
        <p:txBody>
          <a:bodyPr/>
          <a:lstStyle/>
          <a:p>
            <a:r>
              <a:rPr lang="zh-CN" altLang="en-US"/>
              <a:t>要完成的功能列表清单：</a:t>
            </a:r>
            <a:endParaRPr lang="en-US" altLang="zh-CN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查询</a:t>
            </a:r>
            <a:endParaRPr lang="en-US" altLang="zh-CN" sz="160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solidFill>
                  <a:srgbClr val="C00000"/>
                </a:solidFill>
              </a:rPr>
              <a:t>查询所有数据</a:t>
            </a:r>
            <a:endParaRPr lang="en-US" altLang="zh-CN" sz="160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查看详情</a:t>
            </a:r>
            <a:endParaRPr lang="en-US" altLang="zh-CN" sz="160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条件查询</a:t>
            </a:r>
            <a:endParaRPr lang="en-US" altLang="zh-CN" sz="160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添加</a:t>
            </a:r>
            <a:endParaRPr lang="en-US" altLang="zh-CN" sz="160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修改</a:t>
            </a:r>
            <a:endParaRPr lang="en-US" altLang="zh-CN" sz="160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修改全部字段</a:t>
            </a:r>
            <a:endParaRPr lang="en-US" altLang="zh-CN" sz="160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修改动态字段</a:t>
            </a:r>
            <a:endParaRPr lang="en-US" altLang="zh-CN" sz="160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删除</a:t>
            </a:r>
            <a:endParaRPr lang="en-US" altLang="zh-CN" sz="160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删除一个</a:t>
            </a:r>
            <a:endParaRPr lang="en-US" altLang="zh-CN" sz="160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批量删除</a:t>
            </a:r>
            <a:endParaRPr lang="en-US" altLang="zh-CN" sz="1600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29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314787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MyBatis</a:t>
            </a: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28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MyBatis</a:t>
            </a:r>
            <a:r>
              <a:rPr lang="zh-CN" altLang="en-US"/>
              <a:t>？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037BEF0B-E4A2-42A5-8ABA-4A252519AD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20421"/>
            <a:ext cx="8841494" cy="1751702"/>
          </a:xfrm>
        </p:spPr>
        <p:txBody>
          <a:bodyPr/>
          <a:lstStyle/>
          <a:p>
            <a:r>
              <a:rPr lang="en-US" altLang="zh-CN"/>
              <a:t>MyBatis </a:t>
            </a:r>
            <a:r>
              <a:rPr lang="zh-CN" altLang="en-US"/>
              <a:t>是一款优秀的</a:t>
            </a:r>
            <a:r>
              <a:rPr lang="zh-CN" altLang="en-US">
                <a:solidFill>
                  <a:schemeClr val="accent1"/>
                </a:solidFill>
              </a:rPr>
              <a:t>持久层</a:t>
            </a:r>
            <a:r>
              <a:rPr lang="zh-CN" altLang="en-US">
                <a:solidFill>
                  <a:srgbClr val="C00000"/>
                </a:solidFill>
              </a:rPr>
              <a:t>框架</a:t>
            </a:r>
            <a:r>
              <a:rPr lang="zh-CN" altLang="en-US"/>
              <a:t>，用于简化 </a:t>
            </a:r>
            <a:r>
              <a:rPr lang="en-US" altLang="zh-CN"/>
              <a:t>JDBC </a:t>
            </a:r>
            <a:r>
              <a:rPr lang="zh-CN" altLang="en-US"/>
              <a:t>开发</a:t>
            </a:r>
            <a:endParaRPr lang="en-US" altLang="zh-CN"/>
          </a:p>
          <a:p>
            <a:r>
              <a:rPr lang="en-US" altLang="zh-CN"/>
              <a:t>MyBatis </a:t>
            </a:r>
            <a:r>
              <a:rPr lang="zh-CN" altLang="en-US"/>
              <a:t>本是 </a:t>
            </a:r>
            <a:r>
              <a:rPr lang="en-US" altLang="zh-CN"/>
              <a:t>Apache </a:t>
            </a:r>
            <a:r>
              <a:rPr lang="zh-CN" altLang="en-US"/>
              <a:t>的一个开源项目</a:t>
            </a:r>
            <a:r>
              <a:rPr lang="en-US" altLang="zh-CN"/>
              <a:t>iBatis, 2010</a:t>
            </a:r>
            <a:r>
              <a:rPr lang="zh-CN" altLang="en-US"/>
              <a:t>年这个项目由</a:t>
            </a:r>
            <a:r>
              <a:rPr lang="en-US" altLang="zh-CN"/>
              <a:t>apache software foundation </a:t>
            </a:r>
            <a:r>
              <a:rPr lang="zh-CN" altLang="en-US"/>
              <a:t>迁移到了</a:t>
            </a:r>
            <a:r>
              <a:rPr lang="en-US" altLang="zh-CN"/>
              <a:t>google code</a:t>
            </a:r>
            <a:r>
              <a:rPr lang="zh-CN" altLang="en-US"/>
              <a:t>，并且改名为</a:t>
            </a:r>
            <a:r>
              <a:rPr lang="en-US" altLang="zh-CN"/>
              <a:t>MyBatis </a:t>
            </a:r>
            <a:r>
              <a:rPr lang="zh-CN" altLang="en-US"/>
              <a:t>。</a:t>
            </a:r>
            <a:r>
              <a:rPr lang="en-US" altLang="zh-CN"/>
              <a:t>2013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月迁移到</a:t>
            </a:r>
            <a:r>
              <a:rPr lang="en-US" altLang="zh-CN"/>
              <a:t>Github</a:t>
            </a:r>
          </a:p>
          <a:p>
            <a:r>
              <a:rPr lang="zh-CN" altLang="en-US"/>
              <a:t>官网：</a:t>
            </a:r>
            <a:r>
              <a:rPr lang="en-US" altLang="zh-CN">
                <a:hlinkClick r:id="rId2"/>
              </a:rPr>
              <a:t>https://mybatis.org/mybatis-3/zh/index.html</a:t>
            </a:r>
            <a:r>
              <a:rPr lang="en-US" altLang="zh-CN"/>
              <a:t> </a:t>
            </a:r>
          </a:p>
        </p:txBody>
      </p:sp>
      <p:sp>
        <p:nvSpPr>
          <p:cNvPr id="43" name="文本占位符 15">
            <a:extLst>
              <a:ext uri="{FF2B5EF4-FFF2-40B4-BE49-F238E27FC236}">
                <a16:creationId xmlns:a16="http://schemas.microsoft.com/office/drawing/2014/main" id="{58BB20F6-B7AF-4C1D-A15B-D59AD8C41D42}"/>
              </a:ext>
            </a:extLst>
          </p:cNvPr>
          <p:cNvSpPr txBox="1">
            <a:spLocks/>
          </p:cNvSpPr>
          <p:nvPr/>
        </p:nvSpPr>
        <p:spPr>
          <a:xfrm>
            <a:off x="710878" y="3536110"/>
            <a:ext cx="41895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持久层</a:t>
            </a:r>
          </a:p>
        </p:txBody>
      </p:sp>
      <p:sp>
        <p:nvSpPr>
          <p:cNvPr id="44" name="文本占位符 16">
            <a:extLst>
              <a:ext uri="{FF2B5EF4-FFF2-40B4-BE49-F238E27FC236}">
                <a16:creationId xmlns:a16="http://schemas.microsoft.com/office/drawing/2014/main" id="{F9BB1FBA-4DDB-43C6-A0A7-E6BFA59349D7}"/>
              </a:ext>
            </a:extLst>
          </p:cNvPr>
          <p:cNvSpPr txBox="1">
            <a:spLocks/>
          </p:cNvSpPr>
          <p:nvPr/>
        </p:nvSpPr>
        <p:spPr>
          <a:xfrm>
            <a:off x="721971" y="4082062"/>
            <a:ext cx="6815171" cy="114250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负责将数据到保存到数据库的那一层代码</a:t>
            </a:r>
            <a:endParaRPr lang="en-US" altLang="zh-CN"/>
          </a:p>
          <a:p>
            <a:r>
              <a:rPr lang="en-US" altLang="zh-CN"/>
              <a:t>JavaEE</a:t>
            </a:r>
            <a:r>
              <a:rPr lang="zh-CN" altLang="en-US"/>
              <a:t>三层架构：表现层、业务层、</a:t>
            </a:r>
            <a:r>
              <a:rPr lang="zh-CN" altLang="en-US">
                <a:solidFill>
                  <a:srgbClr val="C00000"/>
                </a:solidFill>
              </a:rPr>
              <a:t>持久层</a:t>
            </a:r>
          </a:p>
        </p:txBody>
      </p:sp>
      <p:sp>
        <p:nvSpPr>
          <p:cNvPr id="45" name="文本占位符 15">
            <a:extLst>
              <a:ext uri="{FF2B5EF4-FFF2-40B4-BE49-F238E27FC236}">
                <a16:creationId xmlns:a16="http://schemas.microsoft.com/office/drawing/2014/main" id="{80805620-B320-4C31-99CC-852ABDDDEA10}"/>
              </a:ext>
            </a:extLst>
          </p:cNvPr>
          <p:cNvSpPr txBox="1">
            <a:spLocks/>
          </p:cNvSpPr>
          <p:nvPr/>
        </p:nvSpPr>
        <p:spPr>
          <a:xfrm>
            <a:off x="710879" y="4938381"/>
            <a:ext cx="581420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框架</a:t>
            </a:r>
          </a:p>
        </p:txBody>
      </p:sp>
      <p:sp>
        <p:nvSpPr>
          <p:cNvPr id="46" name="文本占位符 16">
            <a:extLst>
              <a:ext uri="{FF2B5EF4-FFF2-40B4-BE49-F238E27FC236}">
                <a16:creationId xmlns:a16="http://schemas.microsoft.com/office/drawing/2014/main" id="{C474A90C-1E38-4707-A9A8-26039833C1D8}"/>
              </a:ext>
            </a:extLst>
          </p:cNvPr>
          <p:cNvSpPr txBox="1">
            <a:spLocks/>
          </p:cNvSpPr>
          <p:nvPr/>
        </p:nvSpPr>
        <p:spPr>
          <a:xfrm>
            <a:off x="721972" y="5455571"/>
            <a:ext cx="7196910" cy="114250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框架就是一个半成品软件，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是一套可重用的、通用的、软件基础代码模型</a:t>
            </a:r>
            <a:endParaRPr lang="en-US" altLang="zh-CN"/>
          </a:p>
          <a:p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在框架的基础之上构建软件编写更加高效、规范、通用、可扩展</a:t>
            </a:r>
            <a:endParaRPr lang="en-US" altLang="zh-CN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19157E8-B2F1-412F-9439-343033643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765" y="2990866"/>
            <a:ext cx="1215888" cy="24371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5472414-07C2-4AC5-BD89-7FCCCB8BB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389" y="2955301"/>
            <a:ext cx="1264690" cy="25184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631496C-CA5B-4847-B260-D1788716C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2815" y="2855153"/>
            <a:ext cx="1335998" cy="26335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36213DF-F24F-4479-BAB7-36A9B85A8C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1114" y="796429"/>
            <a:ext cx="56292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1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43" grpId="0"/>
      <p:bldP spid="44" grpId="0"/>
      <p:bldP spid="45" grpId="0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配置文件完成增删改查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3B38406-9F70-4F05-8ADD-37D5ECF387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</a:t>
            </a:r>
            <a:r>
              <a:rPr lang="en-US" altLang="zh-CN"/>
              <a:t>-</a:t>
            </a:r>
            <a:r>
              <a:rPr lang="zh-CN" altLang="en-US"/>
              <a:t>查询所有数据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C9D7C95-DD80-45CA-85EE-1E3EC3C110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93609" y="3676830"/>
            <a:ext cx="3562811" cy="216500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/>
              <a:t>编写接口方法：</a:t>
            </a:r>
            <a:r>
              <a:rPr lang="en-US" altLang="zh-CN"/>
              <a:t> Mapper</a:t>
            </a:r>
            <a:r>
              <a:rPr lang="zh-CN" altLang="en-US"/>
              <a:t>接口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400"/>
              <a:t>参数：无</a:t>
            </a:r>
            <a:endParaRPr lang="en-US" altLang="zh-CN" sz="14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400"/>
              <a:t>结果：</a:t>
            </a:r>
            <a:r>
              <a:rPr lang="en-US" altLang="zh-CN" sz="1400"/>
              <a:t>List&lt;Brand&gt;</a:t>
            </a:r>
            <a:endParaRPr lang="en-US" altLang="zh-CN"/>
          </a:p>
          <a:p>
            <a:r>
              <a:rPr lang="en-US" altLang="zh-CN"/>
              <a:t>2.   </a:t>
            </a:r>
            <a:r>
              <a:rPr lang="zh-CN" altLang="en-US"/>
              <a:t>编写 </a:t>
            </a:r>
            <a:r>
              <a:rPr lang="en-US" altLang="zh-CN"/>
              <a:t>SQL</a:t>
            </a:r>
            <a:r>
              <a:rPr lang="zh-CN" altLang="en-US"/>
              <a:t>语句：</a:t>
            </a:r>
            <a:r>
              <a:rPr lang="en-US" altLang="zh-CN"/>
              <a:t> SQL</a:t>
            </a:r>
            <a:r>
              <a:rPr lang="zh-CN" altLang="en-US"/>
              <a:t>映射文件：</a:t>
            </a:r>
            <a:endParaRPr lang="en-US" altLang="zh-CN"/>
          </a:p>
          <a:p>
            <a:r>
              <a:rPr lang="en-US" altLang="zh-CN"/>
              <a:t>3.   </a:t>
            </a:r>
            <a:r>
              <a:rPr lang="zh-CN" altLang="en-US"/>
              <a:t>执行方法，测试</a:t>
            </a:r>
            <a:endParaRPr lang="en-US" altLang="zh-CN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234D4C6-E8A1-4B8C-8515-589422D50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E7B585DF-691B-4EC4-A02C-635B10EB23EB}"/>
              </a:ext>
            </a:extLst>
          </p:cNvPr>
          <p:cNvSpPr txBox="1"/>
          <p:nvPr/>
        </p:nvSpPr>
        <p:spPr>
          <a:xfrm>
            <a:off x="5510911" y="4643416"/>
            <a:ext cx="4521469" cy="115467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select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id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="selectAll"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resultType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="brand"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select </a:t>
            </a:r>
            <a:r>
              <a:rPr lang="zh-CN" altLang="zh-CN" sz="1600" i="1">
                <a:solidFill>
                  <a:srgbClr val="080808"/>
                </a:solidFill>
                <a:latin typeface="Arial Unicode MS"/>
                <a:ea typeface="JetBrains Mono"/>
              </a:rPr>
              <a:t>*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from </a:t>
            </a: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tb_brand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select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E88CD8-097C-430A-9C36-167DAD4C9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B65EE7-80D7-4537-9D66-19D7B625C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507" y="1700990"/>
            <a:ext cx="6786696" cy="17280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126AD342-4C05-426F-B624-2C11DEA09FE0}"/>
              </a:ext>
            </a:extLst>
          </p:cNvPr>
          <p:cNvSpPr txBox="1"/>
          <p:nvPr/>
        </p:nvSpPr>
        <p:spPr>
          <a:xfrm>
            <a:off x="5510911" y="3821570"/>
            <a:ext cx="4521469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List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Brand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 </a:t>
            </a:r>
            <a:r>
              <a:rPr lang="zh-CN" altLang="zh-CN" sz="1600">
                <a:solidFill>
                  <a:srgbClr val="00627A"/>
                </a:solidFill>
                <a:latin typeface="Arial Unicode MS"/>
                <a:ea typeface="JetBrains Mono"/>
              </a:rPr>
              <a:t>selectAll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();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062ED90D-3CBD-4646-A9AF-977941C0D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3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配置文件完成增删改查</a:t>
            </a: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0384ACCD-F00B-4845-9790-60AB5486176E}"/>
              </a:ext>
            </a:extLst>
          </p:cNvPr>
          <p:cNvSpPr txBox="1">
            <a:spLocks/>
          </p:cNvSpPr>
          <p:nvPr/>
        </p:nvSpPr>
        <p:spPr>
          <a:xfrm>
            <a:off x="5015554" y="1689455"/>
            <a:ext cx="6552049" cy="3751489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1800">
              <a:ea typeface="阿里巴巴普惠体" panose="00020600040101010101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>
              <a:ea typeface="阿里巴巴普惠体" panose="00020600040101010101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>
              <a:ea typeface="阿里巴巴普惠体" panose="00020600040101010101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>
                <a:ea typeface="阿里巴巴普惠体" panose="00020600040101010101"/>
              </a:rPr>
              <a:t>MyBatis</a:t>
            </a:r>
            <a:r>
              <a:rPr lang="zh-CN" altLang="en-US" sz="1800">
                <a:ea typeface="阿里巴巴普惠体" panose="00020600040101010101"/>
              </a:rPr>
              <a:t>完成操作需要几步 ？</a:t>
            </a:r>
            <a:endParaRPr lang="en-US" altLang="zh-CN" sz="1800">
              <a:ea typeface="阿里巴巴普惠体" panose="00020600040101010101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>
                <a:ea typeface="阿里巴巴普惠体" panose="00020600040101010101"/>
              </a:rPr>
              <a:t>        </a:t>
            </a:r>
            <a:r>
              <a:rPr lang="zh-CN" altLang="en-US" sz="1600">
                <a:solidFill>
                  <a:srgbClr val="C00000"/>
                </a:solidFill>
                <a:ea typeface="阿里巴巴普惠体" panose="00020600040101010101"/>
              </a:rPr>
              <a:t>三步：编写接口方法</a:t>
            </a:r>
            <a:r>
              <a:rPr lang="en-US" altLang="zh-CN" sz="1600">
                <a:solidFill>
                  <a:srgbClr val="C00000"/>
                </a:solidFill>
                <a:ea typeface="阿里巴巴普惠体" panose="00020600040101010101"/>
              </a:rPr>
              <a:t>--&gt; </a:t>
            </a:r>
            <a:r>
              <a:rPr lang="zh-CN" altLang="en-US" sz="1600">
                <a:solidFill>
                  <a:srgbClr val="C00000"/>
                </a:solidFill>
                <a:ea typeface="阿里巴巴普惠体" panose="00020600040101010101"/>
              </a:rPr>
              <a:t>编写</a:t>
            </a:r>
            <a:r>
              <a:rPr lang="en-US" altLang="zh-CN" sz="1600">
                <a:solidFill>
                  <a:srgbClr val="C00000"/>
                </a:solidFill>
                <a:ea typeface="阿里巴巴普惠体" panose="00020600040101010101"/>
              </a:rPr>
              <a:t>SQL --&gt;</a:t>
            </a:r>
            <a:r>
              <a:rPr lang="zh-CN" altLang="en-US" sz="1600">
                <a:solidFill>
                  <a:srgbClr val="C00000"/>
                </a:solidFill>
                <a:ea typeface="阿里巴巴普惠体" panose="00020600040101010101"/>
              </a:rPr>
              <a:t> 执行方法</a:t>
            </a:r>
            <a:endParaRPr lang="en-US" altLang="zh-CN" sz="1600">
              <a:solidFill>
                <a:srgbClr val="C00000"/>
              </a:solidFill>
              <a:ea typeface="阿里巴巴普惠体" panose="00020600040101010101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400">
              <a:solidFill>
                <a:srgbClr val="C00000"/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67792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配置文件完成增删改查</a:t>
            </a: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0384ACCD-F00B-4845-9790-60AB5486176E}"/>
              </a:ext>
            </a:extLst>
          </p:cNvPr>
          <p:cNvSpPr txBox="1">
            <a:spLocks/>
          </p:cNvSpPr>
          <p:nvPr/>
        </p:nvSpPr>
        <p:spPr>
          <a:xfrm>
            <a:off x="5015554" y="1689455"/>
            <a:ext cx="6552049" cy="3751489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1800">
              <a:ea typeface="阿里巴巴普惠体" panose="00020600040101010101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>
              <a:ea typeface="阿里巴巴普惠体" panose="00020600040101010101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ea typeface="阿里巴巴普惠体" panose="00020600040101010101"/>
              </a:rPr>
              <a:t>实体类属性名 和 数据库表列名 不一致，不能自动封装数据</a:t>
            </a:r>
            <a:endParaRPr lang="en-US" altLang="zh-CN" sz="1600">
              <a:ea typeface="阿里巴巴普惠体" panose="00020600040101010101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ea typeface="阿里巴巴普惠体" panose="00020600040101010101"/>
              </a:rPr>
              <a:t>   </a:t>
            </a:r>
            <a:r>
              <a:rPr lang="en-US" altLang="zh-CN" sz="1400">
                <a:ea typeface="阿里巴巴普惠体" panose="00020600040101010101"/>
              </a:rPr>
              <a:t>1</a:t>
            </a:r>
            <a:r>
              <a:rPr lang="zh-CN" altLang="en-US" sz="1400">
                <a:ea typeface="阿里巴巴普惠体" panose="00020600040101010101"/>
              </a:rPr>
              <a:t>）</a:t>
            </a:r>
            <a:r>
              <a:rPr lang="zh-CN" altLang="en-US" sz="1400">
                <a:solidFill>
                  <a:srgbClr val="C00000"/>
                </a:solidFill>
                <a:ea typeface="阿里巴巴普惠体" panose="00020600040101010101"/>
              </a:rPr>
              <a:t>起别名</a:t>
            </a:r>
            <a:r>
              <a:rPr lang="zh-CN" altLang="en-US" sz="1400">
                <a:ea typeface="阿里巴巴普惠体" panose="00020600040101010101"/>
              </a:rPr>
              <a:t>：在</a:t>
            </a:r>
            <a:r>
              <a:rPr lang="en-US" altLang="zh-CN" sz="1400">
                <a:ea typeface="阿里巴巴普惠体" panose="00020600040101010101"/>
              </a:rPr>
              <a:t>SQL</a:t>
            </a:r>
            <a:r>
              <a:rPr lang="zh-CN" altLang="en-US" sz="1400">
                <a:ea typeface="阿里巴巴普惠体" panose="00020600040101010101"/>
              </a:rPr>
              <a:t>语句中，对不一样的列名起别名，别名和实体类属性名一样</a:t>
            </a:r>
            <a:endParaRPr lang="en-US" altLang="zh-CN" sz="1400">
              <a:ea typeface="阿里巴巴普惠体" panose="00020600040101010101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>
                <a:ea typeface="阿里巴巴普惠体" panose="00020600040101010101"/>
              </a:rPr>
              <a:t>          </a:t>
            </a:r>
            <a:r>
              <a:rPr lang="zh-CN" altLang="en-US" sz="1400">
                <a:ea typeface="阿里巴巴普惠体" panose="00020600040101010101"/>
              </a:rPr>
              <a:t>* 可以定义 </a:t>
            </a:r>
            <a:r>
              <a:rPr lang="en-US" altLang="zh-CN" sz="1400">
                <a:ea typeface="阿里巴巴普惠体" panose="00020600040101010101"/>
              </a:rPr>
              <a:t>&lt;sql&gt;</a:t>
            </a:r>
            <a:r>
              <a:rPr lang="zh-CN" altLang="en-US" sz="1400">
                <a:ea typeface="阿里巴巴普惠体" panose="00020600040101010101"/>
              </a:rPr>
              <a:t>片段，提升复用性</a:t>
            </a:r>
            <a:r>
              <a:rPr lang="en-US" altLang="zh-CN" sz="1400">
                <a:ea typeface="阿里巴巴普惠体" panose="00020600040101010101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>
                <a:ea typeface="阿里巴巴普惠体" panose="00020600040101010101"/>
              </a:rPr>
              <a:t>    2</a:t>
            </a:r>
            <a:r>
              <a:rPr lang="zh-CN" altLang="en-US" sz="1400">
                <a:ea typeface="阿里巴巴普惠体" panose="00020600040101010101"/>
              </a:rPr>
              <a:t>）</a:t>
            </a:r>
            <a:r>
              <a:rPr lang="en-US" altLang="zh-CN" sz="1400">
                <a:solidFill>
                  <a:srgbClr val="C00000"/>
                </a:solidFill>
                <a:ea typeface="阿里巴巴普惠体" panose="00020600040101010101"/>
              </a:rPr>
              <a:t>resultMap</a:t>
            </a:r>
            <a:r>
              <a:rPr lang="zh-CN" altLang="en-US" sz="1400">
                <a:ea typeface="阿里巴巴普惠体" panose="00020600040101010101"/>
              </a:rPr>
              <a:t>：定义</a:t>
            </a:r>
            <a:r>
              <a:rPr lang="en-US" altLang="zh-CN" sz="1400">
                <a:ea typeface="阿里巴巴普惠体" panose="00020600040101010101"/>
              </a:rPr>
              <a:t>&lt;resultMap&gt; </a:t>
            </a:r>
            <a:r>
              <a:rPr lang="zh-CN" altLang="en-US" sz="1400">
                <a:ea typeface="阿里巴巴普惠体" panose="00020600040101010101"/>
              </a:rPr>
              <a:t>完成不一致的属性名和列名的映射</a:t>
            </a:r>
            <a:endParaRPr lang="zh-CN" altLang="en-US" sz="1600">
              <a:ea typeface="阿里巴巴普惠体" panose="00020600040101010101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400">
              <a:solidFill>
                <a:srgbClr val="C00000"/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33434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配置文件完成增删改查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3BCC1F-61AC-40BD-9BAD-82779F915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60207"/>
            <a:ext cx="10748057" cy="5262955"/>
          </a:xfrm>
        </p:spPr>
        <p:txBody>
          <a:bodyPr/>
          <a:lstStyle/>
          <a:p>
            <a:r>
              <a:rPr lang="zh-CN" altLang="en-US"/>
              <a:t>要完成的功能列表清单：</a:t>
            </a:r>
            <a:endParaRPr lang="en-US" altLang="zh-CN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查询</a:t>
            </a:r>
            <a:endParaRPr lang="en-US" altLang="zh-CN" sz="160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查询所有数据</a:t>
            </a:r>
            <a:endParaRPr lang="en-US" altLang="zh-CN" sz="160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solidFill>
                  <a:srgbClr val="C00000"/>
                </a:solidFill>
              </a:rPr>
              <a:t>查看详情</a:t>
            </a:r>
            <a:endParaRPr lang="en-US" altLang="zh-CN" sz="160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条件查询</a:t>
            </a:r>
            <a:endParaRPr lang="en-US" altLang="zh-CN" sz="160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添加</a:t>
            </a:r>
            <a:endParaRPr lang="en-US" altLang="zh-CN" sz="160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修改</a:t>
            </a:r>
            <a:endParaRPr lang="en-US" altLang="zh-CN" sz="160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修改全部字段</a:t>
            </a:r>
            <a:endParaRPr lang="en-US" altLang="zh-CN" sz="160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修改动态字段</a:t>
            </a:r>
            <a:endParaRPr lang="en-US" altLang="zh-CN" sz="160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删除</a:t>
            </a:r>
            <a:endParaRPr lang="en-US" altLang="zh-CN" sz="160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删除一个</a:t>
            </a:r>
            <a:endParaRPr lang="en-US" altLang="zh-CN" sz="160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批量删除</a:t>
            </a:r>
            <a:endParaRPr lang="en-US" altLang="zh-CN" sz="1600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71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配置文件完成增删改查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3B38406-9F70-4F05-8ADD-37D5ECF387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</a:t>
            </a:r>
            <a:r>
              <a:rPr lang="en-US" altLang="zh-CN"/>
              <a:t>-</a:t>
            </a:r>
            <a:r>
              <a:rPr lang="zh-CN" altLang="en-US"/>
              <a:t>查看详情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C9D7C95-DD80-45CA-85EE-1E3EC3C110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3508561"/>
            <a:ext cx="3432987" cy="300477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编写接口方法：</a:t>
            </a:r>
            <a:r>
              <a:rPr lang="en-US" altLang="zh-CN"/>
              <a:t> Mapper</a:t>
            </a:r>
            <a:r>
              <a:rPr lang="zh-CN" altLang="en-US"/>
              <a:t>接口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400"/>
              <a:t>参数：</a:t>
            </a:r>
            <a:r>
              <a:rPr lang="en-US" altLang="zh-CN" sz="1400"/>
              <a:t>id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400"/>
              <a:t>结果：</a:t>
            </a:r>
            <a:r>
              <a:rPr lang="en-US" altLang="zh-CN" sz="1400"/>
              <a:t>Brand</a:t>
            </a:r>
          </a:p>
          <a:p>
            <a:r>
              <a:rPr lang="en-US" altLang="zh-CN"/>
              <a:t>2.   </a:t>
            </a:r>
            <a:r>
              <a:rPr lang="zh-CN" altLang="en-US"/>
              <a:t>编写 </a:t>
            </a:r>
            <a:r>
              <a:rPr lang="en-US" altLang="zh-CN"/>
              <a:t>SQL</a:t>
            </a:r>
            <a:r>
              <a:rPr lang="zh-CN" altLang="en-US"/>
              <a:t>语句：</a:t>
            </a:r>
            <a:r>
              <a:rPr lang="en-US" altLang="zh-CN"/>
              <a:t> SQL</a:t>
            </a:r>
            <a:r>
              <a:rPr lang="zh-CN" altLang="en-US"/>
              <a:t>映射文件</a:t>
            </a:r>
            <a:endParaRPr lang="en-US" altLang="zh-CN"/>
          </a:p>
          <a:p>
            <a:r>
              <a:rPr lang="en-US" altLang="zh-CN"/>
              <a:t>3.   </a:t>
            </a:r>
            <a:r>
              <a:rPr lang="zh-CN" altLang="en-US"/>
              <a:t>执行方法，测试</a:t>
            </a:r>
            <a:endParaRPr lang="en-US" altLang="zh-CN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234D4C6-E8A1-4B8C-8515-589422D50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E7B585DF-691B-4EC4-A02C-635B10EB23EB}"/>
              </a:ext>
            </a:extLst>
          </p:cNvPr>
          <p:cNvSpPr txBox="1"/>
          <p:nvPr/>
        </p:nvSpPr>
        <p:spPr>
          <a:xfrm>
            <a:off x="5628436" y="4433611"/>
            <a:ext cx="6181125" cy="115467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select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id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="selectById"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parameterType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="int"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resultType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="brand"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select </a:t>
            </a:r>
            <a:r>
              <a:rPr lang="zh-CN" altLang="zh-CN" sz="1600" i="1">
                <a:solidFill>
                  <a:srgbClr val="080808"/>
                </a:solidFill>
                <a:latin typeface="Arial Unicode MS"/>
                <a:ea typeface="JetBrains Mono"/>
              </a:rPr>
              <a:t>*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from </a:t>
            </a: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tb_brand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where </a:t>
            </a:r>
            <a:r>
              <a:rPr lang="zh-CN" altLang="zh-CN" sz="1600">
                <a:solidFill>
                  <a:srgbClr val="871094"/>
                </a:solidFill>
                <a:latin typeface="Arial Unicode MS"/>
                <a:ea typeface="JetBrains Mono"/>
              </a:rPr>
              <a:t>id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= #{id};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select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E88CD8-097C-430A-9C36-167DAD4C9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85E9854-4D83-42DF-A2D7-BC28A0A37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1F3C6D7-B50F-4762-8DEC-43601E2CC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450" y="1720074"/>
            <a:ext cx="7394115" cy="15875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731C9C4C-29CA-457A-88EF-AD0619CB5132}"/>
              </a:ext>
            </a:extLst>
          </p:cNvPr>
          <p:cNvSpPr txBox="1"/>
          <p:nvPr/>
        </p:nvSpPr>
        <p:spPr>
          <a:xfrm>
            <a:off x="5628436" y="3590032"/>
            <a:ext cx="6181125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Brand </a:t>
            </a:r>
            <a:r>
              <a:rPr lang="zh-CN" altLang="zh-CN" sz="1600">
                <a:solidFill>
                  <a:srgbClr val="00627A"/>
                </a:solidFill>
                <a:latin typeface="Arial Unicode MS"/>
                <a:ea typeface="JetBrains Mono"/>
              </a:rPr>
              <a:t>selectById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int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id);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6AA8B5D-5D79-4016-85F6-BDDC1C12F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99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配置文件完成增删改查</a:t>
            </a: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0384ACCD-F00B-4845-9790-60AB5486176E}"/>
              </a:ext>
            </a:extLst>
          </p:cNvPr>
          <p:cNvSpPr txBox="1">
            <a:spLocks/>
          </p:cNvSpPr>
          <p:nvPr/>
        </p:nvSpPr>
        <p:spPr>
          <a:xfrm>
            <a:off x="4766554" y="1292757"/>
            <a:ext cx="5709096" cy="5331214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1600">
              <a:ea typeface="阿里巴巴普惠体" panose="00020600040101010101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>
              <a:ea typeface="阿里巴巴普惠体" panose="00020600040101010101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ea typeface="阿里巴巴普惠体" panose="00020600040101010101"/>
              </a:rPr>
              <a:t>1. </a:t>
            </a:r>
            <a:r>
              <a:rPr lang="zh-CN" altLang="en-US" sz="1600">
                <a:ea typeface="阿里巴巴普惠体" panose="00020600040101010101"/>
              </a:rPr>
              <a:t>参数占位符：</a:t>
            </a:r>
            <a:br>
              <a:rPr lang="zh-CN" altLang="en-US" sz="1600">
                <a:ea typeface="阿里巴巴普惠体" panose="00020600040101010101"/>
              </a:rPr>
            </a:br>
            <a:r>
              <a:rPr lang="zh-CN" altLang="en-US" sz="1400">
                <a:ea typeface="阿里巴巴普惠体" panose="00020600040101010101"/>
              </a:rPr>
              <a:t>    </a:t>
            </a:r>
            <a:r>
              <a:rPr lang="en-US" altLang="zh-CN" sz="1400">
                <a:ea typeface="阿里巴巴普惠体" panose="00020600040101010101"/>
              </a:rPr>
              <a:t>1</a:t>
            </a:r>
            <a:r>
              <a:rPr lang="zh-CN" altLang="en-US" sz="1400">
                <a:ea typeface="阿里巴巴普惠体" panose="00020600040101010101"/>
              </a:rPr>
              <a:t>）</a:t>
            </a:r>
            <a:r>
              <a:rPr lang="en-US" altLang="zh-CN" sz="1400">
                <a:solidFill>
                  <a:srgbClr val="C00000"/>
                </a:solidFill>
                <a:ea typeface="阿里巴巴普惠体" panose="00020600040101010101"/>
              </a:rPr>
              <a:t>#{}</a:t>
            </a:r>
            <a:r>
              <a:rPr lang="zh-CN" altLang="en-US" sz="1400">
                <a:ea typeface="阿里巴巴普惠体" panose="00020600040101010101"/>
              </a:rPr>
              <a:t>：执行</a:t>
            </a:r>
            <a:r>
              <a:rPr lang="en-US" altLang="zh-CN" sz="1400">
                <a:ea typeface="阿里巴巴普惠体" panose="00020600040101010101"/>
              </a:rPr>
              <a:t>SQL</a:t>
            </a:r>
            <a:r>
              <a:rPr lang="zh-CN" altLang="en-US" sz="1400">
                <a:ea typeface="阿里巴巴普惠体" panose="00020600040101010101"/>
              </a:rPr>
              <a:t>时，会将</a:t>
            </a:r>
            <a:r>
              <a:rPr lang="en-US" altLang="zh-CN" sz="1400">
                <a:ea typeface="阿里巴巴普惠体" panose="00020600040101010101"/>
              </a:rPr>
              <a:t>#{}</a:t>
            </a:r>
            <a:r>
              <a:rPr lang="zh-CN" altLang="en-US" sz="1400">
                <a:ea typeface="阿里巴巴普惠体" panose="00020600040101010101"/>
              </a:rPr>
              <a:t>占位符替换为</a:t>
            </a:r>
            <a:r>
              <a:rPr lang="en-US" altLang="zh-CN" sz="1400">
                <a:ea typeface="阿里巴巴普惠体" panose="00020600040101010101"/>
              </a:rPr>
              <a:t>?,</a:t>
            </a:r>
            <a:r>
              <a:rPr lang="zh-CN" altLang="en-US" sz="1400">
                <a:ea typeface="阿里巴巴普惠体" panose="00020600040101010101"/>
              </a:rPr>
              <a:t>将来自动设置参数值</a:t>
            </a:r>
            <a:br>
              <a:rPr lang="zh-CN" altLang="en-US" sz="1400">
                <a:ea typeface="阿里巴巴普惠体" panose="00020600040101010101"/>
              </a:rPr>
            </a:br>
            <a:r>
              <a:rPr lang="zh-CN" altLang="en-US" sz="1400">
                <a:ea typeface="阿里巴巴普惠体" panose="00020600040101010101"/>
              </a:rPr>
              <a:t>    </a:t>
            </a:r>
            <a:r>
              <a:rPr lang="en-US" altLang="zh-CN" sz="1400">
                <a:ea typeface="阿里巴巴普惠体" panose="00020600040101010101"/>
              </a:rPr>
              <a:t>2</a:t>
            </a:r>
            <a:r>
              <a:rPr lang="zh-CN" altLang="en-US" sz="1400">
                <a:ea typeface="阿里巴巴普惠体" panose="00020600040101010101"/>
              </a:rPr>
              <a:t>）</a:t>
            </a:r>
            <a:r>
              <a:rPr lang="en-US" altLang="zh-CN" sz="1400">
                <a:solidFill>
                  <a:srgbClr val="C00000"/>
                </a:solidFill>
                <a:ea typeface="阿里巴巴普惠体" panose="00020600040101010101"/>
              </a:rPr>
              <a:t>${}</a:t>
            </a:r>
            <a:r>
              <a:rPr lang="zh-CN" altLang="en-US" sz="1400">
                <a:ea typeface="阿里巴巴普惠体" panose="00020600040101010101"/>
              </a:rPr>
              <a:t>：拼</a:t>
            </a:r>
            <a:r>
              <a:rPr lang="en-US" altLang="zh-CN" sz="1400">
                <a:ea typeface="阿里巴巴普惠体" panose="00020600040101010101"/>
              </a:rPr>
              <a:t>SQL</a:t>
            </a:r>
            <a:r>
              <a:rPr lang="zh-CN" altLang="en-US" sz="1400">
                <a:ea typeface="阿里巴巴普惠体" panose="00020600040101010101"/>
              </a:rPr>
              <a:t>。会存在</a:t>
            </a:r>
            <a:r>
              <a:rPr lang="en-US" altLang="zh-CN" sz="1400">
                <a:ea typeface="阿里巴巴普惠体" panose="00020600040101010101"/>
              </a:rPr>
              <a:t>SQL</a:t>
            </a:r>
            <a:r>
              <a:rPr lang="zh-CN" altLang="en-US" sz="1400">
                <a:ea typeface="阿里巴巴普惠体" panose="00020600040101010101"/>
              </a:rPr>
              <a:t>注入问题</a:t>
            </a:r>
            <a:br>
              <a:rPr lang="zh-CN" altLang="en-US" sz="1400">
                <a:ea typeface="阿里巴巴普惠体" panose="00020600040101010101"/>
              </a:rPr>
            </a:br>
            <a:r>
              <a:rPr lang="zh-CN" altLang="en-US" sz="1400">
                <a:ea typeface="阿里巴巴普惠体" panose="00020600040101010101"/>
              </a:rPr>
              <a:t>    </a:t>
            </a:r>
            <a:r>
              <a:rPr lang="en-US" altLang="zh-CN" sz="1400">
                <a:ea typeface="阿里巴巴普惠体" panose="00020600040101010101"/>
              </a:rPr>
              <a:t>3. </a:t>
            </a:r>
            <a:r>
              <a:rPr lang="zh-CN" altLang="en-US" sz="1400">
                <a:ea typeface="阿里巴巴普惠体" panose="00020600040101010101"/>
              </a:rPr>
              <a:t>使用时机：</a:t>
            </a:r>
            <a:br>
              <a:rPr lang="zh-CN" altLang="en-US" sz="1400">
                <a:ea typeface="阿里巴巴普惠体" panose="00020600040101010101"/>
              </a:rPr>
            </a:br>
            <a:r>
              <a:rPr lang="zh-CN" altLang="en-US" sz="1400">
                <a:ea typeface="阿里巴巴普惠体" panose="00020600040101010101"/>
              </a:rPr>
              <a:t>        * 参数传递，都使用</a:t>
            </a:r>
            <a:r>
              <a:rPr lang="en-US" altLang="zh-CN" sz="1400">
                <a:ea typeface="阿里巴巴普惠体" panose="00020600040101010101"/>
              </a:rPr>
              <a:t>#{}</a:t>
            </a:r>
            <a:br>
              <a:rPr lang="en-US" altLang="zh-CN" sz="1400">
                <a:ea typeface="阿里巴巴普惠体" panose="00020600040101010101"/>
              </a:rPr>
            </a:br>
            <a:r>
              <a:rPr lang="en-US" altLang="zh-CN" sz="1400">
                <a:ea typeface="阿里巴巴普惠体" panose="00020600040101010101"/>
              </a:rPr>
              <a:t>        * </a:t>
            </a:r>
            <a:r>
              <a:rPr lang="zh-CN" altLang="en-US" sz="1400">
                <a:ea typeface="阿里巴巴普惠体" panose="00020600040101010101"/>
              </a:rPr>
              <a:t>如果要对表名、列名进行动态设置，只能使用</a:t>
            </a:r>
            <a:r>
              <a:rPr lang="en-US" altLang="zh-CN" sz="1400">
                <a:ea typeface="阿里巴巴普惠体" panose="00020600040101010101"/>
              </a:rPr>
              <a:t>${}</a:t>
            </a:r>
            <a:r>
              <a:rPr lang="zh-CN" altLang="en-US" sz="1400">
                <a:ea typeface="阿里巴巴普惠体" panose="00020600040101010101"/>
              </a:rPr>
              <a:t>进行</a:t>
            </a:r>
            <a:r>
              <a:rPr lang="en-US" altLang="zh-CN" sz="1400">
                <a:ea typeface="阿里巴巴普惠体" panose="00020600040101010101"/>
              </a:rPr>
              <a:t>sql</a:t>
            </a:r>
            <a:r>
              <a:rPr lang="zh-CN" altLang="en-US" sz="1400">
                <a:ea typeface="阿里巴巴普惠体" panose="00020600040101010101"/>
              </a:rPr>
              <a:t>拼接。</a:t>
            </a:r>
            <a:br>
              <a:rPr lang="zh-CN" altLang="en-US" sz="1600">
                <a:ea typeface="阿里巴巴普惠体" panose="00020600040101010101"/>
              </a:rPr>
            </a:br>
            <a:r>
              <a:rPr lang="en-US" altLang="zh-CN" sz="1600">
                <a:ea typeface="阿里巴巴普惠体" panose="00020600040101010101"/>
              </a:rPr>
              <a:t>2. </a:t>
            </a:r>
            <a:r>
              <a:rPr lang="en-US" altLang="zh-CN" sz="1800">
                <a:ea typeface="阿里巴巴普惠体" panose="00020600040101010101"/>
              </a:rPr>
              <a:t>parameterType</a:t>
            </a:r>
            <a:r>
              <a:rPr lang="zh-CN" altLang="en-US" sz="1600">
                <a:ea typeface="阿里巴巴普惠体" panose="00020600040101010101"/>
              </a:rPr>
              <a:t>：</a:t>
            </a:r>
            <a:endParaRPr lang="en-US" altLang="zh-CN" sz="1600">
              <a:ea typeface="阿里巴巴普惠体" panose="00020600040101010101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>
                <a:ea typeface="阿里巴巴普惠体" panose="00020600040101010101"/>
              </a:rPr>
              <a:t>    * 用于设置参数类型，该参数可以省略   </a:t>
            </a:r>
            <a:endParaRPr lang="en-US" altLang="zh-CN" sz="1400">
              <a:ea typeface="阿里巴巴普惠体" panose="00020600040101010101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ea typeface="阿里巴巴普惠体" panose="00020600040101010101"/>
              </a:rPr>
              <a:t>3. SQL </a:t>
            </a:r>
            <a:r>
              <a:rPr lang="zh-CN" altLang="en-US" sz="1600">
                <a:ea typeface="阿里巴巴普惠体" panose="00020600040101010101"/>
              </a:rPr>
              <a:t>语句中特殊字符处理：</a:t>
            </a:r>
            <a:endParaRPr lang="en-US" altLang="zh-CN" sz="1600">
              <a:ea typeface="阿里巴巴普惠体" panose="00020600040101010101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>
                <a:ea typeface="阿里巴巴普惠体" panose="00020600040101010101"/>
              </a:rPr>
              <a:t>   * 转义字符</a:t>
            </a:r>
            <a:endParaRPr lang="en-US" altLang="zh-CN" sz="1400">
              <a:ea typeface="阿里巴巴普惠体" panose="00020600040101010101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>
                <a:ea typeface="阿里巴巴普惠体" panose="00020600040101010101"/>
              </a:rPr>
              <a:t>   </a:t>
            </a:r>
            <a:r>
              <a:rPr lang="zh-CN" altLang="en-US" sz="1400">
                <a:ea typeface="阿里巴巴普惠体" panose="00020600040101010101"/>
              </a:rPr>
              <a:t>*  </a:t>
            </a:r>
            <a:r>
              <a:rPr lang="en-US" altLang="zh-CN" sz="1400">
                <a:ea typeface="阿里巴巴普惠体" panose="00020600040101010101"/>
              </a:rPr>
              <a:t>&lt;![CDATA[ </a:t>
            </a:r>
            <a:r>
              <a:rPr lang="zh-CN" altLang="en-US" sz="1400">
                <a:ea typeface="阿里巴巴普惠体" panose="00020600040101010101"/>
              </a:rPr>
              <a:t>内容</a:t>
            </a:r>
            <a:r>
              <a:rPr lang="en-US" altLang="zh-CN" sz="1400">
                <a:ea typeface="阿里巴巴普惠体" panose="00020600040101010101"/>
              </a:rPr>
              <a:t> ]]&gt;:CD</a:t>
            </a:r>
            <a:r>
              <a:rPr lang="zh-CN" altLang="en-US" sz="1400">
                <a:ea typeface="阿里巴巴普惠体" panose="00020600040101010101"/>
              </a:rPr>
              <a:t>提示</a:t>
            </a:r>
            <a:endParaRPr lang="en-US" altLang="zh-CN" sz="1400">
              <a:ea typeface="阿里巴巴普惠体" panose="00020600040101010101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400">
              <a:ea typeface="阿里巴巴普惠体" panose="00020600040101010101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9008B4-5E73-44AF-8F3F-3048C1495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A3FB8E5-E160-4910-8DDD-CC683DB0B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F126CCB-1BC7-48AD-B00F-E2AA8BC04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006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配置文件完成增删改查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3BCC1F-61AC-40BD-9BAD-82779F915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60207"/>
            <a:ext cx="10748057" cy="5262955"/>
          </a:xfrm>
        </p:spPr>
        <p:txBody>
          <a:bodyPr/>
          <a:lstStyle/>
          <a:p>
            <a:r>
              <a:rPr lang="zh-CN" altLang="en-US"/>
              <a:t>要完成的功能列表清单：</a:t>
            </a:r>
            <a:endParaRPr lang="en-US" altLang="zh-CN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查询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查询所有数据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查看详情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rgbClr val="C00000"/>
                </a:solidFill>
              </a:rPr>
              <a:t>条件查询</a:t>
            </a:r>
            <a:endParaRPr lang="en-US" altLang="zh-CN" sz="160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添加</a:t>
            </a:r>
            <a:endParaRPr lang="en-US" altLang="zh-CN" sz="160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修改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修改全部字段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修改动态字段</a:t>
            </a:r>
            <a:endParaRPr lang="en-US" altLang="zh-CN" sz="160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删除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删除一个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批量删除</a:t>
            </a:r>
            <a:endParaRPr lang="en-US" altLang="zh-CN" sz="1600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412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配置文件完成增删改查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3B38406-9F70-4F05-8ADD-37D5ECF387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7394115" cy="517190"/>
          </a:xfrm>
        </p:spPr>
        <p:txBody>
          <a:bodyPr/>
          <a:lstStyle/>
          <a:p>
            <a:r>
              <a:rPr lang="zh-CN" altLang="en-US"/>
              <a:t>查询</a:t>
            </a:r>
            <a:r>
              <a:rPr lang="en-US" altLang="zh-CN"/>
              <a:t>-</a:t>
            </a:r>
            <a:r>
              <a:rPr lang="zh-CN" altLang="en-US"/>
              <a:t>多条件查询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C9D7C95-DD80-45CA-85EE-1E3EC3C110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4061" y="3205111"/>
            <a:ext cx="3283264" cy="241884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编写接口方法：</a:t>
            </a:r>
            <a:r>
              <a:rPr lang="en-US" altLang="zh-CN"/>
              <a:t> Mapper</a:t>
            </a:r>
            <a:r>
              <a:rPr lang="zh-CN" altLang="en-US"/>
              <a:t>接口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400"/>
              <a:t>参数：所有查询条件</a:t>
            </a:r>
            <a:endParaRPr lang="en-US" altLang="zh-CN" sz="14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400"/>
              <a:t>结果：</a:t>
            </a:r>
            <a:r>
              <a:rPr lang="en-US" altLang="zh-CN" sz="1400"/>
              <a:t>List&lt;Brand&gt;</a:t>
            </a:r>
          </a:p>
          <a:p>
            <a:r>
              <a:rPr lang="en-US" altLang="zh-CN"/>
              <a:t>2.   </a:t>
            </a:r>
            <a:r>
              <a:rPr lang="zh-CN" altLang="en-US"/>
              <a:t>编写 </a:t>
            </a:r>
            <a:r>
              <a:rPr lang="en-US" altLang="zh-CN"/>
              <a:t>SQL</a:t>
            </a:r>
            <a:r>
              <a:rPr lang="zh-CN" altLang="en-US"/>
              <a:t>语句：</a:t>
            </a:r>
            <a:r>
              <a:rPr lang="en-US" altLang="zh-CN"/>
              <a:t> SQL</a:t>
            </a:r>
            <a:r>
              <a:rPr lang="zh-CN" altLang="en-US"/>
              <a:t>映射文件</a:t>
            </a:r>
            <a:endParaRPr lang="en-US" altLang="zh-CN"/>
          </a:p>
          <a:p>
            <a:r>
              <a:rPr lang="en-US" altLang="zh-CN"/>
              <a:t>3.   </a:t>
            </a:r>
            <a:r>
              <a:rPr lang="zh-CN" altLang="en-US"/>
              <a:t>执行方法，测试</a:t>
            </a:r>
            <a:endParaRPr lang="en-US" altLang="zh-CN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234D4C6-E8A1-4B8C-8515-589422D50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E88CD8-097C-430A-9C36-167DAD4C9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85E9854-4D83-42DF-A2D7-BC28A0A37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A636CA7-98EB-495A-BEF0-C8CB9817E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0" y="1609425"/>
            <a:ext cx="5883083" cy="1497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731FC24-F8E2-4EE2-8CC0-2D118661E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C29F7263-306B-4558-AE6A-C99D7AD27ED1}"/>
              </a:ext>
            </a:extLst>
          </p:cNvPr>
          <p:cNvSpPr txBox="1"/>
          <p:nvPr/>
        </p:nvSpPr>
        <p:spPr>
          <a:xfrm>
            <a:off x="4158031" y="4679740"/>
            <a:ext cx="7862950" cy="206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select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id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="selectByCondition"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resultMap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="brandResultMap"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select </a:t>
            </a:r>
            <a:r>
              <a:rPr lang="zh-CN" altLang="zh-CN" sz="1600" i="1">
                <a:solidFill>
                  <a:srgbClr val="080808"/>
                </a:solidFill>
                <a:latin typeface="Arial Unicode MS"/>
                <a:ea typeface="JetBrains Mono"/>
              </a:rPr>
              <a:t>*</a:t>
            </a:r>
            <a:br>
              <a:rPr lang="zh-CN" altLang="zh-CN" sz="1600" i="1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 i="1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from </a:t>
            </a: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tb_brand</a:t>
            </a:r>
            <a:b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where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      </a:t>
            </a:r>
            <a:r>
              <a:rPr lang="zh-CN" altLang="zh-CN" sz="1600">
                <a:solidFill>
                  <a:srgbClr val="871094"/>
                </a:solidFill>
                <a:latin typeface="Arial Unicode MS"/>
                <a:ea typeface="JetBrains Mono"/>
              </a:rPr>
              <a:t>status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= #{status}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      and </a:t>
            </a:r>
            <a:r>
              <a:rPr lang="zh-CN" altLang="zh-CN" sz="1600">
                <a:solidFill>
                  <a:srgbClr val="871094"/>
                </a:solidFill>
                <a:latin typeface="Arial Unicode MS"/>
                <a:ea typeface="JetBrains Mono"/>
              </a:rPr>
              <a:t>company_name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like #{companyName}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      and </a:t>
            </a:r>
            <a:r>
              <a:rPr lang="zh-CN" altLang="zh-CN" sz="1600">
                <a:solidFill>
                  <a:srgbClr val="871094"/>
                </a:solidFill>
                <a:latin typeface="Arial Unicode MS"/>
                <a:ea typeface="JetBrains Mono"/>
              </a:rPr>
              <a:t>brand_name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like #{brandName}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select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F7100CD-7BF0-482A-BD3D-97D3D08A6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9D91681B-4DAD-4C0C-929A-DC3FC06AE8C8}"/>
              </a:ext>
            </a:extLst>
          </p:cNvPr>
          <p:cNvSpPr txBox="1"/>
          <p:nvPr/>
        </p:nvSpPr>
        <p:spPr>
          <a:xfrm>
            <a:off x="4158031" y="3205111"/>
            <a:ext cx="7862950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List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Brand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 </a:t>
            </a:r>
            <a:r>
              <a:rPr lang="zh-CN" altLang="zh-CN" sz="1400">
                <a:solidFill>
                  <a:srgbClr val="00627A"/>
                </a:solidFill>
                <a:latin typeface="Arial Unicode MS"/>
                <a:ea typeface="JetBrains Mono"/>
              </a:rPr>
              <a:t>selectByCondition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>
                <a:solidFill>
                  <a:srgbClr val="9E880D"/>
                </a:solidFill>
                <a:latin typeface="Arial Unicode MS"/>
                <a:ea typeface="JetBrains Mono"/>
              </a:rPr>
              <a:t>@Param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"status"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int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status, </a:t>
            </a:r>
            <a:r>
              <a:rPr lang="zh-CN" altLang="zh-CN" sz="1400">
                <a:solidFill>
                  <a:srgbClr val="9E880D"/>
                </a:solidFill>
                <a:latin typeface="Arial Unicode MS"/>
                <a:ea typeface="JetBrains Mono"/>
              </a:rPr>
              <a:t>@Param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"companyName"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String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companyName, </a:t>
            </a:r>
            <a:r>
              <a:rPr lang="zh-CN" altLang="zh-CN" sz="1400">
                <a:solidFill>
                  <a:srgbClr val="9E880D"/>
                </a:solidFill>
                <a:latin typeface="Arial Unicode MS"/>
                <a:ea typeface="JetBrains Mono"/>
              </a:rPr>
              <a:t>@Param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"brandName"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String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brandName);</a:t>
            </a:r>
            <a:endParaRPr lang="en-US" altLang="zh-CN" sz="140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List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Brand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 </a:t>
            </a:r>
            <a:r>
              <a:rPr lang="zh-CN" altLang="zh-CN" sz="1400">
                <a:solidFill>
                  <a:srgbClr val="00627A"/>
                </a:solidFill>
                <a:latin typeface="Arial Unicode MS"/>
                <a:ea typeface="JetBrains Mono"/>
              </a:rPr>
              <a:t>selectByCondition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Brand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brand);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endParaRPr lang="en-US" altLang="zh-CN" sz="140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List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Brand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 </a:t>
            </a:r>
            <a:r>
              <a:rPr lang="zh-CN" altLang="zh-CN" sz="1400">
                <a:solidFill>
                  <a:srgbClr val="00627A"/>
                </a:solidFill>
                <a:latin typeface="Arial Unicode MS"/>
                <a:ea typeface="JetBrains Mono"/>
              </a:rPr>
              <a:t>selectByCondition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Map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map);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0F3816E-4346-434D-AC2D-4DB69D381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4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配置文件完成增删改查</a:t>
            </a: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0384ACCD-F00B-4845-9790-60AB5486176E}"/>
              </a:ext>
            </a:extLst>
          </p:cNvPr>
          <p:cNvSpPr txBox="1">
            <a:spLocks/>
          </p:cNvSpPr>
          <p:nvPr/>
        </p:nvSpPr>
        <p:spPr>
          <a:xfrm>
            <a:off x="4766554" y="1292757"/>
            <a:ext cx="6978604" cy="4529309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1600">
              <a:ea typeface="阿里巴巴普惠体" panose="00020600040101010101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>
              <a:ea typeface="阿里巴巴普惠体" panose="00020600040101010101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ea typeface="阿里巴巴普惠体" panose="00020600040101010101"/>
              </a:rPr>
              <a:t>SQL</a:t>
            </a:r>
            <a:r>
              <a:rPr lang="zh-CN" altLang="en-US" sz="1600">
                <a:ea typeface="阿里巴巴普惠体" panose="00020600040101010101"/>
              </a:rPr>
              <a:t>语句设置多个参数有几种方式？</a:t>
            </a:r>
            <a:endParaRPr lang="en-US" altLang="zh-CN" sz="1600">
              <a:ea typeface="阿里巴巴普惠体" panose="00020600040101010101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solidFill>
                  <a:srgbClr val="C00000"/>
                </a:solidFill>
                <a:ea typeface="阿里巴巴普惠体" panose="00020600040101010101"/>
              </a:rPr>
              <a:t>   </a:t>
            </a:r>
            <a:r>
              <a:rPr lang="en-US" altLang="zh-CN" sz="1400">
                <a:solidFill>
                  <a:srgbClr val="C00000"/>
                </a:solidFill>
                <a:ea typeface="阿里巴巴普惠体" panose="00020600040101010101"/>
              </a:rPr>
              <a:t>1</a:t>
            </a:r>
            <a:r>
              <a:rPr lang="zh-CN" altLang="en-US" sz="1400">
                <a:solidFill>
                  <a:srgbClr val="C00000"/>
                </a:solidFill>
                <a:ea typeface="阿里巴巴普惠体" panose="00020600040101010101"/>
              </a:rPr>
              <a:t>） 散装参数：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需要使用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@Param("SQL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中的参数名称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")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	*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使用麻烦</a:t>
            </a:r>
            <a:b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</a:br>
            <a:r>
              <a:rPr lang="zh-CN" altLang="en-US" sz="1400">
                <a:solidFill>
                  <a:srgbClr val="C00000"/>
                </a:solidFill>
                <a:ea typeface="阿里巴巴普惠体" panose="00020600040101010101"/>
              </a:rPr>
              <a:t>    </a:t>
            </a:r>
            <a:r>
              <a:rPr lang="en-US" altLang="zh-CN" sz="1400">
                <a:solidFill>
                  <a:srgbClr val="C00000"/>
                </a:solidFill>
                <a:ea typeface="阿里巴巴普惠体" panose="00020600040101010101"/>
              </a:rPr>
              <a:t>2)    </a:t>
            </a:r>
            <a:r>
              <a:rPr lang="zh-CN" altLang="en-US" sz="1400">
                <a:solidFill>
                  <a:srgbClr val="C00000"/>
                </a:solidFill>
                <a:ea typeface="阿里巴巴普惠体" panose="00020600040101010101"/>
              </a:rPr>
              <a:t>实体类封装参数</a:t>
            </a:r>
            <a:br>
              <a:rPr lang="zh-CN" altLang="en-US" sz="1400">
                <a:solidFill>
                  <a:srgbClr val="C00000"/>
                </a:solidFill>
                <a:ea typeface="阿里巴巴普惠体" panose="00020600040101010101"/>
              </a:rPr>
            </a:br>
            <a:r>
              <a:rPr lang="en-US" altLang="zh-CN" sz="1400">
                <a:solidFill>
                  <a:srgbClr val="C00000"/>
                </a:solidFill>
                <a:ea typeface="阿里巴巴普惠体" panose="00020600040101010101"/>
              </a:rPr>
              <a:t>	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* 只需要保证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SQL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中的参数名 和 实体类属性名对应上，即可设置成功</a:t>
            </a:r>
            <a:br>
              <a:rPr lang="zh-CN" altLang="en-US" sz="1400">
                <a:solidFill>
                  <a:srgbClr val="C00000"/>
                </a:solidFill>
                <a:ea typeface="阿里巴巴普惠体" panose="00020600040101010101"/>
              </a:rPr>
            </a:br>
            <a:r>
              <a:rPr lang="zh-CN" altLang="en-US" sz="1400">
                <a:solidFill>
                  <a:srgbClr val="C00000"/>
                </a:solidFill>
                <a:ea typeface="阿里巴巴普惠体" panose="00020600040101010101"/>
              </a:rPr>
              <a:t>    </a:t>
            </a:r>
            <a:r>
              <a:rPr lang="en-US" altLang="zh-CN" sz="1400">
                <a:solidFill>
                  <a:srgbClr val="C00000"/>
                </a:solidFill>
                <a:ea typeface="阿里巴巴普惠体" panose="00020600040101010101"/>
              </a:rPr>
              <a:t>3)    map</a:t>
            </a:r>
            <a:r>
              <a:rPr lang="zh-CN" altLang="en-US" sz="1400">
                <a:solidFill>
                  <a:srgbClr val="C00000"/>
                </a:solidFill>
                <a:ea typeface="阿里巴巴普惠体" panose="00020600040101010101"/>
              </a:rPr>
              <a:t>集合</a:t>
            </a:r>
            <a:br>
              <a:rPr lang="zh-CN" altLang="en-US" sz="1400">
                <a:solidFill>
                  <a:srgbClr val="C00000"/>
                </a:solidFill>
                <a:ea typeface="阿里巴巴普惠体" panose="00020600040101010101"/>
              </a:rPr>
            </a:br>
            <a:r>
              <a:rPr lang="en-US" altLang="zh-CN" sz="1400">
                <a:solidFill>
                  <a:srgbClr val="C00000"/>
                </a:solidFill>
                <a:ea typeface="阿里巴巴普惠体" panose="00020600040101010101"/>
              </a:rPr>
              <a:t>	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* 只需要保证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SQL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中的参数名 和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map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集合的键的名称对应上，即可设置成功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9008B4-5E73-44AF-8F3F-3048C1495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3FD23F-F6EB-4B1F-A099-A20515686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F5F8C23-29EB-4825-BCBB-3768CF0D7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99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4497C11-C37B-4466-A5A0-B9A496C19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8763" y="2152518"/>
            <a:ext cx="5760538" cy="2255736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用户输入条件时，是否所有条件都会填写？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配置文件完成增删改查</a:t>
            </a:r>
          </a:p>
        </p:txBody>
      </p:sp>
    </p:spTree>
    <p:extLst>
      <p:ext uri="{BB962C8B-B14F-4D97-AF65-F5344CB8AC3E}">
        <p14:creationId xmlns:p14="http://schemas.microsoft.com/office/powerpoint/2010/main" val="394372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314787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MyBatis</a:t>
            </a: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28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A5C852-D9CE-417F-970E-9BB100F79F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2644880" cy="4219575"/>
          </a:xfrm>
        </p:spPr>
        <p:txBody>
          <a:bodyPr/>
          <a:lstStyle/>
          <a:p>
            <a:r>
              <a:rPr lang="zh-CN" altLang="en-US"/>
              <a:t>硬编码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/>
              <a:t>注册驱动，获取连接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/>
              <a:t>SQL </a:t>
            </a:r>
            <a:r>
              <a:rPr lang="zh-CN" altLang="en-US"/>
              <a:t>语句</a:t>
            </a:r>
            <a:endParaRPr lang="en-US" altLang="zh-CN"/>
          </a:p>
          <a:p>
            <a:r>
              <a:rPr lang="zh-CN" altLang="en-US"/>
              <a:t>操作繁琐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/>
              <a:t>手动设置参数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/>
              <a:t>手动封装结果集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D8997B-D038-4A37-929E-7D8CA7BA85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1" y="940081"/>
            <a:ext cx="2467325" cy="517190"/>
          </a:xfrm>
        </p:spPr>
        <p:txBody>
          <a:bodyPr/>
          <a:lstStyle/>
          <a:p>
            <a:r>
              <a:rPr lang="en-US" altLang="zh-CN"/>
              <a:t>JDBC </a:t>
            </a:r>
            <a:r>
              <a:rPr lang="zh-CN" altLang="en-US"/>
              <a:t>缺点</a:t>
            </a: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704BEC8-5CA2-495A-8F9B-5215640BC3AC}"/>
              </a:ext>
            </a:extLst>
          </p:cNvPr>
          <p:cNvSpPr txBox="1"/>
          <p:nvPr/>
        </p:nvSpPr>
        <p:spPr>
          <a:xfrm>
            <a:off x="4989604" y="792865"/>
            <a:ext cx="4601241" cy="574772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50" i="1">
                <a:solidFill>
                  <a:srgbClr val="8C8C8C"/>
                </a:solidFill>
                <a:latin typeface="Arial Unicode MS"/>
                <a:ea typeface="JetBrains Mono"/>
              </a:rPr>
              <a:t>//1. </a:t>
            </a:r>
            <a:r>
              <a:rPr lang="zh-CN" altLang="zh-CN" sz="105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注册驱动</a:t>
            </a:r>
            <a:br>
              <a:rPr lang="zh-CN" altLang="zh-CN" sz="105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Class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i="1">
                <a:solidFill>
                  <a:srgbClr val="080808"/>
                </a:solidFill>
                <a:latin typeface="Arial Unicode MS"/>
                <a:ea typeface="JetBrains Mono"/>
              </a:rPr>
              <a:t>forName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050">
                <a:solidFill>
                  <a:srgbClr val="067D17"/>
                </a:solidFill>
                <a:latin typeface="Arial Unicode MS"/>
                <a:ea typeface="JetBrains Mono"/>
              </a:rPr>
              <a:t>“com.mysql.jdbc.Driver”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i="1">
                <a:solidFill>
                  <a:srgbClr val="8C8C8C"/>
                </a:solidFill>
                <a:latin typeface="Arial Unicode MS"/>
                <a:ea typeface="JetBrains Mono"/>
              </a:rPr>
              <a:t>//2. </a:t>
            </a:r>
            <a:r>
              <a:rPr lang="zh-CN" altLang="zh-CN" sz="105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zh-CN" altLang="zh-CN" sz="1050" i="1">
                <a:solidFill>
                  <a:srgbClr val="8C8C8C"/>
                </a:solidFill>
                <a:latin typeface="Arial Unicode MS"/>
                <a:ea typeface="JetBrains Mono"/>
              </a:rPr>
              <a:t>Connection</a:t>
            </a:r>
            <a:r>
              <a:rPr lang="zh-CN" altLang="zh-CN" sz="105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</a:t>
            </a:r>
            <a:br>
              <a:rPr lang="zh-CN" altLang="zh-CN" sz="105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String url 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>
                <a:solidFill>
                  <a:srgbClr val="067D17"/>
                </a:solidFill>
                <a:latin typeface="Arial Unicode MS"/>
                <a:ea typeface="JetBrains Mono"/>
              </a:rPr>
              <a:t>“jdbc:mysql:///db1?useSSL=false”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String uname 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>
                <a:solidFill>
                  <a:srgbClr val="067D17"/>
                </a:solidFill>
                <a:latin typeface="Arial Unicode MS"/>
                <a:ea typeface="JetBrains Mono"/>
              </a:rPr>
              <a:t>“root”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String pwd 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>
                <a:solidFill>
                  <a:srgbClr val="067D17"/>
                </a:solidFill>
                <a:latin typeface="Arial Unicode MS"/>
                <a:ea typeface="JetBrains Mono"/>
              </a:rPr>
              <a:t>“1234”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Connection conn 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DriverManager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i="1">
                <a:solidFill>
                  <a:srgbClr val="080808"/>
                </a:solidFill>
                <a:latin typeface="Arial Unicode MS"/>
                <a:ea typeface="JetBrains Mono"/>
              </a:rPr>
              <a:t>getConnection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url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uname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pwd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i="1">
                <a:solidFill>
                  <a:srgbClr val="8C8C8C"/>
                </a:solidFill>
                <a:latin typeface="Arial Unicode MS"/>
                <a:ea typeface="JetBrains Mono"/>
              </a:rPr>
              <a:t>// </a:t>
            </a:r>
            <a:r>
              <a:rPr lang="zh-CN" altLang="zh-CN" sz="105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接收输入的查询条件</a:t>
            </a:r>
            <a:br>
              <a:rPr lang="zh-CN" altLang="zh-CN" sz="105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String gender 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>
                <a:solidFill>
                  <a:srgbClr val="067D17"/>
                </a:solidFill>
                <a:latin typeface="Arial Unicode MS"/>
                <a:ea typeface="JetBrains Mono"/>
              </a:rPr>
              <a:t>“</a:t>
            </a:r>
            <a:r>
              <a:rPr lang="zh-CN" altLang="zh-CN" sz="105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lang="zh-CN" altLang="zh-CN" sz="1050">
                <a:solidFill>
                  <a:srgbClr val="067D17"/>
                </a:solidFill>
                <a:latin typeface="Arial Unicode MS"/>
                <a:ea typeface="JetBrains Mono"/>
              </a:rPr>
              <a:t>”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i="1">
                <a:solidFill>
                  <a:srgbClr val="8C8C8C"/>
                </a:solidFill>
                <a:latin typeface="Arial Unicode MS"/>
                <a:ea typeface="JetBrains Mono"/>
              </a:rPr>
              <a:t>// </a:t>
            </a:r>
            <a:r>
              <a:rPr lang="zh-CN" altLang="zh-CN" sz="105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zh-CN" altLang="zh-CN" sz="1050" i="1">
                <a:solidFill>
                  <a:srgbClr val="8C8C8C"/>
                </a:solidFill>
                <a:latin typeface="Arial Unicode MS"/>
                <a:ea typeface="JetBrains Mono"/>
              </a:rPr>
              <a:t>sql</a:t>
            </a:r>
            <a:br>
              <a:rPr lang="zh-CN" altLang="zh-CN" sz="1050" i="1">
                <a:solidFill>
                  <a:srgbClr val="8C8C8C"/>
                </a:solidFill>
                <a:latin typeface="Arial Unicode MS"/>
                <a:ea typeface="JetBrains Mono"/>
              </a:rPr>
            </a:b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String sql 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>
                <a:solidFill>
                  <a:srgbClr val="067D17"/>
                </a:solidFill>
                <a:latin typeface="Arial Unicode MS"/>
                <a:ea typeface="JetBrains Mono"/>
              </a:rPr>
              <a:t>“select </a:t>
            </a:r>
            <a:r>
              <a:rPr lang="zh-CN" altLang="zh-CN" sz="1050" i="1">
                <a:solidFill>
                  <a:srgbClr val="067D17"/>
                </a:solidFill>
                <a:latin typeface="Arial Unicode MS"/>
                <a:ea typeface="JetBrains Mono"/>
              </a:rPr>
              <a:t>*</a:t>
            </a:r>
            <a:r>
              <a:rPr lang="zh-CN" altLang="zh-CN" sz="1050">
                <a:solidFill>
                  <a:srgbClr val="067D17"/>
                </a:solidFill>
                <a:latin typeface="Arial Unicode MS"/>
                <a:ea typeface="JetBrains Mono"/>
              </a:rPr>
              <a:t> from </a:t>
            </a: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tb_user</a:t>
            </a:r>
            <a:r>
              <a:rPr lang="zh-CN" altLang="zh-CN" sz="1050">
                <a:solidFill>
                  <a:srgbClr val="067D17"/>
                </a:solidFill>
                <a:latin typeface="Arial Unicode MS"/>
                <a:ea typeface="JetBrains Mono"/>
              </a:rPr>
              <a:t> where </a:t>
            </a:r>
            <a:r>
              <a:rPr lang="zh-CN" altLang="zh-CN" sz="1050">
                <a:solidFill>
                  <a:srgbClr val="871094"/>
                </a:solidFill>
                <a:latin typeface="Arial Unicode MS"/>
                <a:ea typeface="JetBrains Mono"/>
              </a:rPr>
              <a:t>gender</a:t>
            </a:r>
            <a:r>
              <a:rPr lang="zh-CN" altLang="zh-CN" sz="1050">
                <a:solidFill>
                  <a:srgbClr val="067D17"/>
                </a:solidFill>
                <a:latin typeface="Arial Unicode MS"/>
                <a:ea typeface="JetBrains Mono"/>
              </a:rPr>
              <a:t> = ?”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i="1">
                <a:solidFill>
                  <a:srgbClr val="8C8C8C"/>
                </a:solidFill>
                <a:latin typeface="Arial Unicode MS"/>
                <a:ea typeface="JetBrains Mono"/>
              </a:rPr>
              <a:t>// </a:t>
            </a:r>
            <a:r>
              <a:rPr lang="zh-CN" altLang="zh-CN" sz="105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zh-CN" altLang="zh-CN" sz="1050" i="1">
                <a:solidFill>
                  <a:srgbClr val="8C8C8C"/>
                </a:solidFill>
                <a:latin typeface="Arial Unicode MS"/>
                <a:ea typeface="JetBrains Mono"/>
              </a:rPr>
              <a:t>pstmt</a:t>
            </a:r>
            <a:r>
              <a:rPr lang="zh-CN" altLang="zh-CN" sz="105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br>
              <a:rPr lang="zh-CN" altLang="zh-CN" sz="105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PreparedStatement pstmt 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conn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.prepareStatement(</a:t>
            </a: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sql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i="1">
                <a:solidFill>
                  <a:srgbClr val="8C8C8C"/>
                </a:solidFill>
                <a:latin typeface="Arial Unicode MS"/>
                <a:ea typeface="JetBrains Mono"/>
              </a:rPr>
              <a:t>// </a:t>
            </a:r>
            <a:r>
              <a:rPr lang="zh-CN" altLang="zh-CN" sz="105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设置？的值</a:t>
            </a:r>
            <a:br>
              <a:rPr lang="zh-CN" altLang="zh-CN" sz="105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pstmt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.setString(</a:t>
            </a:r>
            <a:r>
              <a:rPr lang="zh-CN" altLang="zh-CN" sz="105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,</a:t>
            </a: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gender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i="1">
                <a:solidFill>
                  <a:srgbClr val="8C8C8C"/>
                </a:solidFill>
                <a:latin typeface="Arial Unicode MS"/>
                <a:ea typeface="JetBrains Mono"/>
              </a:rPr>
              <a:t>// </a:t>
            </a:r>
            <a:r>
              <a:rPr lang="zh-CN" altLang="zh-CN" sz="105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zh-CN" altLang="zh-CN" sz="1050" i="1">
                <a:solidFill>
                  <a:srgbClr val="8C8C8C"/>
                </a:solidFill>
                <a:latin typeface="Arial Unicode MS"/>
                <a:ea typeface="JetBrains Mono"/>
              </a:rPr>
              <a:t>sql</a:t>
            </a:r>
            <a:br>
              <a:rPr lang="zh-CN" altLang="zh-CN" sz="1050" i="1">
                <a:solidFill>
                  <a:srgbClr val="8C8C8C"/>
                </a:solidFill>
                <a:latin typeface="Arial Unicode MS"/>
                <a:ea typeface="JetBrains Mono"/>
              </a:rPr>
            </a:b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ResultSet rs 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pstmt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.executeQuery();</a:t>
            </a:r>
            <a:b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i="1">
                <a:solidFill>
                  <a:srgbClr val="8C8C8C"/>
                </a:solidFill>
                <a:latin typeface="Arial Unicode MS"/>
                <a:ea typeface="JetBrains Mono"/>
              </a:rPr>
              <a:t>// </a:t>
            </a:r>
            <a:r>
              <a:rPr lang="zh-CN" altLang="zh-CN" sz="105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</a:t>
            </a:r>
            <a:r>
              <a:rPr lang="zh-CN" altLang="zh-CN" sz="1050" i="1">
                <a:solidFill>
                  <a:srgbClr val="8C8C8C"/>
                </a:solidFill>
                <a:latin typeface="Arial Unicode MS"/>
                <a:ea typeface="JetBrains Mono"/>
              </a:rPr>
              <a:t>Result</a:t>
            </a:r>
            <a:r>
              <a:rPr lang="zh-CN" altLang="zh-CN" sz="105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，获取数据</a:t>
            </a:r>
            <a:br>
              <a:rPr lang="zh-CN" altLang="zh-CN" sz="105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User 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user = </a:t>
            </a:r>
            <a:r>
              <a:rPr lang="zh-CN" altLang="zh-CN" sz="1050">
                <a:solidFill>
                  <a:srgbClr val="0033B3"/>
                </a:solidFill>
                <a:latin typeface="Arial Unicode MS"/>
                <a:ea typeface="JetBrains Mono"/>
              </a:rPr>
              <a:t>null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ArrayList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User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&gt; </a:t>
            </a: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users 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>
                <a:solidFill>
                  <a:srgbClr val="0033B3"/>
                </a:solidFill>
                <a:latin typeface="Arial Unicode MS"/>
                <a:ea typeface="JetBrains Mono"/>
              </a:rPr>
              <a:t>new 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ArrayList&lt;&gt;();</a:t>
            </a:r>
            <a:b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>
                <a:solidFill>
                  <a:srgbClr val="0033B3"/>
                </a:solidFill>
                <a:latin typeface="Arial Unicode MS"/>
                <a:ea typeface="JetBrains Mono"/>
              </a:rPr>
              <a:t>while 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rs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.next()){</a:t>
            </a:r>
            <a:b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050" i="1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05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获取数据</a:t>
            </a:r>
            <a:br>
              <a:rPr lang="zh-CN" altLang="zh-CN" sz="105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1050">
                <a:solidFill>
                  <a:srgbClr val="0033B3"/>
                </a:solidFill>
                <a:latin typeface="Arial Unicode MS"/>
                <a:ea typeface="JetBrains Mono"/>
              </a:rPr>
              <a:t>int </a:t>
            </a: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id 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rs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.getInt(</a:t>
            </a:r>
            <a:r>
              <a:rPr lang="zh-CN" altLang="zh-CN" sz="1050">
                <a:solidFill>
                  <a:srgbClr val="067D17"/>
                </a:solidFill>
                <a:latin typeface="Arial Unicode MS"/>
                <a:ea typeface="JetBrains Mono"/>
              </a:rPr>
              <a:t>“id”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String username 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rs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.getString(</a:t>
            </a:r>
            <a:r>
              <a:rPr lang="zh-CN" altLang="zh-CN" sz="1050">
                <a:solidFill>
                  <a:srgbClr val="067D17"/>
                </a:solidFill>
                <a:latin typeface="Arial Unicode MS"/>
                <a:ea typeface="JetBrains Mono"/>
              </a:rPr>
              <a:t>“username”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String password 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rs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.getString(</a:t>
            </a:r>
            <a:r>
              <a:rPr lang="zh-CN" altLang="zh-CN" sz="1050">
                <a:solidFill>
                  <a:srgbClr val="067D17"/>
                </a:solidFill>
                <a:latin typeface="Arial Unicode MS"/>
                <a:ea typeface="JetBrains Mono"/>
              </a:rPr>
              <a:t>“password”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050" i="1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05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创建对象，设置</a:t>
            </a:r>
            <a:r>
              <a:rPr lang="zh-CN" altLang="en-US" sz="105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zh-CN" altLang="zh-CN" sz="105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br>
              <a:rPr lang="zh-CN" altLang="zh-CN" sz="105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05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user = </a:t>
            </a:r>
            <a:r>
              <a:rPr lang="zh-CN" altLang="zh-CN" sz="1050">
                <a:solidFill>
                  <a:srgbClr val="0033B3"/>
                </a:solidFill>
                <a:latin typeface="Arial Unicode MS"/>
                <a:ea typeface="JetBrains Mono"/>
              </a:rPr>
              <a:t>new 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User();</a:t>
            </a:r>
            <a:b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    user.setId(</a:t>
            </a: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id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    user.setUsername(</a:t>
            </a: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username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    user.setPassword(</a:t>
            </a: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password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    user.setGender(</a:t>
            </a: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gender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050" i="1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05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装入集合</a:t>
            </a:r>
            <a:br>
              <a:rPr lang="zh-CN" altLang="zh-CN" sz="105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050">
                <a:solidFill>
                  <a:srgbClr val="000000"/>
                </a:solidFill>
                <a:latin typeface="Arial Unicode MS"/>
                <a:ea typeface="JetBrains Mono"/>
              </a:rPr>
              <a:t>users</a:t>
            </a: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.add(user);</a:t>
            </a:r>
            <a:b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endParaRPr lang="zh-CN" altLang="zh-CN" sz="1400"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A08D462-86B4-4F91-81F5-D49ECC06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A4766B6-6D96-4AD0-A8FE-92C7324C16A9}"/>
              </a:ext>
            </a:extLst>
          </p:cNvPr>
          <p:cNvSpPr/>
          <p:nvPr/>
        </p:nvSpPr>
        <p:spPr>
          <a:xfrm>
            <a:off x="4741029" y="730721"/>
            <a:ext cx="5086552" cy="122236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5A6D35D-1BD2-4ED6-9433-8553741DBBCA}"/>
              </a:ext>
            </a:extLst>
          </p:cNvPr>
          <p:cNvSpPr/>
          <p:nvPr/>
        </p:nvSpPr>
        <p:spPr>
          <a:xfrm>
            <a:off x="4741029" y="2128299"/>
            <a:ext cx="5086552" cy="508369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3E1AE68-2085-444B-88BE-E1DEFE626651}"/>
              </a:ext>
            </a:extLst>
          </p:cNvPr>
          <p:cNvSpPr/>
          <p:nvPr/>
        </p:nvSpPr>
        <p:spPr>
          <a:xfrm>
            <a:off x="4741029" y="2698812"/>
            <a:ext cx="5086552" cy="700409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3C02629-810A-4DA3-BD36-6D13AF035731}"/>
              </a:ext>
            </a:extLst>
          </p:cNvPr>
          <p:cNvSpPr/>
          <p:nvPr/>
        </p:nvSpPr>
        <p:spPr>
          <a:xfrm>
            <a:off x="4741029" y="3712963"/>
            <a:ext cx="5086552" cy="2749981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BC9374-0483-4A96-8B29-77C9332A7D20}"/>
              </a:ext>
            </a:extLst>
          </p:cNvPr>
          <p:cNvCxnSpPr>
            <a:stCxn id="9" idx="1"/>
          </p:cNvCxnSpPr>
          <p:nvPr/>
        </p:nvCxnSpPr>
        <p:spPr>
          <a:xfrm flipH="1">
            <a:off x="3249227" y="1341904"/>
            <a:ext cx="1491802" cy="904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938E88C-6B74-4C42-B6AB-15637FF75BCB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412137" y="2382484"/>
            <a:ext cx="2328892" cy="212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732A9BD-8095-4CD9-B066-72BFFE6EB1F2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2681056" y="3049017"/>
            <a:ext cx="2059973" cy="379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EF61819-E9F2-41AF-A30E-1E88BD6C5FA6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2885243" y="3779205"/>
            <a:ext cx="1855786" cy="1308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90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8" grpId="0" animBg="1"/>
      <p:bldP spid="29" grpId="0" animBg="1"/>
      <p:bldP spid="3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配置文件完成增删改查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3B38406-9F70-4F05-8ADD-37D5ECF387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7394115" cy="517190"/>
          </a:xfrm>
        </p:spPr>
        <p:txBody>
          <a:bodyPr/>
          <a:lstStyle/>
          <a:p>
            <a:r>
              <a:rPr lang="zh-CN" altLang="en-US"/>
              <a:t>查询</a:t>
            </a:r>
            <a:r>
              <a:rPr lang="en-US" altLang="zh-CN"/>
              <a:t>-</a:t>
            </a:r>
            <a:r>
              <a:rPr lang="zh-CN" altLang="en-US"/>
              <a:t>多条件查询</a:t>
            </a:r>
            <a:r>
              <a:rPr lang="en-US" altLang="zh-CN"/>
              <a:t>-</a:t>
            </a:r>
            <a:r>
              <a:rPr lang="zh-CN" altLang="en-US"/>
              <a:t>动态条件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234D4C6-E8A1-4B8C-8515-589422D50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E88CD8-097C-430A-9C36-167DAD4C9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85E9854-4D83-42DF-A2D7-BC28A0A37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731FC24-F8E2-4EE2-8CC0-2D118661E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C29F7263-306B-4558-AE6A-C99D7AD27ED1}"/>
              </a:ext>
            </a:extLst>
          </p:cNvPr>
          <p:cNvSpPr txBox="1"/>
          <p:nvPr/>
        </p:nvSpPr>
        <p:spPr>
          <a:xfrm>
            <a:off x="2527538" y="2200666"/>
            <a:ext cx="5762588" cy="206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select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id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="selectByCondition" </a:t>
            </a:r>
            <a:r>
              <a:rPr lang="zh-CN" altLang="zh-CN" sz="1600">
                <a:solidFill>
                  <a:srgbClr val="174AD4"/>
                </a:solidFill>
                <a:latin typeface="Arial Unicode MS"/>
                <a:ea typeface="JetBrains Mono"/>
              </a:rPr>
              <a:t>resultMap</a:t>
            </a:r>
            <a:r>
              <a:rPr lang="zh-CN" altLang="zh-CN" sz="1600">
                <a:solidFill>
                  <a:srgbClr val="067D17"/>
                </a:solidFill>
                <a:latin typeface="Arial Unicode MS"/>
                <a:ea typeface="JetBrains Mono"/>
              </a:rPr>
              <a:t>="brandResultMap"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select </a:t>
            </a:r>
            <a:r>
              <a:rPr lang="zh-CN" altLang="zh-CN" sz="1600" i="1">
                <a:solidFill>
                  <a:srgbClr val="080808"/>
                </a:solidFill>
                <a:latin typeface="Arial Unicode MS"/>
                <a:ea typeface="JetBrains Mono"/>
              </a:rPr>
              <a:t>*</a:t>
            </a:r>
            <a:br>
              <a:rPr lang="zh-CN" altLang="zh-CN" sz="1600" i="1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 i="1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from </a:t>
            </a: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tb_brand</a:t>
            </a:r>
            <a:b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where</a:t>
            </a:r>
            <a:endParaRPr lang="en-US" altLang="zh-CN" sz="160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      </a:t>
            </a:r>
            <a:r>
              <a:rPr lang="zh-CN" altLang="zh-CN" sz="1600">
                <a:solidFill>
                  <a:srgbClr val="871094"/>
                </a:solidFill>
                <a:latin typeface="Arial Unicode MS"/>
                <a:ea typeface="JetBrains Mono"/>
              </a:rPr>
              <a:t>status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= #{status}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      and </a:t>
            </a:r>
            <a:r>
              <a:rPr lang="zh-CN" altLang="zh-CN" sz="1600">
                <a:solidFill>
                  <a:srgbClr val="871094"/>
                </a:solidFill>
                <a:latin typeface="Arial Unicode MS"/>
                <a:ea typeface="JetBrains Mono"/>
              </a:rPr>
              <a:t>company_name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like #{companyName}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          and </a:t>
            </a:r>
            <a:r>
              <a:rPr lang="zh-CN" altLang="zh-CN" sz="1600">
                <a:solidFill>
                  <a:srgbClr val="871094"/>
                </a:solidFill>
                <a:latin typeface="Arial Unicode MS"/>
                <a:ea typeface="JetBrains Mono"/>
              </a:rPr>
              <a:t>brand_name 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like #{brandName}</a:t>
            </a:r>
            <a:b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600">
                <a:solidFill>
                  <a:srgbClr val="0033B3"/>
                </a:solidFill>
                <a:latin typeface="Arial Unicode MS"/>
                <a:ea typeface="JetBrains Mono"/>
              </a:rPr>
              <a:t>select</a:t>
            </a:r>
            <a:r>
              <a:rPr lang="zh-CN" altLang="zh-CN" sz="16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F7100CD-7BF0-482A-BD3D-97D3D08A6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0AC88D2-0E4A-4771-BA43-0B8099111A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5171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SQL</a:t>
            </a:r>
            <a:r>
              <a:rPr lang="zh-CN" altLang="en-US"/>
              <a:t>语句会随着用户的输入或外部条件的变化而变化，我们称为 </a:t>
            </a:r>
            <a:r>
              <a:rPr lang="zh-CN" altLang="en-US">
                <a:solidFill>
                  <a:srgbClr val="C00000"/>
                </a:solidFill>
              </a:rPr>
              <a:t>动态</a:t>
            </a:r>
            <a:r>
              <a:rPr lang="en-US" altLang="zh-CN">
                <a:solidFill>
                  <a:srgbClr val="C00000"/>
                </a:solidFill>
              </a:rPr>
              <a:t>SQL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6" name="文本占位符 7">
            <a:extLst>
              <a:ext uri="{FF2B5EF4-FFF2-40B4-BE49-F238E27FC236}">
                <a16:creationId xmlns:a16="http://schemas.microsoft.com/office/drawing/2014/main" id="{92EE2A91-6D37-487B-A7C2-E432AE653583}"/>
              </a:ext>
            </a:extLst>
          </p:cNvPr>
          <p:cNvSpPr txBox="1">
            <a:spLocks/>
          </p:cNvSpPr>
          <p:nvPr/>
        </p:nvSpPr>
        <p:spPr>
          <a:xfrm>
            <a:off x="2195450" y="4405131"/>
            <a:ext cx="9214230" cy="221883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MyBatis </a:t>
            </a:r>
            <a:r>
              <a:rPr lang="zh-CN" altLang="en-US"/>
              <a:t>对动态</a:t>
            </a:r>
            <a:r>
              <a:rPr lang="en-US" altLang="zh-CN"/>
              <a:t>SQL</a:t>
            </a:r>
            <a:r>
              <a:rPr lang="zh-CN" altLang="en-US"/>
              <a:t>有很强大的支撑：</a:t>
            </a:r>
            <a:endParaRPr lang="en-US" altLang="zh-CN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0" i="0">
                <a:solidFill>
                  <a:srgbClr val="404040"/>
                </a:solidFill>
                <a:effectLst/>
                <a:latin typeface="Helvetica Neue"/>
              </a:rPr>
              <a:t>if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0" i="0">
                <a:solidFill>
                  <a:srgbClr val="404040"/>
                </a:solidFill>
                <a:effectLst/>
                <a:latin typeface="Helvetica Neue"/>
              </a:rPr>
              <a:t>choose (when, otherwise)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0" i="0">
                <a:solidFill>
                  <a:srgbClr val="404040"/>
                </a:solidFill>
                <a:effectLst/>
                <a:latin typeface="Helvetica Neue"/>
              </a:rPr>
              <a:t>trim (where, set)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0" i="0">
                <a:solidFill>
                  <a:srgbClr val="404040"/>
                </a:solidFill>
                <a:effectLst/>
                <a:latin typeface="Helvetica Neue"/>
              </a:rPr>
              <a:t>foreach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55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配置文件完成增删改查</a:t>
            </a: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0384ACCD-F00B-4845-9790-60AB5486176E}"/>
              </a:ext>
            </a:extLst>
          </p:cNvPr>
          <p:cNvSpPr txBox="1">
            <a:spLocks/>
          </p:cNvSpPr>
          <p:nvPr/>
        </p:nvSpPr>
        <p:spPr>
          <a:xfrm>
            <a:off x="4766554" y="1292757"/>
            <a:ext cx="6978604" cy="3900345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1600">
              <a:ea typeface="阿里巴巴普惠体" panose="00020600040101010101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>
              <a:ea typeface="阿里巴巴普惠体" panose="00020600040101010101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>
                <a:ea typeface="阿里巴巴普惠体" panose="00020600040101010101"/>
              </a:rPr>
              <a:t>动态</a:t>
            </a:r>
            <a:r>
              <a:rPr lang="en-US" altLang="zh-CN" sz="1800">
                <a:ea typeface="阿里巴巴普惠体" panose="00020600040101010101"/>
              </a:rPr>
              <a:t>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solidFill>
                  <a:srgbClr val="C00000"/>
                </a:solidFill>
                <a:ea typeface="阿里巴巴普惠体" panose="00020600040101010101"/>
              </a:rPr>
              <a:t>if</a:t>
            </a:r>
            <a:r>
              <a:rPr lang="zh-CN" altLang="en-US" sz="1600">
                <a:solidFill>
                  <a:srgbClr val="C00000"/>
                </a:solidFill>
                <a:ea typeface="阿里巴巴普惠体" panose="00020600040101010101"/>
              </a:rPr>
              <a:t>：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用于判断参数是否有值，使用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test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属性进行条件判断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	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* 存在的问题：第一个条件不需要逻辑运算符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	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* 解决方案：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	   1)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使用恒等式让所有条件格式都一样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                          2) </a:t>
            </a:r>
            <a:r>
              <a:rPr lang="en-US" altLang="zh-CN" sz="1600">
                <a:solidFill>
                  <a:srgbClr val="C00000"/>
                </a:solidFill>
                <a:ea typeface="阿里巴巴普惠体" panose="00020600040101010101"/>
              </a:rPr>
              <a:t>&lt;where&gt;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标签替换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where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关键字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9008B4-5E73-44AF-8F3F-3048C1495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3FD23F-F6EB-4B1F-A099-A20515686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F5F8C23-29EB-4825-BCBB-3768CF0D7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2922931-8ED3-486B-8557-8EA6DA9A6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98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配置文件完成增删改查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3B38406-9F70-4F05-8ADD-37D5ECF387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7394115" cy="517190"/>
          </a:xfrm>
        </p:spPr>
        <p:txBody>
          <a:bodyPr/>
          <a:lstStyle/>
          <a:p>
            <a:r>
              <a:rPr lang="zh-CN" altLang="en-US"/>
              <a:t>查询</a:t>
            </a:r>
            <a:r>
              <a:rPr lang="en-US" altLang="zh-CN"/>
              <a:t>-</a:t>
            </a:r>
            <a:r>
              <a:rPr lang="zh-CN" altLang="en-US"/>
              <a:t>单条件查询</a:t>
            </a:r>
            <a:r>
              <a:rPr lang="en-US" altLang="zh-CN"/>
              <a:t>-</a:t>
            </a:r>
            <a:r>
              <a:rPr lang="zh-CN" altLang="en-US"/>
              <a:t>动态条件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234D4C6-E8A1-4B8C-8515-589422D50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E88CD8-097C-430A-9C36-167DAD4C9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85E9854-4D83-42DF-A2D7-BC28A0A37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731FC24-F8E2-4EE2-8CC0-2D118661E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C29F7263-306B-4558-AE6A-C99D7AD27ED1}"/>
              </a:ext>
            </a:extLst>
          </p:cNvPr>
          <p:cNvSpPr txBox="1"/>
          <p:nvPr/>
        </p:nvSpPr>
        <p:spPr>
          <a:xfrm>
            <a:off x="939171" y="2572351"/>
            <a:ext cx="6103161" cy="41857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select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id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="selectByConditionSingle"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resultMap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="brandResultMap"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select </a:t>
            </a:r>
            <a:r>
              <a:rPr lang="zh-CN" altLang="zh-CN" sz="1400" i="1">
                <a:solidFill>
                  <a:srgbClr val="080808"/>
                </a:solidFill>
                <a:latin typeface="Arial Unicode MS"/>
                <a:ea typeface="JetBrains Mono"/>
              </a:rPr>
              <a:t>*</a:t>
            </a:r>
            <a:br>
              <a:rPr lang="zh-CN" altLang="zh-CN" sz="1400" i="1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 i="1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from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tb_brand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where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choose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  </a:t>
            </a:r>
            <a:r>
              <a:rPr lang="zh-CN" altLang="zh-CN" sz="1400">
                <a:solidFill>
                  <a:srgbClr val="8C8C8C"/>
                </a:solidFill>
                <a:latin typeface="Arial Unicode MS"/>
                <a:ea typeface="JetBrains Mono"/>
              </a:rPr>
              <a:t>&lt;!--</a:t>
            </a:r>
            <a:r>
              <a:rPr lang="zh-CN" altLang="zh-CN" sz="140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类似于</a:t>
            </a:r>
            <a:r>
              <a:rPr lang="zh-CN" altLang="zh-CN" sz="1400">
                <a:solidFill>
                  <a:srgbClr val="8C8C8C"/>
                </a:solidFill>
                <a:latin typeface="Arial Unicode MS"/>
                <a:ea typeface="JetBrains Mono"/>
              </a:rPr>
              <a:t>switch--&gt;</a:t>
            </a:r>
            <a:br>
              <a:rPr lang="zh-CN" altLang="zh-CN" sz="1400">
                <a:solidFill>
                  <a:srgbClr val="8C8C8C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8C8C8C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when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test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="status != null"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  </a:t>
            </a:r>
            <a:r>
              <a:rPr lang="zh-CN" altLang="zh-CN" sz="1400">
                <a:solidFill>
                  <a:srgbClr val="8C8C8C"/>
                </a:solidFill>
                <a:latin typeface="Arial Unicode MS"/>
                <a:ea typeface="JetBrains Mono"/>
              </a:rPr>
              <a:t>&lt;!--</a:t>
            </a:r>
            <a:r>
              <a:rPr lang="zh-CN" altLang="zh-CN" sz="140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类似于</a:t>
            </a:r>
            <a:r>
              <a:rPr lang="zh-CN" altLang="zh-CN" sz="1400">
                <a:solidFill>
                  <a:srgbClr val="8C8C8C"/>
                </a:solidFill>
                <a:latin typeface="Arial Unicode MS"/>
                <a:ea typeface="JetBrains Mono"/>
              </a:rPr>
              <a:t>case--&gt;</a:t>
            </a:r>
            <a:br>
              <a:rPr lang="zh-CN" altLang="zh-CN" sz="1400">
                <a:solidFill>
                  <a:srgbClr val="8C8C8C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8C8C8C"/>
                </a:solidFill>
                <a:latin typeface="Arial Unicode MS"/>
                <a:ea typeface="JetBrains Mono"/>
              </a:rPr>
              <a:t>           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status = #{status}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    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when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    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when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test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="companyName != null and companyName !=''"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        company_name like #{companyName}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    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when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    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when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test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="brandName != null and brandName !='' 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        brand_name like #{brandName}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    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when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    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otherwise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  </a:t>
            </a:r>
            <a:r>
              <a:rPr lang="zh-CN" altLang="zh-CN" sz="1400">
                <a:solidFill>
                  <a:srgbClr val="8C8C8C"/>
                </a:solidFill>
                <a:latin typeface="Arial Unicode MS"/>
                <a:ea typeface="JetBrains Mono"/>
              </a:rPr>
              <a:t>&lt;!--</a:t>
            </a:r>
            <a:r>
              <a:rPr lang="zh-CN" altLang="zh-CN" sz="140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类似于</a:t>
            </a:r>
            <a:r>
              <a:rPr lang="zh-CN" altLang="zh-CN" sz="1400">
                <a:solidFill>
                  <a:srgbClr val="8C8C8C"/>
                </a:solidFill>
                <a:latin typeface="Arial Unicode MS"/>
                <a:ea typeface="JetBrains Mono"/>
              </a:rPr>
              <a:t>default--&gt;</a:t>
            </a:r>
            <a:br>
              <a:rPr lang="zh-CN" altLang="zh-CN" sz="1400">
                <a:solidFill>
                  <a:srgbClr val="8C8C8C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8C8C8C"/>
                </a:solidFill>
                <a:latin typeface="Arial Unicode MS"/>
                <a:ea typeface="JetBrains Mono"/>
              </a:rPr>
              <a:t>           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1 = 1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    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otherwise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choose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select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F7100CD-7BF0-482A-BD3D-97D3D08A6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占位符 7">
            <a:extLst>
              <a:ext uri="{FF2B5EF4-FFF2-40B4-BE49-F238E27FC236}">
                <a16:creationId xmlns:a16="http://schemas.microsoft.com/office/drawing/2014/main" id="{92EE2A91-6D37-487B-A7C2-E432AE653583}"/>
              </a:ext>
            </a:extLst>
          </p:cNvPr>
          <p:cNvSpPr txBox="1">
            <a:spLocks/>
          </p:cNvSpPr>
          <p:nvPr/>
        </p:nvSpPr>
        <p:spPr>
          <a:xfrm>
            <a:off x="841103" y="1667491"/>
            <a:ext cx="9214230" cy="77071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从多个条件中选择一个</a:t>
            </a:r>
            <a:endParaRPr lang="en-US" altLang="zh-CN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0" i="0">
                <a:solidFill>
                  <a:srgbClr val="404040"/>
                </a:solidFill>
                <a:effectLst/>
                <a:latin typeface="Helvetica Neue"/>
              </a:rPr>
              <a:t>choose (when, otherwise)</a:t>
            </a:r>
            <a:r>
              <a:rPr lang="zh-CN" altLang="en-US" b="0" i="0">
                <a:solidFill>
                  <a:srgbClr val="404040"/>
                </a:solidFill>
                <a:effectLst/>
                <a:latin typeface="Helvetica Neue"/>
              </a:rPr>
              <a:t>：选择，类似于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/>
              </a:rPr>
              <a:t>Java 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中的 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/>
              </a:rPr>
              <a:t>switch 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语句</a:t>
            </a:r>
            <a:endParaRPr lang="en-US" altLang="zh-CN" b="0" i="0">
              <a:solidFill>
                <a:srgbClr val="404040"/>
              </a:solidFill>
              <a:effectLst/>
              <a:latin typeface="Helvetica Neue"/>
            </a:endParaRPr>
          </a:p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EB9CDD1-41FF-4BA4-A387-A1CF2BA48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ACEAA854-D09B-4C78-AB66-0C2A5E1A9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5077C1C-8A50-4F58-B9B8-6CBB616EC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63382C9-9100-4E6C-89C4-259D067E9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399" y="1533350"/>
            <a:ext cx="4898331" cy="1678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219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配置文件完成增删改查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3BCC1F-61AC-40BD-9BAD-82779F915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60207"/>
            <a:ext cx="10748057" cy="5262955"/>
          </a:xfrm>
        </p:spPr>
        <p:txBody>
          <a:bodyPr/>
          <a:lstStyle/>
          <a:p>
            <a:r>
              <a:rPr lang="zh-CN" altLang="en-US"/>
              <a:t>要完成的功能列表清单：</a:t>
            </a:r>
            <a:endParaRPr lang="en-US" altLang="zh-CN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查询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查询所有数据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查看详情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条件查询</a:t>
            </a:r>
            <a:endParaRPr lang="en-US" altLang="zh-CN" sz="160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rgbClr val="C00000"/>
                </a:solidFill>
              </a:rPr>
              <a:t>添加</a:t>
            </a:r>
            <a:endParaRPr lang="en-US" altLang="zh-CN" sz="160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修改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修改全部字段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修改动态字段</a:t>
            </a:r>
            <a:endParaRPr lang="en-US" altLang="zh-CN" sz="160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删除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删除一个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批量删除</a:t>
            </a:r>
            <a:endParaRPr lang="en-US" altLang="zh-CN" sz="1600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54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配置文件完成增删改查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0A8980C-5EF6-43B8-BF59-88C3A7A91D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添加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601DFC2-627A-422E-95E9-D3A67FD95D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3245" y="5328863"/>
            <a:ext cx="8311925" cy="13450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MyBatis</a:t>
            </a:r>
            <a:r>
              <a:rPr lang="zh-CN" altLang="en-US"/>
              <a:t>事务：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/>
              <a:t>openSession()</a:t>
            </a:r>
            <a:r>
              <a:rPr lang="zh-CN" altLang="en-US" sz="1400"/>
              <a:t>：默认开启事务，进行增删改操作后需要使用 </a:t>
            </a:r>
            <a:r>
              <a:rPr lang="en-US" altLang="zh-CN" sz="1400"/>
              <a:t>sqlSession.commit(); </a:t>
            </a:r>
            <a:r>
              <a:rPr lang="zh-CN" altLang="en-US" sz="1400"/>
              <a:t>手动提交事务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/>
              <a:t>openSession(true)</a:t>
            </a:r>
            <a:r>
              <a:rPr lang="zh-CN" altLang="en-US" sz="1400"/>
              <a:t>：可以设置为自动提交事务（关闭事务）</a:t>
            </a:r>
          </a:p>
          <a:p>
            <a:endParaRPr lang="zh-CN" altLang="en-US" sz="140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3CBA228-A2E6-43AB-9A10-FFFF95DD3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4E66F8-0184-4D82-B834-780488B02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F5C79E2-EC4C-48B7-BAF7-AE5961591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8E33E4C-D59F-4370-B7FC-BEACA67F1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88AB344-8E8B-4976-A68C-E75089305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446" y="1016160"/>
            <a:ext cx="4071667" cy="37411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文本占位符 6">
            <a:extLst>
              <a:ext uri="{FF2B5EF4-FFF2-40B4-BE49-F238E27FC236}">
                <a16:creationId xmlns:a16="http://schemas.microsoft.com/office/drawing/2014/main" id="{22C82814-E698-4DCB-89D8-A19F91C6D3D7}"/>
              </a:ext>
            </a:extLst>
          </p:cNvPr>
          <p:cNvSpPr txBox="1">
            <a:spLocks/>
          </p:cNvSpPr>
          <p:nvPr/>
        </p:nvSpPr>
        <p:spPr>
          <a:xfrm>
            <a:off x="733245" y="1690777"/>
            <a:ext cx="5249547" cy="363808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编写接口方法：</a:t>
            </a:r>
            <a:r>
              <a:rPr lang="en-US" altLang="zh-CN"/>
              <a:t> Mapper</a:t>
            </a:r>
            <a:r>
              <a:rPr lang="zh-CN" altLang="en-US"/>
              <a:t>接口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400"/>
              <a:t>参数：除了</a:t>
            </a:r>
            <a:r>
              <a:rPr lang="en-US" altLang="zh-CN" sz="1400"/>
              <a:t>id</a:t>
            </a:r>
            <a:r>
              <a:rPr lang="zh-CN" altLang="en-US" sz="1400"/>
              <a:t>之外的所有数据</a:t>
            </a:r>
            <a:endParaRPr lang="en-US" altLang="zh-CN" sz="14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400"/>
              <a:t>结果：</a:t>
            </a:r>
            <a:r>
              <a:rPr lang="en-US" altLang="zh-CN" sz="1400"/>
              <a:t>void</a:t>
            </a:r>
          </a:p>
          <a:p>
            <a:pPr marL="342900" indent="-342900">
              <a:buAutoNum type="arabicPeriod" startAt="2"/>
            </a:pPr>
            <a:r>
              <a:rPr lang="zh-CN" altLang="en-US"/>
              <a:t>编写 </a:t>
            </a:r>
            <a:r>
              <a:rPr lang="en-US" altLang="zh-CN"/>
              <a:t>SQL</a:t>
            </a:r>
            <a:r>
              <a:rPr lang="zh-CN" altLang="en-US"/>
              <a:t>语句：</a:t>
            </a:r>
            <a:r>
              <a:rPr lang="en-US" altLang="zh-CN"/>
              <a:t> SQL</a:t>
            </a:r>
            <a:r>
              <a:rPr lang="zh-CN" altLang="en-US"/>
              <a:t>映射文件</a:t>
            </a:r>
            <a:endParaRPr lang="en-US" altLang="zh-CN"/>
          </a:p>
          <a:p>
            <a:pPr marL="342900" indent="-342900">
              <a:buAutoNum type="arabicPeriod" startAt="2"/>
            </a:pPr>
            <a:endParaRPr lang="en-US" altLang="zh-CN"/>
          </a:p>
          <a:p>
            <a:pPr marL="342900" indent="-342900">
              <a:buAutoNum type="arabicPeriod" startAt="2"/>
            </a:pPr>
            <a:endParaRPr lang="en-US" altLang="zh-CN"/>
          </a:p>
          <a:p>
            <a:pPr marL="342900" indent="-342900">
              <a:buAutoNum type="arabicPeriod" startAt="2"/>
            </a:pPr>
            <a:endParaRPr lang="en-US" altLang="zh-CN"/>
          </a:p>
          <a:p>
            <a:endParaRPr lang="en-US" altLang="zh-CN"/>
          </a:p>
          <a:p>
            <a:r>
              <a:rPr lang="en-US" altLang="zh-CN"/>
              <a:t>3.   </a:t>
            </a:r>
            <a:r>
              <a:rPr lang="zh-CN" altLang="en-US"/>
              <a:t>执行方法，测试</a:t>
            </a:r>
            <a:endParaRPr lang="en-US" altLang="zh-CN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2E74CE71-171A-4A08-AFF7-99180409FF1C}"/>
              </a:ext>
            </a:extLst>
          </p:cNvPr>
          <p:cNvSpPr txBox="1"/>
          <p:nvPr/>
        </p:nvSpPr>
        <p:spPr>
          <a:xfrm>
            <a:off x="810883" y="3412237"/>
            <a:ext cx="6702725" cy="134504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insert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id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="add"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insert into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tb_brand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brand_name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company_name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ordered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description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status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values (#{brandName},#{companyName},#{ordered},#{description},#{status});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insert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7A924BFD-C9ED-47B7-B379-D717CF8048BE}"/>
              </a:ext>
            </a:extLst>
          </p:cNvPr>
          <p:cNvSpPr txBox="1"/>
          <p:nvPr/>
        </p:nvSpPr>
        <p:spPr>
          <a:xfrm>
            <a:off x="4038056" y="1797151"/>
            <a:ext cx="3475552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void </a:t>
            </a:r>
            <a:r>
              <a:rPr lang="zh-CN" altLang="zh-CN" sz="1400">
                <a:solidFill>
                  <a:srgbClr val="00627A"/>
                </a:solidFill>
                <a:latin typeface="Arial Unicode MS"/>
                <a:ea typeface="JetBrains Mono"/>
              </a:rPr>
              <a:t>add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Brand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brand);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335AD95-BC93-4AFD-97A7-0901391EF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86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配置文件完成增删改查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0A8980C-5EF6-43B8-BF59-88C3A7A91D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添加</a:t>
            </a:r>
            <a:r>
              <a:rPr lang="en-US" altLang="zh-CN"/>
              <a:t> – </a:t>
            </a:r>
            <a:r>
              <a:rPr lang="zh-CN" altLang="en-US"/>
              <a:t>主键返回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9002BC1-EF22-4A5A-AB4C-E2271013EB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0644" y="1766663"/>
            <a:ext cx="5104588" cy="18479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/>
              <a:t>在数据添加成功后，需要获取插入数据库数据的主键</a:t>
            </a:r>
            <a:endParaRPr lang="en-US" altLang="zh-CN" sz="160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/>
              <a:t>比如：添加订单和订单项</a:t>
            </a:r>
            <a:endParaRPr lang="en-US" altLang="zh-CN" sz="1600"/>
          </a:p>
          <a:p>
            <a:pPr>
              <a:buFont typeface="+mj-lt"/>
              <a:buAutoNum type="arabicPeriod"/>
            </a:pPr>
            <a:r>
              <a:rPr lang="zh-CN" altLang="en-US" sz="1600"/>
              <a:t>添加订单</a:t>
            </a:r>
            <a:endParaRPr lang="en-US" altLang="zh-CN" sz="1600"/>
          </a:p>
          <a:p>
            <a:pPr>
              <a:buFont typeface="+mj-lt"/>
              <a:buAutoNum type="arabicPeriod"/>
            </a:pPr>
            <a:r>
              <a:rPr lang="zh-CN" altLang="en-US" sz="1600"/>
              <a:t>添加订单项，订单项中需要设置所属订单的</a:t>
            </a:r>
            <a:r>
              <a:rPr lang="en-US" altLang="zh-CN" sz="1600"/>
              <a:t>id</a:t>
            </a:r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3164C5E0-3B09-4FED-9BCB-11ABBA1C1264}"/>
              </a:ext>
            </a:extLst>
          </p:cNvPr>
          <p:cNvSpPr txBox="1"/>
          <p:nvPr/>
        </p:nvSpPr>
        <p:spPr>
          <a:xfrm>
            <a:off x="1030644" y="3614570"/>
            <a:ext cx="5784223" cy="134504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insert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id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="addOrder"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useGeneratedKeys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="true"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keyProperty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="id"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insert into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tb_order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payment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payment_type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status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values (#{payment},#{paymentType},#{status});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insert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3CBA228-A2E6-43AB-9A10-FFFF95DD3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DBBBA0ED-7859-4F9C-8D00-1C494BEB8001}"/>
              </a:ext>
            </a:extLst>
          </p:cNvPr>
          <p:cNvSpPr txBox="1">
            <a:spLocks/>
          </p:cNvSpPr>
          <p:nvPr/>
        </p:nvSpPr>
        <p:spPr>
          <a:xfrm>
            <a:off x="2195450" y="1457271"/>
            <a:ext cx="4619418" cy="197172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A3C39C-BBD3-4BE0-B28E-202BDF08F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978" y="1672141"/>
            <a:ext cx="5025846" cy="4190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D085F57B-FE8F-4F7B-B1E2-AF35CC0AC1D9}"/>
              </a:ext>
            </a:extLst>
          </p:cNvPr>
          <p:cNvSpPr/>
          <p:nvPr/>
        </p:nvSpPr>
        <p:spPr>
          <a:xfrm>
            <a:off x="8753383" y="3832804"/>
            <a:ext cx="2991774" cy="51719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3C31112-795A-4932-A938-302B30FF4389}"/>
              </a:ext>
            </a:extLst>
          </p:cNvPr>
          <p:cNvSpPr/>
          <p:nvPr/>
        </p:nvSpPr>
        <p:spPr>
          <a:xfrm>
            <a:off x="8753383" y="4391945"/>
            <a:ext cx="2991774" cy="71924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F609BCE-E369-4E7F-8083-5E88A9CEA7C7}"/>
              </a:ext>
            </a:extLst>
          </p:cNvPr>
          <p:cNvCxnSpPr>
            <a:cxnSpLocks/>
          </p:cNvCxnSpPr>
          <p:nvPr/>
        </p:nvCxnSpPr>
        <p:spPr>
          <a:xfrm flipH="1">
            <a:off x="8192655" y="4088094"/>
            <a:ext cx="560728" cy="582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D966721-761B-4DD5-9F35-484BF3C07839}"/>
              </a:ext>
            </a:extLst>
          </p:cNvPr>
          <p:cNvCxnSpPr>
            <a:stCxn id="10" idx="1"/>
          </p:cNvCxnSpPr>
          <p:nvPr/>
        </p:nvCxnSpPr>
        <p:spPr>
          <a:xfrm flipH="1">
            <a:off x="8192655" y="4751567"/>
            <a:ext cx="560728" cy="55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占位符 7">
            <a:extLst>
              <a:ext uri="{FF2B5EF4-FFF2-40B4-BE49-F238E27FC236}">
                <a16:creationId xmlns:a16="http://schemas.microsoft.com/office/drawing/2014/main" id="{B595B6A7-D7C9-4416-9D84-D1ED500373D1}"/>
              </a:ext>
            </a:extLst>
          </p:cNvPr>
          <p:cNvSpPr txBox="1">
            <a:spLocks/>
          </p:cNvSpPr>
          <p:nvPr/>
        </p:nvSpPr>
        <p:spPr>
          <a:xfrm>
            <a:off x="9141310" y="1672141"/>
            <a:ext cx="1193135" cy="43262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>
                <a:solidFill>
                  <a:srgbClr val="C00000"/>
                </a:solidFill>
              </a:rPr>
              <a:t>订单 </a:t>
            </a:r>
            <a:r>
              <a:rPr lang="en-US" altLang="zh-CN" sz="1400" b="1">
                <a:solidFill>
                  <a:srgbClr val="C00000"/>
                </a:solidFill>
              </a:rPr>
              <a:t>Order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16" name="文本占位符 7">
            <a:extLst>
              <a:ext uri="{FF2B5EF4-FFF2-40B4-BE49-F238E27FC236}">
                <a16:creationId xmlns:a16="http://schemas.microsoft.com/office/drawing/2014/main" id="{308044B1-57DE-4438-834A-1365BEB2CAC2}"/>
              </a:ext>
            </a:extLst>
          </p:cNvPr>
          <p:cNvSpPr txBox="1">
            <a:spLocks/>
          </p:cNvSpPr>
          <p:nvPr/>
        </p:nvSpPr>
        <p:spPr>
          <a:xfrm>
            <a:off x="7254814" y="4496269"/>
            <a:ext cx="1248901" cy="71924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>
                <a:solidFill>
                  <a:srgbClr val="C00000"/>
                </a:solidFill>
              </a:rPr>
              <a:t>   订单项</a:t>
            </a:r>
            <a:endParaRPr lang="en-US" altLang="zh-CN" sz="1400" b="1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400" b="1">
                <a:solidFill>
                  <a:srgbClr val="C00000"/>
                </a:solidFill>
              </a:rPr>
              <a:t>OrderItem</a:t>
            </a:r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943AFF2-C48D-42C9-9896-A3AE086124C8}"/>
              </a:ext>
            </a:extLst>
          </p:cNvPr>
          <p:cNvSpPr txBox="1"/>
          <p:nvPr/>
        </p:nvSpPr>
        <p:spPr>
          <a:xfrm>
            <a:off x="1030644" y="5111782"/>
            <a:ext cx="5784224" cy="134504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insert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id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="addOrderItem"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insert into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tb_order_item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goods_name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goods_price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count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,</a:t>
            </a:r>
            <a:r>
              <a:rPr lang="zh-CN" altLang="zh-CN" sz="1400">
                <a:solidFill>
                  <a:srgbClr val="C00000"/>
                </a:solidFill>
                <a:latin typeface="Arial Unicode MS"/>
                <a:ea typeface="JetBrains Mono"/>
              </a:rPr>
              <a:t>order_id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values (#{goodsName},#{goodsPrice},#{count},#{</a:t>
            </a:r>
            <a:r>
              <a:rPr lang="zh-CN" altLang="zh-CN" sz="1400">
                <a:solidFill>
                  <a:srgbClr val="C00000"/>
                </a:solidFill>
                <a:latin typeface="Arial Unicode MS"/>
                <a:ea typeface="JetBrains Mono"/>
              </a:rPr>
              <a:t>orderId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});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insert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7C062125-1A6E-4B59-BBA7-395395666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561B7974-8918-4CDA-92BF-C93F0891E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配置文件完成增删改查</a:t>
            </a: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0384ACCD-F00B-4845-9790-60AB5486176E}"/>
              </a:ext>
            </a:extLst>
          </p:cNvPr>
          <p:cNvSpPr txBox="1">
            <a:spLocks/>
          </p:cNvSpPr>
          <p:nvPr/>
        </p:nvSpPr>
        <p:spPr>
          <a:xfrm>
            <a:off x="4766554" y="1292757"/>
            <a:ext cx="6978604" cy="3900345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1600">
              <a:ea typeface="阿里巴巴普惠体" panose="00020600040101010101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>
              <a:ea typeface="阿里巴巴普惠体" panose="00020600040101010101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>
              <a:ea typeface="阿里巴巴普惠体" panose="00020600040101010101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/>
              <a:t>返回添加数据的主键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>
                <a:solidFill>
                  <a:srgbClr val="174AD4"/>
                </a:solidFill>
                <a:latin typeface="Arial Unicode MS"/>
                <a:ea typeface="JetBrains Mono"/>
              </a:rPr>
              <a:t>&lt;insert  </a:t>
            </a:r>
            <a:r>
              <a:rPr lang="zh-CN" altLang="zh-CN" sz="1800">
                <a:solidFill>
                  <a:srgbClr val="174AD4"/>
                </a:solidFill>
                <a:latin typeface="Arial Unicode MS"/>
                <a:ea typeface="JetBrains Mono"/>
              </a:rPr>
              <a:t>useGeneratedKeys</a:t>
            </a:r>
            <a:r>
              <a:rPr lang="zh-CN" altLang="zh-CN" sz="1800">
                <a:solidFill>
                  <a:srgbClr val="067D17"/>
                </a:solidFill>
                <a:latin typeface="Arial Unicode MS"/>
                <a:ea typeface="JetBrains Mono"/>
              </a:rPr>
              <a:t>="true" </a:t>
            </a:r>
            <a:r>
              <a:rPr lang="zh-CN" altLang="zh-CN" sz="1800">
                <a:solidFill>
                  <a:srgbClr val="174AD4"/>
                </a:solidFill>
                <a:latin typeface="Arial Unicode MS"/>
                <a:ea typeface="JetBrains Mono"/>
              </a:rPr>
              <a:t>keyProperty</a:t>
            </a:r>
            <a:r>
              <a:rPr lang="zh-CN" altLang="zh-CN" sz="1800">
                <a:solidFill>
                  <a:srgbClr val="067D17"/>
                </a:solidFill>
                <a:latin typeface="Arial Unicode MS"/>
                <a:ea typeface="JetBrains Mono"/>
              </a:rPr>
              <a:t>="id"</a:t>
            </a:r>
            <a:r>
              <a:rPr lang="en-US" altLang="zh-CN" sz="1800">
                <a:solidFill>
                  <a:srgbClr val="174AD4"/>
                </a:solidFill>
                <a:latin typeface="Arial Unicode MS"/>
                <a:ea typeface="JetBrains Mono"/>
              </a:rPr>
              <a:t>&gt;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9008B4-5E73-44AF-8F3F-3048C1495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3FD23F-F6EB-4B1F-A099-A20515686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F5F8C23-29EB-4825-BCBB-3768CF0D7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2922931-8ED3-486B-8557-8EA6DA9A6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9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配置文件完成增删改查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3BCC1F-61AC-40BD-9BAD-82779F915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60207"/>
            <a:ext cx="10748057" cy="5262955"/>
          </a:xfrm>
        </p:spPr>
        <p:txBody>
          <a:bodyPr/>
          <a:lstStyle/>
          <a:p>
            <a:r>
              <a:rPr lang="zh-CN" altLang="en-US"/>
              <a:t>要完成的功能列表清单：</a:t>
            </a:r>
            <a:endParaRPr lang="en-US" altLang="zh-CN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查询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查询所有数据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查看详情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条件查询</a:t>
            </a:r>
            <a:endParaRPr lang="en-US" altLang="zh-CN" sz="160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添加</a:t>
            </a:r>
            <a:endParaRPr lang="en-US" altLang="zh-CN" sz="160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修改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rgbClr val="C00000"/>
                </a:solidFill>
              </a:rPr>
              <a:t>修改全部字段</a:t>
            </a:r>
            <a:endParaRPr lang="en-US" altLang="zh-CN" sz="160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修改动态字段</a:t>
            </a:r>
            <a:endParaRPr lang="en-US" altLang="zh-CN" sz="160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删除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删除一个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批量删除</a:t>
            </a:r>
            <a:endParaRPr lang="en-US" altLang="zh-CN" sz="1600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28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配置文件完成增删改查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0A8980C-5EF6-43B8-BF59-88C3A7A91D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修改</a:t>
            </a:r>
            <a:r>
              <a:rPr lang="en-US" altLang="zh-CN"/>
              <a:t> – </a:t>
            </a:r>
            <a:r>
              <a:rPr lang="zh-CN" altLang="en-US"/>
              <a:t>修改全部字段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3164C5E0-3B09-4FED-9BCB-11ABBA1C1264}"/>
              </a:ext>
            </a:extLst>
          </p:cNvPr>
          <p:cNvSpPr txBox="1"/>
          <p:nvPr/>
        </p:nvSpPr>
        <p:spPr>
          <a:xfrm>
            <a:off x="7821227" y="2369010"/>
            <a:ext cx="3966494" cy="296087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update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id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="update"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update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tb_brand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set 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brand_name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 #{</a:t>
            </a:r>
            <a:r>
              <a:rPr lang="en-US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brandName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},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company_name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 #{companyName},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ordered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 #{ordered},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description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 #{description},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status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 #{status}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where 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id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 #{</a:t>
            </a:r>
            <a:r>
              <a:rPr lang="en-US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id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};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update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3CBA228-A2E6-43AB-9A10-FFFF95DD3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4E66F8-0184-4D82-B834-780488B02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F5C79E2-EC4C-48B7-BAF7-AE5961591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8E33E4C-D59F-4370-B7FC-BEACA67F1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占位符 6">
            <a:extLst>
              <a:ext uri="{FF2B5EF4-FFF2-40B4-BE49-F238E27FC236}">
                <a16:creationId xmlns:a16="http://schemas.microsoft.com/office/drawing/2014/main" id="{22C82814-E698-4DCB-89D8-A19F91C6D3D7}"/>
              </a:ext>
            </a:extLst>
          </p:cNvPr>
          <p:cNvSpPr txBox="1">
            <a:spLocks/>
          </p:cNvSpPr>
          <p:nvPr/>
        </p:nvSpPr>
        <p:spPr>
          <a:xfrm>
            <a:off x="4476699" y="1716132"/>
            <a:ext cx="3344528" cy="20413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编写接口方法：</a:t>
            </a:r>
            <a:r>
              <a:rPr lang="en-US" altLang="zh-CN"/>
              <a:t> Mapper</a:t>
            </a:r>
            <a:r>
              <a:rPr lang="zh-CN" altLang="en-US"/>
              <a:t>接口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400"/>
              <a:t>参数：所有数据</a:t>
            </a:r>
            <a:endParaRPr lang="en-US" altLang="zh-CN" sz="14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400"/>
              <a:t>结果：</a:t>
            </a:r>
            <a:r>
              <a:rPr lang="en-US" altLang="zh-CN" sz="1400"/>
              <a:t>void</a:t>
            </a:r>
          </a:p>
          <a:p>
            <a:pPr marL="342900" indent="-342900">
              <a:buAutoNum type="arabicPeriod" startAt="2"/>
            </a:pPr>
            <a:r>
              <a:rPr lang="zh-CN" altLang="en-US"/>
              <a:t>编写 </a:t>
            </a:r>
            <a:r>
              <a:rPr lang="en-US" altLang="zh-CN"/>
              <a:t>SQL</a:t>
            </a:r>
            <a:r>
              <a:rPr lang="zh-CN" altLang="en-US"/>
              <a:t>语句：</a:t>
            </a:r>
            <a:r>
              <a:rPr lang="en-US" altLang="zh-CN"/>
              <a:t> SQL</a:t>
            </a:r>
            <a:r>
              <a:rPr lang="zh-CN" altLang="en-US"/>
              <a:t>映射文件</a:t>
            </a:r>
            <a:endParaRPr lang="en-US" altLang="zh-CN"/>
          </a:p>
          <a:p>
            <a:r>
              <a:rPr lang="en-US" altLang="zh-CN"/>
              <a:t>3.   </a:t>
            </a:r>
            <a:r>
              <a:rPr lang="zh-CN" altLang="en-US"/>
              <a:t>执行方法，测试</a:t>
            </a:r>
            <a:endParaRPr lang="en-US" altLang="zh-CN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7F8F0A5-10EA-4375-8A1F-AAB031A59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CE3E17F-522B-4E8D-A81A-19E1934A9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07FA301-1E3B-4862-B909-683394AAB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05" y="1798291"/>
            <a:ext cx="3902372" cy="36191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AC31AF15-BED1-4414-A465-DD92113C4A54}"/>
              </a:ext>
            </a:extLst>
          </p:cNvPr>
          <p:cNvSpPr txBox="1"/>
          <p:nvPr/>
        </p:nvSpPr>
        <p:spPr>
          <a:xfrm>
            <a:off x="7821227" y="1721466"/>
            <a:ext cx="3966494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void </a:t>
            </a:r>
            <a:r>
              <a:rPr lang="zh-CN" altLang="zh-CN" sz="1400">
                <a:solidFill>
                  <a:srgbClr val="00627A"/>
                </a:solidFill>
                <a:latin typeface="Arial Unicode MS"/>
                <a:ea typeface="JetBrains Mono"/>
              </a:rPr>
              <a:t>update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Brand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brand);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65A5637-5A8E-4100-B071-4256D7F3B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31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配置文件完成增删改查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3BCC1F-61AC-40BD-9BAD-82779F915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60207"/>
            <a:ext cx="10748057" cy="5262955"/>
          </a:xfrm>
        </p:spPr>
        <p:txBody>
          <a:bodyPr/>
          <a:lstStyle/>
          <a:p>
            <a:r>
              <a:rPr lang="zh-CN" altLang="en-US"/>
              <a:t>要完成的功能列表清单：</a:t>
            </a:r>
            <a:endParaRPr lang="en-US" altLang="zh-CN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查询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查询所有数据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查看详情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条件查询</a:t>
            </a:r>
            <a:endParaRPr lang="en-US" altLang="zh-CN" sz="160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添加</a:t>
            </a:r>
            <a:endParaRPr lang="en-US" altLang="zh-CN" sz="160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修改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修改全部字段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rgbClr val="C00000"/>
                </a:solidFill>
              </a:rPr>
              <a:t>修改动态字段</a:t>
            </a:r>
            <a:endParaRPr lang="en-US" altLang="zh-CN" sz="160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删除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删除一个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批量删除</a:t>
            </a:r>
            <a:endParaRPr lang="en-US" altLang="zh-CN" sz="1600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3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314787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MyBatis</a:t>
            </a:r>
            <a:r>
              <a:rPr lang="zh-CN" altLang="en-US" sz="28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28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A5C852-D9CE-417F-970E-9BB100F79F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2644880" cy="2629821"/>
          </a:xfrm>
        </p:spPr>
        <p:txBody>
          <a:bodyPr/>
          <a:lstStyle/>
          <a:p>
            <a:r>
              <a:rPr lang="zh-CN" altLang="en-US"/>
              <a:t>硬编码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/>
              <a:t>注册驱动，获取连接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/>
              <a:t>SQL </a:t>
            </a:r>
            <a:r>
              <a:rPr lang="zh-CN" altLang="en-US"/>
              <a:t>语句</a:t>
            </a:r>
            <a:endParaRPr lang="en-US" altLang="zh-CN"/>
          </a:p>
          <a:p>
            <a:r>
              <a:rPr lang="zh-CN" altLang="en-US"/>
              <a:t>操作繁琐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/>
              <a:t>手动设置参数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/>
              <a:t>手动封装结果集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D8997B-D038-4A37-929E-7D8CA7BA85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1" y="940081"/>
            <a:ext cx="2467325" cy="517190"/>
          </a:xfrm>
        </p:spPr>
        <p:txBody>
          <a:bodyPr/>
          <a:lstStyle/>
          <a:p>
            <a:r>
              <a:rPr lang="en-US" altLang="zh-CN"/>
              <a:t>MyBatis </a:t>
            </a:r>
            <a:r>
              <a:rPr lang="zh-CN" altLang="en-US"/>
              <a:t>简化</a:t>
            </a: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704BEC8-5CA2-495A-8F9B-5215640BC3AC}"/>
              </a:ext>
            </a:extLst>
          </p:cNvPr>
          <p:cNvSpPr txBox="1"/>
          <p:nvPr/>
        </p:nvSpPr>
        <p:spPr>
          <a:xfrm>
            <a:off x="3483079" y="1054101"/>
            <a:ext cx="3548020" cy="440120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800" i="1">
                <a:solidFill>
                  <a:srgbClr val="8C8C8C"/>
                </a:solidFill>
                <a:latin typeface="Arial Unicode MS"/>
                <a:ea typeface="JetBrains Mono"/>
              </a:rPr>
              <a:t>//1. </a:t>
            </a:r>
            <a:r>
              <a:rPr lang="zh-CN" altLang="zh-CN" sz="80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注册驱动</a:t>
            </a:r>
            <a:br>
              <a:rPr lang="zh-CN" altLang="zh-CN" sz="80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Class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800" i="1">
                <a:solidFill>
                  <a:srgbClr val="080808"/>
                </a:solidFill>
                <a:latin typeface="Arial Unicode MS"/>
                <a:ea typeface="JetBrains Mono"/>
              </a:rPr>
              <a:t>forName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800">
                <a:solidFill>
                  <a:srgbClr val="067D17"/>
                </a:solidFill>
                <a:latin typeface="Arial Unicode MS"/>
                <a:ea typeface="JetBrains Mono"/>
              </a:rPr>
              <a:t>“com.mysql.jdbc.Driver”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800" i="1">
                <a:solidFill>
                  <a:srgbClr val="8C8C8C"/>
                </a:solidFill>
                <a:latin typeface="Arial Unicode MS"/>
                <a:ea typeface="JetBrains Mono"/>
              </a:rPr>
              <a:t>//2. </a:t>
            </a:r>
            <a:r>
              <a:rPr lang="zh-CN" altLang="zh-CN" sz="80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zh-CN" altLang="zh-CN" sz="800" i="1">
                <a:solidFill>
                  <a:srgbClr val="8C8C8C"/>
                </a:solidFill>
                <a:latin typeface="Arial Unicode MS"/>
                <a:ea typeface="JetBrains Mono"/>
              </a:rPr>
              <a:t>Connection</a:t>
            </a:r>
            <a:r>
              <a:rPr lang="zh-CN" altLang="zh-CN" sz="80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</a:t>
            </a:r>
            <a:br>
              <a:rPr lang="zh-CN" altLang="zh-CN" sz="80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String url 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800">
                <a:solidFill>
                  <a:srgbClr val="067D17"/>
                </a:solidFill>
                <a:latin typeface="Arial Unicode MS"/>
                <a:ea typeface="JetBrains Mono"/>
              </a:rPr>
              <a:t>“jdbc:mysql:///db1?useSSL=false”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String uname 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800">
                <a:solidFill>
                  <a:srgbClr val="067D17"/>
                </a:solidFill>
                <a:latin typeface="Arial Unicode MS"/>
                <a:ea typeface="JetBrains Mono"/>
              </a:rPr>
              <a:t>“root”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String pwd 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800">
                <a:solidFill>
                  <a:srgbClr val="067D17"/>
                </a:solidFill>
                <a:latin typeface="Arial Unicode MS"/>
                <a:ea typeface="JetBrains Mono"/>
              </a:rPr>
              <a:t>“1234”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Connection conn 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DriverManager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800" i="1">
                <a:solidFill>
                  <a:srgbClr val="080808"/>
                </a:solidFill>
                <a:latin typeface="Arial Unicode MS"/>
                <a:ea typeface="JetBrains Mono"/>
              </a:rPr>
              <a:t>getConnection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url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uname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pwd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800" i="1">
                <a:solidFill>
                  <a:srgbClr val="8C8C8C"/>
                </a:solidFill>
                <a:latin typeface="Arial Unicode MS"/>
                <a:ea typeface="JetBrains Mono"/>
              </a:rPr>
              <a:t>// </a:t>
            </a:r>
            <a:r>
              <a:rPr lang="zh-CN" altLang="zh-CN" sz="80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接收输入的查询条件</a:t>
            </a:r>
            <a:br>
              <a:rPr lang="zh-CN" altLang="zh-CN" sz="80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String gender 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800">
                <a:solidFill>
                  <a:srgbClr val="067D17"/>
                </a:solidFill>
                <a:latin typeface="Arial Unicode MS"/>
                <a:ea typeface="JetBrains Mono"/>
              </a:rPr>
              <a:t>“</a:t>
            </a:r>
            <a:r>
              <a:rPr lang="zh-CN" altLang="zh-CN" sz="80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lang="zh-CN" altLang="zh-CN" sz="800">
                <a:solidFill>
                  <a:srgbClr val="067D17"/>
                </a:solidFill>
                <a:latin typeface="Arial Unicode MS"/>
                <a:ea typeface="JetBrains Mono"/>
              </a:rPr>
              <a:t>”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800" i="1">
                <a:solidFill>
                  <a:srgbClr val="8C8C8C"/>
                </a:solidFill>
                <a:latin typeface="Arial Unicode MS"/>
                <a:ea typeface="JetBrains Mono"/>
              </a:rPr>
              <a:t>// </a:t>
            </a:r>
            <a:r>
              <a:rPr lang="zh-CN" altLang="zh-CN" sz="80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zh-CN" altLang="zh-CN" sz="800" i="1">
                <a:solidFill>
                  <a:srgbClr val="8C8C8C"/>
                </a:solidFill>
                <a:latin typeface="Arial Unicode MS"/>
                <a:ea typeface="JetBrains Mono"/>
              </a:rPr>
              <a:t>sql</a:t>
            </a:r>
            <a:br>
              <a:rPr lang="zh-CN" altLang="zh-CN" sz="800" i="1">
                <a:solidFill>
                  <a:srgbClr val="8C8C8C"/>
                </a:solidFill>
                <a:latin typeface="Arial Unicode MS"/>
                <a:ea typeface="JetBrains Mono"/>
              </a:rPr>
            </a:b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String sql 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800">
                <a:solidFill>
                  <a:srgbClr val="067D17"/>
                </a:solidFill>
                <a:latin typeface="Arial Unicode MS"/>
                <a:ea typeface="JetBrains Mono"/>
              </a:rPr>
              <a:t>“select </a:t>
            </a:r>
            <a:r>
              <a:rPr lang="zh-CN" altLang="zh-CN" sz="800" i="1">
                <a:solidFill>
                  <a:srgbClr val="067D17"/>
                </a:solidFill>
                <a:latin typeface="Arial Unicode MS"/>
                <a:ea typeface="JetBrains Mono"/>
              </a:rPr>
              <a:t>*</a:t>
            </a:r>
            <a:r>
              <a:rPr lang="zh-CN" altLang="zh-CN" sz="800">
                <a:solidFill>
                  <a:srgbClr val="067D17"/>
                </a:solidFill>
                <a:latin typeface="Arial Unicode MS"/>
                <a:ea typeface="JetBrains Mono"/>
              </a:rPr>
              <a:t> from </a:t>
            </a: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tb_user</a:t>
            </a:r>
            <a:r>
              <a:rPr lang="zh-CN" altLang="zh-CN" sz="800">
                <a:solidFill>
                  <a:srgbClr val="067D17"/>
                </a:solidFill>
                <a:latin typeface="Arial Unicode MS"/>
                <a:ea typeface="JetBrains Mono"/>
              </a:rPr>
              <a:t> where </a:t>
            </a:r>
            <a:r>
              <a:rPr lang="zh-CN" altLang="zh-CN" sz="800">
                <a:solidFill>
                  <a:srgbClr val="871094"/>
                </a:solidFill>
                <a:latin typeface="Arial Unicode MS"/>
                <a:ea typeface="JetBrains Mono"/>
              </a:rPr>
              <a:t>gender</a:t>
            </a:r>
            <a:r>
              <a:rPr lang="zh-CN" altLang="zh-CN" sz="800">
                <a:solidFill>
                  <a:srgbClr val="067D17"/>
                </a:solidFill>
                <a:latin typeface="Arial Unicode MS"/>
                <a:ea typeface="JetBrains Mono"/>
              </a:rPr>
              <a:t> = ?”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800" i="1">
                <a:solidFill>
                  <a:srgbClr val="8C8C8C"/>
                </a:solidFill>
                <a:latin typeface="Arial Unicode MS"/>
                <a:ea typeface="JetBrains Mono"/>
              </a:rPr>
              <a:t>// </a:t>
            </a:r>
            <a:r>
              <a:rPr lang="zh-CN" altLang="zh-CN" sz="80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zh-CN" altLang="zh-CN" sz="800" i="1">
                <a:solidFill>
                  <a:srgbClr val="8C8C8C"/>
                </a:solidFill>
                <a:latin typeface="Arial Unicode MS"/>
                <a:ea typeface="JetBrains Mono"/>
              </a:rPr>
              <a:t>pstmt</a:t>
            </a:r>
            <a:r>
              <a:rPr lang="zh-CN" altLang="zh-CN" sz="80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br>
              <a:rPr lang="zh-CN" altLang="zh-CN" sz="80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PreparedStatement pstmt 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conn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.prepareStatement(</a:t>
            </a: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sql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800" i="1">
                <a:solidFill>
                  <a:srgbClr val="8C8C8C"/>
                </a:solidFill>
                <a:latin typeface="Arial Unicode MS"/>
                <a:ea typeface="JetBrains Mono"/>
              </a:rPr>
              <a:t>// </a:t>
            </a:r>
            <a:r>
              <a:rPr lang="zh-CN" altLang="zh-CN" sz="80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设置？的值</a:t>
            </a:r>
            <a:br>
              <a:rPr lang="zh-CN" altLang="zh-CN" sz="80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pstmt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.setString(</a:t>
            </a:r>
            <a:r>
              <a:rPr lang="zh-CN" altLang="zh-CN" sz="80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,</a:t>
            </a: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gender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800" i="1">
                <a:solidFill>
                  <a:srgbClr val="8C8C8C"/>
                </a:solidFill>
                <a:latin typeface="Arial Unicode MS"/>
                <a:ea typeface="JetBrains Mono"/>
              </a:rPr>
              <a:t>// </a:t>
            </a:r>
            <a:r>
              <a:rPr lang="zh-CN" altLang="zh-CN" sz="80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zh-CN" altLang="zh-CN" sz="800" i="1">
                <a:solidFill>
                  <a:srgbClr val="8C8C8C"/>
                </a:solidFill>
                <a:latin typeface="Arial Unicode MS"/>
                <a:ea typeface="JetBrains Mono"/>
              </a:rPr>
              <a:t>sql</a:t>
            </a:r>
            <a:br>
              <a:rPr lang="zh-CN" altLang="zh-CN" sz="800" i="1">
                <a:solidFill>
                  <a:srgbClr val="8C8C8C"/>
                </a:solidFill>
                <a:latin typeface="Arial Unicode MS"/>
                <a:ea typeface="JetBrains Mono"/>
              </a:rPr>
            </a:b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ResultSet rs 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pstmt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.executeQuery();</a:t>
            </a:r>
            <a:b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800" i="1">
                <a:solidFill>
                  <a:srgbClr val="8C8C8C"/>
                </a:solidFill>
                <a:latin typeface="Arial Unicode MS"/>
                <a:ea typeface="JetBrains Mono"/>
              </a:rPr>
              <a:t>// </a:t>
            </a:r>
            <a:r>
              <a:rPr lang="zh-CN" altLang="zh-CN" sz="80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</a:t>
            </a:r>
            <a:r>
              <a:rPr lang="zh-CN" altLang="zh-CN" sz="800" i="1">
                <a:solidFill>
                  <a:srgbClr val="8C8C8C"/>
                </a:solidFill>
                <a:latin typeface="Arial Unicode MS"/>
                <a:ea typeface="JetBrains Mono"/>
              </a:rPr>
              <a:t>Result</a:t>
            </a:r>
            <a:r>
              <a:rPr lang="zh-CN" altLang="zh-CN" sz="80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，获取数据</a:t>
            </a:r>
            <a:br>
              <a:rPr lang="zh-CN" altLang="zh-CN" sz="80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User 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user = </a:t>
            </a:r>
            <a:r>
              <a:rPr lang="zh-CN" altLang="zh-CN" sz="800">
                <a:solidFill>
                  <a:srgbClr val="0033B3"/>
                </a:solidFill>
                <a:latin typeface="Arial Unicode MS"/>
                <a:ea typeface="JetBrains Mono"/>
              </a:rPr>
              <a:t>null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ArrayList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User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&gt; </a:t>
            </a: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users 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800">
                <a:solidFill>
                  <a:srgbClr val="0033B3"/>
                </a:solidFill>
                <a:latin typeface="Arial Unicode MS"/>
                <a:ea typeface="JetBrains Mono"/>
              </a:rPr>
              <a:t>new 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ArrayList&lt;&gt;();</a:t>
            </a:r>
            <a:b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800">
                <a:solidFill>
                  <a:srgbClr val="0033B3"/>
                </a:solidFill>
                <a:latin typeface="Arial Unicode MS"/>
                <a:ea typeface="JetBrains Mono"/>
              </a:rPr>
              <a:t>while 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rs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.next()){</a:t>
            </a:r>
            <a:b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800" i="1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80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获取数据</a:t>
            </a:r>
            <a:br>
              <a:rPr lang="zh-CN" altLang="zh-CN" sz="80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80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800">
                <a:solidFill>
                  <a:srgbClr val="0033B3"/>
                </a:solidFill>
                <a:latin typeface="Arial Unicode MS"/>
                <a:ea typeface="JetBrains Mono"/>
              </a:rPr>
              <a:t>int </a:t>
            </a: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id 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rs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.getInt(</a:t>
            </a:r>
            <a:r>
              <a:rPr lang="zh-CN" altLang="zh-CN" sz="800">
                <a:solidFill>
                  <a:srgbClr val="067D17"/>
                </a:solidFill>
                <a:latin typeface="Arial Unicode MS"/>
                <a:ea typeface="JetBrains Mono"/>
              </a:rPr>
              <a:t>“id”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String username 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rs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.getString(</a:t>
            </a:r>
            <a:r>
              <a:rPr lang="zh-CN" altLang="zh-CN" sz="800">
                <a:solidFill>
                  <a:srgbClr val="067D17"/>
                </a:solidFill>
                <a:latin typeface="Arial Unicode MS"/>
                <a:ea typeface="JetBrains Mono"/>
              </a:rPr>
              <a:t>“username”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String password 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rs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.getString(</a:t>
            </a:r>
            <a:r>
              <a:rPr lang="zh-CN" altLang="zh-CN" sz="800">
                <a:solidFill>
                  <a:srgbClr val="067D17"/>
                </a:solidFill>
                <a:latin typeface="Arial Unicode MS"/>
                <a:ea typeface="JetBrains Mono"/>
              </a:rPr>
              <a:t>“password”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800" i="1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80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创建对象，设置</a:t>
            </a:r>
            <a:r>
              <a:rPr lang="zh-CN" altLang="en-US" sz="80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zh-CN" altLang="zh-CN" sz="80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br>
              <a:rPr lang="zh-CN" altLang="zh-CN" sz="80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80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user = </a:t>
            </a:r>
            <a:r>
              <a:rPr lang="zh-CN" altLang="zh-CN" sz="800">
                <a:solidFill>
                  <a:srgbClr val="0033B3"/>
                </a:solidFill>
                <a:latin typeface="Arial Unicode MS"/>
                <a:ea typeface="JetBrains Mono"/>
              </a:rPr>
              <a:t>new 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User();</a:t>
            </a:r>
            <a:b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    user.setId(</a:t>
            </a: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id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    user.setUsername(</a:t>
            </a: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username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    user.setPassword(</a:t>
            </a: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password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    user.setGender(</a:t>
            </a: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gender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800" i="1">
                <a:solidFill>
                  <a:srgbClr val="8C8C8C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80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装入集合</a:t>
            </a:r>
            <a:br>
              <a:rPr lang="zh-CN" altLang="zh-CN" sz="80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800" i="1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800">
                <a:solidFill>
                  <a:srgbClr val="000000"/>
                </a:solidFill>
                <a:latin typeface="Arial Unicode MS"/>
                <a:ea typeface="JetBrains Mono"/>
              </a:rPr>
              <a:t>users</a:t>
            </a: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.add(user);</a:t>
            </a:r>
            <a:b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80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endParaRPr lang="zh-CN" altLang="zh-CN" sz="1050"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A08D462-86B4-4F91-81F5-D49ECC06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A4766B6-6D96-4AD0-A8FE-92C7324C16A9}"/>
              </a:ext>
            </a:extLst>
          </p:cNvPr>
          <p:cNvSpPr/>
          <p:nvPr/>
        </p:nvSpPr>
        <p:spPr>
          <a:xfrm>
            <a:off x="3489278" y="1204070"/>
            <a:ext cx="3541821" cy="754765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5A6D35D-1BD2-4ED6-9433-8553741DBBCA}"/>
              </a:ext>
            </a:extLst>
          </p:cNvPr>
          <p:cNvSpPr/>
          <p:nvPr/>
        </p:nvSpPr>
        <p:spPr>
          <a:xfrm>
            <a:off x="3483079" y="2041379"/>
            <a:ext cx="3541821" cy="43332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3E1AE68-2085-444B-88BE-E1DEFE626651}"/>
              </a:ext>
            </a:extLst>
          </p:cNvPr>
          <p:cNvSpPr/>
          <p:nvPr/>
        </p:nvSpPr>
        <p:spPr>
          <a:xfrm>
            <a:off x="3483079" y="2695530"/>
            <a:ext cx="3541821" cy="37998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3C02629-810A-4DA3-BD36-6D13AF035731}"/>
              </a:ext>
            </a:extLst>
          </p:cNvPr>
          <p:cNvSpPr/>
          <p:nvPr/>
        </p:nvSpPr>
        <p:spPr>
          <a:xfrm>
            <a:off x="3483078" y="3204000"/>
            <a:ext cx="3541821" cy="2143909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BC9374-0483-4A96-8B29-77C9332A7D20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885244" y="1581453"/>
            <a:ext cx="604034" cy="543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938E88C-6B74-4C42-B6AB-15637FF75BCB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432483" y="2258042"/>
            <a:ext cx="1050596" cy="379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732A9BD-8095-4CD9-B066-72BFFE6EB1F2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2752079" y="2885522"/>
            <a:ext cx="731000" cy="526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EF61819-E9F2-41AF-A30E-1E88BD6C5FA6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2885244" y="3895971"/>
            <a:ext cx="597834" cy="379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AD1DC066-4E21-44FB-A4A2-2FA7C7BBE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934" y="986105"/>
            <a:ext cx="4157338" cy="11906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A690287D-0E7A-4722-9950-2275373F5478}"/>
              </a:ext>
            </a:extLst>
          </p:cNvPr>
          <p:cNvSpPr txBox="1"/>
          <p:nvPr/>
        </p:nvSpPr>
        <p:spPr>
          <a:xfrm>
            <a:off x="7530378" y="4754730"/>
            <a:ext cx="3548020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MyBatis 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免除了几乎所有的 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JDBC 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代码</a:t>
            </a:r>
            <a:endParaRPr lang="en-US" altLang="zh-CN" sz="1400">
              <a:solidFill>
                <a:srgbClr val="C00000"/>
              </a:solidFill>
              <a:latin typeface="阿里巴巴普惠体" panose="00020600040101010101"/>
              <a:ea typeface="Alibaba PuHuiTi B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以及设置参数和获取结果集的工作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2908E32-3C6E-45E1-986A-21BF34136A12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 flipV="1">
            <a:off x="7031099" y="1581452"/>
            <a:ext cx="59783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E360C5F-777F-4F9F-86EF-F7D03E0FAFF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024899" y="2258043"/>
            <a:ext cx="604034" cy="422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72C085B-B38A-4952-A8A0-8E52A0C3168A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 flipV="1">
            <a:off x="7024899" y="4275954"/>
            <a:ext cx="48791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9" name="图片 48">
            <a:extLst>
              <a:ext uri="{FF2B5EF4-FFF2-40B4-BE49-F238E27FC236}">
                <a16:creationId xmlns:a16="http://schemas.microsoft.com/office/drawing/2014/main" id="{303E40EB-4E20-402B-8647-653BBFAF2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602" y="4310753"/>
            <a:ext cx="5828368" cy="21817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B1E532-F174-4FB2-803E-5E234DE95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933" y="2474705"/>
            <a:ext cx="4496959" cy="4108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8129C1-4B10-4616-8084-F4653489C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2815" y="4152019"/>
            <a:ext cx="4613077" cy="247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2D245952-8CFC-4466-ABC9-ACCD04BB2C66}"/>
              </a:ext>
            </a:extLst>
          </p:cNvPr>
          <p:cNvSpPr/>
          <p:nvPr/>
        </p:nvSpPr>
        <p:spPr>
          <a:xfrm>
            <a:off x="1857983" y="1799617"/>
            <a:ext cx="165370" cy="21996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0854F76-16B1-4C72-80ED-287BC4647764}"/>
              </a:ext>
            </a:extLst>
          </p:cNvPr>
          <p:cNvSpPr txBox="1"/>
          <p:nvPr/>
        </p:nvSpPr>
        <p:spPr>
          <a:xfrm>
            <a:off x="2024503" y="1710078"/>
            <a:ext cx="97031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配置文件</a:t>
            </a: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756E8552-945D-45A1-8083-BDB2E42D0E6D}"/>
              </a:ext>
            </a:extLst>
          </p:cNvPr>
          <p:cNvSpPr/>
          <p:nvPr/>
        </p:nvSpPr>
        <p:spPr>
          <a:xfrm>
            <a:off x="2050286" y="2928723"/>
            <a:ext cx="165370" cy="21996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AD41DCB-AD41-487B-BC26-55169492A33A}"/>
              </a:ext>
            </a:extLst>
          </p:cNvPr>
          <p:cNvSpPr txBox="1"/>
          <p:nvPr/>
        </p:nvSpPr>
        <p:spPr>
          <a:xfrm>
            <a:off x="2244550" y="2816831"/>
            <a:ext cx="97031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自动完成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ACC8B17-CEE2-445A-94F8-5FD46E98D291}"/>
              </a:ext>
            </a:extLst>
          </p:cNvPr>
          <p:cNvCxnSpPr>
            <a:cxnSpLocks/>
            <a:stCxn id="29" idx="3"/>
            <a:endCxn id="10" idx="1"/>
          </p:cNvCxnSpPr>
          <p:nvPr/>
        </p:nvCxnSpPr>
        <p:spPr>
          <a:xfrm>
            <a:off x="7024900" y="2885522"/>
            <a:ext cx="487915" cy="1390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15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5" grpId="0" animBg="1"/>
      <p:bldP spid="9" grpId="0" animBg="1"/>
      <p:bldP spid="28" grpId="0" animBg="1"/>
      <p:bldP spid="29" grpId="0" animBg="1"/>
      <p:bldP spid="30" grpId="0" animBg="1"/>
      <p:bldP spid="36" grpId="0"/>
      <p:bldP spid="14" grpId="0" animBg="1"/>
      <p:bldP spid="38" grpId="0"/>
      <p:bldP spid="39" grpId="0" animBg="1"/>
      <p:bldP spid="4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配置文件完成增删改查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0A8980C-5EF6-43B8-BF59-88C3A7A91D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9450210" cy="517190"/>
          </a:xfrm>
        </p:spPr>
        <p:txBody>
          <a:bodyPr/>
          <a:lstStyle/>
          <a:p>
            <a:r>
              <a:rPr lang="zh-CN" altLang="en-US"/>
              <a:t>修改</a:t>
            </a:r>
            <a:r>
              <a:rPr lang="en-US" altLang="zh-CN"/>
              <a:t> – </a:t>
            </a:r>
            <a:r>
              <a:rPr lang="zh-CN" altLang="en-US"/>
              <a:t>修改部分字段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3164C5E0-3B09-4FED-9BCB-11ABBA1C1264}"/>
              </a:ext>
            </a:extLst>
          </p:cNvPr>
          <p:cNvSpPr txBox="1"/>
          <p:nvPr/>
        </p:nvSpPr>
        <p:spPr>
          <a:xfrm>
            <a:off x="6635184" y="1168823"/>
            <a:ext cx="5234763" cy="545514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update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id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="update"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update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tb_brand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set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    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if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test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="brandName != null and brandName !='' 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        brand_name = #{brandName},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    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if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    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if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test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="companyName != null and companyName !=''"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        company_name = #{companyName},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    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if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    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if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test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="ordered != null"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        ordered = #{ordered},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    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if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    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if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test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="description != null and description !=''"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        description = #{description},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    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if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    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if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test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="status != null"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        status = #{status},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    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if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set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where 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id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 #{id};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update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3CBA228-A2E6-43AB-9A10-FFFF95DD3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4E66F8-0184-4D82-B834-780488B02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F5C79E2-EC4C-48B7-BAF7-AE5961591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8E33E4C-D59F-4370-B7FC-BEACA67F1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占位符 6">
            <a:extLst>
              <a:ext uri="{FF2B5EF4-FFF2-40B4-BE49-F238E27FC236}">
                <a16:creationId xmlns:a16="http://schemas.microsoft.com/office/drawing/2014/main" id="{22C82814-E698-4DCB-89D8-A19F91C6D3D7}"/>
              </a:ext>
            </a:extLst>
          </p:cNvPr>
          <p:cNvSpPr txBox="1">
            <a:spLocks/>
          </p:cNvSpPr>
          <p:nvPr/>
        </p:nvSpPr>
        <p:spPr>
          <a:xfrm>
            <a:off x="846453" y="1615990"/>
            <a:ext cx="3311479" cy="20413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编写接口方法：</a:t>
            </a:r>
            <a:r>
              <a:rPr lang="en-US" altLang="zh-CN"/>
              <a:t> Mapper</a:t>
            </a:r>
            <a:r>
              <a:rPr lang="zh-CN" altLang="en-US"/>
              <a:t>接口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400"/>
              <a:t>参数：部分数据，封装到对象中</a:t>
            </a:r>
            <a:endParaRPr lang="en-US" altLang="zh-CN" sz="14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400"/>
              <a:t>结果：</a:t>
            </a:r>
            <a:r>
              <a:rPr lang="en-US" altLang="zh-CN" sz="1400"/>
              <a:t>void</a:t>
            </a:r>
          </a:p>
          <a:p>
            <a:pPr marL="342900" indent="-342900">
              <a:buAutoNum type="arabicPeriod" startAt="2"/>
            </a:pPr>
            <a:r>
              <a:rPr lang="zh-CN" altLang="en-US"/>
              <a:t>编写 </a:t>
            </a:r>
            <a:r>
              <a:rPr lang="en-US" altLang="zh-CN"/>
              <a:t>SQL</a:t>
            </a:r>
            <a:r>
              <a:rPr lang="zh-CN" altLang="en-US"/>
              <a:t>语句：</a:t>
            </a:r>
            <a:r>
              <a:rPr lang="en-US" altLang="zh-CN"/>
              <a:t> SQL</a:t>
            </a:r>
            <a:r>
              <a:rPr lang="zh-CN" altLang="en-US"/>
              <a:t>映射文件</a:t>
            </a:r>
            <a:endParaRPr lang="en-US" altLang="zh-CN"/>
          </a:p>
          <a:p>
            <a:r>
              <a:rPr lang="en-US" altLang="zh-CN"/>
              <a:t>3.   </a:t>
            </a:r>
            <a:r>
              <a:rPr lang="zh-CN" altLang="en-US"/>
              <a:t>执行方法，测试</a:t>
            </a:r>
            <a:endParaRPr lang="en-US" altLang="zh-CN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7F8F0A5-10EA-4375-8A1F-AAB031A59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CE3E17F-522B-4E8D-A81A-19E1934A9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C6421E7-765E-4FA6-9296-288109094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970" y="3286384"/>
            <a:ext cx="3612193" cy="32235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DCB77509-32B9-48C8-805C-AB1DFDB58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9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配置文件完成增删改查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3BCC1F-61AC-40BD-9BAD-82779F915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60207"/>
            <a:ext cx="10748057" cy="5262955"/>
          </a:xfrm>
        </p:spPr>
        <p:txBody>
          <a:bodyPr/>
          <a:lstStyle/>
          <a:p>
            <a:r>
              <a:rPr lang="zh-CN" altLang="en-US"/>
              <a:t>要完成的功能列表清单：</a:t>
            </a:r>
            <a:endParaRPr lang="en-US" altLang="zh-CN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查询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查询所有数据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查看详情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条件查询</a:t>
            </a:r>
            <a:endParaRPr lang="en-US" altLang="zh-CN" sz="160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添加</a:t>
            </a:r>
            <a:endParaRPr lang="en-US" altLang="zh-CN" sz="160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修改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修改全部字段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修改动态字段</a:t>
            </a:r>
            <a:endParaRPr lang="en-US" altLang="zh-CN" sz="160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删除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rgbClr val="C00000"/>
                </a:solidFill>
              </a:rPr>
              <a:t>删除一个</a:t>
            </a:r>
            <a:endParaRPr lang="en-US" altLang="zh-CN" sz="160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批量删除</a:t>
            </a:r>
            <a:endParaRPr lang="en-US" altLang="zh-CN" sz="1600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522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配置文件完成增删改查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0A8980C-5EF6-43B8-BF59-88C3A7A91D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9450210" cy="517190"/>
          </a:xfrm>
        </p:spPr>
        <p:txBody>
          <a:bodyPr/>
          <a:lstStyle/>
          <a:p>
            <a:r>
              <a:rPr lang="zh-CN" altLang="en-US"/>
              <a:t>删除一个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3164C5E0-3B09-4FED-9BCB-11ABBA1C1264}"/>
              </a:ext>
            </a:extLst>
          </p:cNvPr>
          <p:cNvSpPr txBox="1"/>
          <p:nvPr/>
        </p:nvSpPr>
        <p:spPr>
          <a:xfrm>
            <a:off x="5600906" y="4626998"/>
            <a:ext cx="5234763" cy="102188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delete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id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="delete</a:t>
            </a:r>
            <a:r>
              <a:rPr lang="en-US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ById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delete from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tb_</a:t>
            </a:r>
            <a:r>
              <a:rPr lang="en-US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brand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where </a:t>
            </a:r>
            <a:r>
              <a:rPr lang="en-US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id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 #{</a:t>
            </a:r>
            <a:r>
              <a:rPr lang="en-US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id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delete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3CBA228-A2E6-43AB-9A10-FFFF95DD3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4E66F8-0184-4D82-B834-780488B02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F5C79E2-EC4C-48B7-BAF7-AE5961591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8E33E4C-D59F-4370-B7FC-BEACA67F1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占位符 6">
            <a:extLst>
              <a:ext uri="{FF2B5EF4-FFF2-40B4-BE49-F238E27FC236}">
                <a16:creationId xmlns:a16="http://schemas.microsoft.com/office/drawing/2014/main" id="{22C82814-E698-4DCB-89D8-A19F91C6D3D7}"/>
              </a:ext>
            </a:extLst>
          </p:cNvPr>
          <p:cNvSpPr txBox="1">
            <a:spLocks/>
          </p:cNvSpPr>
          <p:nvPr/>
        </p:nvSpPr>
        <p:spPr>
          <a:xfrm>
            <a:off x="2195450" y="3557237"/>
            <a:ext cx="3334435" cy="215642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编写接口方法：</a:t>
            </a:r>
            <a:r>
              <a:rPr lang="en-US" altLang="zh-CN"/>
              <a:t> Mapper</a:t>
            </a:r>
            <a:r>
              <a:rPr lang="zh-CN" altLang="en-US"/>
              <a:t>接口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400"/>
              <a:t>参数：</a:t>
            </a:r>
            <a:r>
              <a:rPr lang="en-US" altLang="zh-CN" sz="1400"/>
              <a:t>id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400"/>
              <a:t>结果：</a:t>
            </a:r>
            <a:r>
              <a:rPr lang="en-US" altLang="zh-CN" sz="1400"/>
              <a:t>void</a:t>
            </a:r>
          </a:p>
          <a:p>
            <a:pPr marL="342900" indent="-342900">
              <a:buAutoNum type="arabicPeriod" startAt="2"/>
            </a:pPr>
            <a:r>
              <a:rPr lang="zh-CN" altLang="en-US"/>
              <a:t>编写 </a:t>
            </a:r>
            <a:r>
              <a:rPr lang="en-US" altLang="zh-CN"/>
              <a:t>SQL</a:t>
            </a:r>
            <a:r>
              <a:rPr lang="zh-CN" altLang="en-US"/>
              <a:t>语句：</a:t>
            </a:r>
            <a:r>
              <a:rPr lang="en-US" altLang="zh-CN"/>
              <a:t> SQL</a:t>
            </a:r>
            <a:r>
              <a:rPr lang="zh-CN" altLang="en-US"/>
              <a:t>映射文件</a:t>
            </a:r>
            <a:endParaRPr lang="en-US" altLang="zh-CN"/>
          </a:p>
          <a:p>
            <a:pPr marL="342900" indent="-342900">
              <a:buAutoNum type="arabicPeriod" startAt="3"/>
            </a:pPr>
            <a:r>
              <a:rPr lang="zh-CN" altLang="en-US"/>
              <a:t>执行方法，测试</a:t>
            </a:r>
            <a:endParaRPr lang="en-US" altLang="zh-CN"/>
          </a:p>
          <a:p>
            <a:endParaRPr lang="en-US" altLang="zh-CN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7F8F0A5-10EA-4375-8A1F-AAB031A59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CE3E17F-522B-4E8D-A81A-19E1934A9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DCB77509-32B9-48C8-805C-AB1DFDB58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A0FCB9E-4A8A-4F56-9AF5-EE2DE5A1E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450" y="1533350"/>
            <a:ext cx="5441191" cy="17674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65B7ED5A-9C8A-4279-A8C4-F1984E36FC56}"/>
              </a:ext>
            </a:extLst>
          </p:cNvPr>
          <p:cNvSpPr txBox="1"/>
          <p:nvPr/>
        </p:nvSpPr>
        <p:spPr>
          <a:xfrm>
            <a:off x="5600906" y="3664065"/>
            <a:ext cx="523476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void </a:t>
            </a:r>
            <a:r>
              <a:rPr lang="zh-CN" altLang="zh-CN" sz="1400">
                <a:solidFill>
                  <a:srgbClr val="00627A"/>
                </a:solidFill>
                <a:latin typeface="Arial Unicode MS"/>
                <a:ea typeface="JetBrains Mono"/>
              </a:rPr>
              <a:t>deleteById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>
                <a:solidFill>
                  <a:srgbClr val="9E880D"/>
                </a:solidFill>
                <a:latin typeface="Arial Unicode MS"/>
                <a:ea typeface="JetBrains Mono"/>
              </a:rPr>
              <a:t>@Param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"id"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 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int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id);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EF55400-8FB0-4FEB-BD15-6A4B28A7D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47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配置文件完成增删改查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3BCC1F-61AC-40BD-9BAD-82779F915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60207"/>
            <a:ext cx="10748057" cy="5262955"/>
          </a:xfrm>
        </p:spPr>
        <p:txBody>
          <a:bodyPr/>
          <a:lstStyle/>
          <a:p>
            <a:r>
              <a:rPr lang="zh-CN" altLang="en-US"/>
              <a:t>要完成的功能列表清单：</a:t>
            </a:r>
            <a:endParaRPr lang="en-US" altLang="zh-CN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查询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查询所有数据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查看详情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条件查询</a:t>
            </a:r>
            <a:endParaRPr lang="en-US" altLang="zh-CN" sz="160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添加</a:t>
            </a:r>
            <a:endParaRPr lang="en-US" altLang="zh-CN" sz="160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修改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修改全部字段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修改动态字段</a:t>
            </a:r>
            <a:endParaRPr lang="en-US" altLang="zh-CN" sz="160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删除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/>
              <a:t>删除一个</a:t>
            </a:r>
            <a:endParaRPr lang="en-US" altLang="zh-CN" sz="160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rgbClr val="C00000"/>
                </a:solidFill>
              </a:rPr>
              <a:t>批量删除</a:t>
            </a:r>
            <a:endParaRPr lang="en-US" altLang="zh-CN" sz="160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782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配置文件完成增删改查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0A8980C-5EF6-43B8-BF59-88C3A7A91D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9450210" cy="517190"/>
          </a:xfrm>
        </p:spPr>
        <p:txBody>
          <a:bodyPr/>
          <a:lstStyle/>
          <a:p>
            <a:r>
              <a:rPr lang="zh-CN" altLang="en-US"/>
              <a:t>批量删除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3164C5E0-3B09-4FED-9BCB-11ABBA1C1264}"/>
              </a:ext>
            </a:extLst>
          </p:cNvPr>
          <p:cNvSpPr txBox="1"/>
          <p:nvPr/>
        </p:nvSpPr>
        <p:spPr>
          <a:xfrm>
            <a:off x="5638317" y="4317854"/>
            <a:ext cx="5769490" cy="231454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delete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id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="deleteByIds"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delete from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tb_brand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where </a:t>
            </a:r>
            <a:r>
              <a:rPr lang="zh-CN" altLang="zh-CN" sz="1400">
                <a:solidFill>
                  <a:srgbClr val="871094"/>
                </a:solidFill>
                <a:latin typeface="Arial Unicode MS"/>
                <a:ea typeface="JetBrains Mono"/>
              </a:rPr>
              <a:t>id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in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foreach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collection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="ids"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item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="id"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separator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=","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open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="(" </a:t>
            </a:r>
            <a:r>
              <a:rPr lang="zh-CN" altLang="zh-CN" sz="1400">
                <a:solidFill>
                  <a:srgbClr val="174AD4"/>
                </a:solidFill>
                <a:latin typeface="Arial Unicode MS"/>
                <a:ea typeface="JetBrains Mono"/>
              </a:rPr>
              <a:t>close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=")"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    #{id}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    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foreach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delete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3CBA228-A2E6-43AB-9A10-FFFF95DD3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4E66F8-0184-4D82-B834-780488B02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F5C79E2-EC4C-48B7-BAF7-AE5961591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8E33E4C-D59F-4370-B7FC-BEACA67F1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占位符 6">
            <a:extLst>
              <a:ext uri="{FF2B5EF4-FFF2-40B4-BE49-F238E27FC236}">
                <a16:creationId xmlns:a16="http://schemas.microsoft.com/office/drawing/2014/main" id="{22C82814-E698-4DCB-89D8-A19F91C6D3D7}"/>
              </a:ext>
            </a:extLst>
          </p:cNvPr>
          <p:cNvSpPr txBox="1">
            <a:spLocks/>
          </p:cNvSpPr>
          <p:nvPr/>
        </p:nvSpPr>
        <p:spPr>
          <a:xfrm>
            <a:off x="2195450" y="3595006"/>
            <a:ext cx="3653259" cy="218679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编写接口方法：</a:t>
            </a:r>
            <a:r>
              <a:rPr lang="en-US" altLang="zh-CN"/>
              <a:t> Mapper</a:t>
            </a:r>
            <a:r>
              <a:rPr lang="zh-CN" altLang="en-US"/>
              <a:t>接口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400"/>
              <a:t>参数：</a:t>
            </a:r>
            <a:r>
              <a:rPr lang="en-US" altLang="zh-CN" sz="1400"/>
              <a:t>id</a:t>
            </a:r>
            <a:r>
              <a:rPr lang="zh-CN" altLang="en-US" sz="1400"/>
              <a:t>数组</a:t>
            </a:r>
            <a:endParaRPr lang="en-US" altLang="zh-CN" sz="14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400"/>
              <a:t>结果：</a:t>
            </a:r>
            <a:r>
              <a:rPr lang="en-US" altLang="zh-CN" sz="1400"/>
              <a:t>void</a:t>
            </a:r>
          </a:p>
          <a:p>
            <a:pPr marL="342900" indent="-342900">
              <a:buAutoNum type="arabicPeriod" startAt="2"/>
            </a:pPr>
            <a:r>
              <a:rPr lang="zh-CN" altLang="en-US"/>
              <a:t>编写 </a:t>
            </a:r>
            <a:r>
              <a:rPr lang="en-US" altLang="zh-CN"/>
              <a:t>SQL</a:t>
            </a:r>
            <a:r>
              <a:rPr lang="zh-CN" altLang="en-US"/>
              <a:t>语句：</a:t>
            </a:r>
            <a:r>
              <a:rPr lang="en-US" altLang="zh-CN"/>
              <a:t> SQL</a:t>
            </a:r>
            <a:r>
              <a:rPr lang="zh-CN" altLang="en-US"/>
              <a:t>映射文件</a:t>
            </a:r>
            <a:endParaRPr lang="en-US" altLang="zh-CN"/>
          </a:p>
          <a:p>
            <a:pPr marL="342900" indent="-342900">
              <a:buAutoNum type="arabicPeriod" startAt="3"/>
            </a:pPr>
            <a:r>
              <a:rPr lang="zh-CN" altLang="en-US"/>
              <a:t>执行方法，测试</a:t>
            </a:r>
            <a:endParaRPr lang="en-US" altLang="zh-CN"/>
          </a:p>
          <a:p>
            <a:endParaRPr lang="en-US" altLang="zh-CN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7F8F0A5-10EA-4375-8A1F-AAB031A59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CE3E17F-522B-4E8D-A81A-19E1934A9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DCB77509-32B9-48C8-805C-AB1DFDB58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99F3B29-E076-4EFC-B3E0-D972F3CF9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450" y="1586280"/>
            <a:ext cx="4658360" cy="17897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810B2D76-568B-45D3-85A4-9B63006D7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1F720B10-FAFA-4EF3-88B5-3109E12246BC}"/>
              </a:ext>
            </a:extLst>
          </p:cNvPr>
          <p:cNvSpPr txBox="1"/>
          <p:nvPr/>
        </p:nvSpPr>
        <p:spPr>
          <a:xfrm>
            <a:off x="5638316" y="3693074"/>
            <a:ext cx="576949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void </a:t>
            </a:r>
            <a:r>
              <a:rPr lang="zh-CN" altLang="zh-CN" sz="1400">
                <a:solidFill>
                  <a:srgbClr val="00627A"/>
                </a:solidFill>
                <a:latin typeface="Arial Unicode MS"/>
                <a:ea typeface="JetBrains Mono"/>
              </a:rPr>
              <a:t>deleteByIds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>
                <a:solidFill>
                  <a:srgbClr val="9E880D"/>
                </a:solidFill>
                <a:latin typeface="Arial Unicode MS"/>
                <a:ea typeface="JetBrains Mono"/>
              </a:rPr>
              <a:t>@Param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"ids"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 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int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[] ids);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F04A3EE-F34A-4DCF-A078-81EFFFD6D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1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548" y="1300797"/>
            <a:ext cx="5973761" cy="4256405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MyBatis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Mapper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代理开发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MyBatis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核心配置文件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配置文件完成增删改查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注解完成增删改查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动态 </a:t>
            </a:r>
            <a:r>
              <a:rPr lang="en-US" altLang="zh-CN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8585945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注解完成增删改查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28C54D-6DF5-4C5E-B7C7-2FD4A37C83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2667361"/>
            <a:ext cx="2307527" cy="1798107"/>
          </a:xfrm>
        </p:spPr>
        <p:txBody>
          <a:bodyPr/>
          <a:lstStyle/>
          <a:p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查询：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@Select</a:t>
            </a:r>
          </a:p>
          <a:p>
            <a:r>
              <a:rPr lang="zh-CN" altLang="en-US">
                <a:ea typeface="思源黑体 CN Normal" panose="020B0400000000000000" pitchFamily="34" charset="-122"/>
              </a:rPr>
              <a:t>添加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@Insert</a:t>
            </a:r>
          </a:p>
          <a:p>
            <a:r>
              <a:rPr lang="zh-CN" altLang="en-US">
                <a:ea typeface="思源黑体 CN Normal" panose="020B0400000000000000" pitchFamily="34" charset="-122"/>
              </a:rPr>
              <a:t>修改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@Update</a:t>
            </a:r>
            <a:endParaRPr lang="en-US" altLang="zh-CN">
              <a:ea typeface="思源黑体 CN Normal" panose="020B0400000000000000" pitchFamily="34" charset="-122"/>
            </a:endParaRPr>
          </a:p>
          <a:p>
            <a:r>
              <a:rPr lang="zh-CN" altLang="en-US">
                <a:ea typeface="思源黑体 CN Normal" panose="020B0400000000000000" pitchFamily="34" charset="-122"/>
              </a:rPr>
              <a:t>删除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@Delete</a:t>
            </a:r>
          </a:p>
          <a:p>
            <a:pPr marL="0" indent="0">
              <a:buNone/>
            </a:pPr>
            <a:endParaRPr lang="en-US" altLang="zh-CN">
              <a:ea typeface="思源黑体 CN Normal" panose="020B0400000000000000" pitchFamily="34" charset="-122"/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81CF9024-91CA-452F-89A9-22CF8FA4C59F}"/>
              </a:ext>
            </a:extLst>
          </p:cNvPr>
          <p:cNvSpPr txBox="1">
            <a:spLocks/>
          </p:cNvSpPr>
          <p:nvPr/>
        </p:nvSpPr>
        <p:spPr>
          <a:xfrm>
            <a:off x="710880" y="1017595"/>
            <a:ext cx="4091940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使用注解开发会比配置文件开发更加方便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69F4F795-717F-46A6-975C-07072980872E}"/>
              </a:ext>
            </a:extLst>
          </p:cNvPr>
          <p:cNvSpPr txBox="1"/>
          <p:nvPr/>
        </p:nvSpPr>
        <p:spPr>
          <a:xfrm>
            <a:off x="804010" y="1628378"/>
            <a:ext cx="6733132" cy="69871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9E880D"/>
                </a:solidFill>
                <a:latin typeface="Arial Unicode MS"/>
                <a:ea typeface="JetBrains Mono"/>
              </a:rPr>
              <a:t>@Select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(value = 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"select * from tb_user where id = #{id}"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public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User </a:t>
            </a:r>
            <a:r>
              <a:rPr lang="zh-CN" altLang="zh-CN" sz="1400">
                <a:solidFill>
                  <a:srgbClr val="00627A"/>
                </a:solidFill>
                <a:latin typeface="Arial Unicode MS"/>
                <a:ea typeface="JetBrains Mono"/>
              </a:rPr>
              <a:t>select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int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id);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05FA68-822C-4904-B9D4-22B153D4F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884C3003-8185-4F47-86BB-AE5D29721316}"/>
              </a:ext>
            </a:extLst>
          </p:cNvPr>
          <p:cNvSpPr txBox="1">
            <a:spLocks/>
          </p:cNvSpPr>
          <p:nvPr/>
        </p:nvSpPr>
        <p:spPr>
          <a:xfrm>
            <a:off x="3964461" y="2715615"/>
            <a:ext cx="4091940" cy="170159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提示：</a:t>
            </a:r>
            <a:endParaRPr lang="en-US" altLang="zh-CN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注解完成简单功能</a:t>
            </a:r>
            <a:endParaRPr lang="en-US" altLang="zh-CN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配置文件完成复杂功能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A332F42-7B46-439D-958E-BC106F735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35" y="5588229"/>
            <a:ext cx="10465730" cy="10357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804261-4734-4E2E-A13B-5D96B5BD7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136" y="4547561"/>
            <a:ext cx="10465730" cy="84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1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注解完成增删改查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0A8980C-5EF6-43B8-BF59-88C3A7A91D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9880180" cy="517190"/>
          </a:xfrm>
        </p:spPr>
        <p:txBody>
          <a:bodyPr/>
          <a:lstStyle/>
          <a:p>
            <a:r>
              <a:rPr lang="zh-CN" altLang="en-US"/>
              <a:t>查询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3164C5E0-3B09-4FED-9BCB-11ABBA1C1264}"/>
              </a:ext>
            </a:extLst>
          </p:cNvPr>
          <p:cNvSpPr txBox="1"/>
          <p:nvPr/>
        </p:nvSpPr>
        <p:spPr>
          <a:xfrm>
            <a:off x="910226" y="2032103"/>
            <a:ext cx="7079002" cy="69871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9E880D"/>
                </a:solidFill>
                <a:latin typeface="Arial Unicode MS"/>
                <a:ea typeface="JetBrains Mono"/>
              </a:rPr>
              <a:t>@Select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(value = 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"select * from tb_user where id = #{id} and username = #{username}"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public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User </a:t>
            </a:r>
            <a:r>
              <a:rPr lang="zh-CN" altLang="zh-CN" sz="1400">
                <a:solidFill>
                  <a:srgbClr val="00627A"/>
                </a:solidFill>
                <a:latin typeface="Arial Unicode MS"/>
                <a:ea typeface="JetBrains Mono"/>
              </a:rPr>
              <a:t>select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>
                <a:solidFill>
                  <a:srgbClr val="9E880D"/>
                </a:solidFill>
                <a:latin typeface="Arial Unicode MS"/>
                <a:ea typeface="JetBrains Mono"/>
              </a:rPr>
              <a:t>@Param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"id"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 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int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id, </a:t>
            </a:r>
            <a:r>
              <a:rPr lang="zh-CN" altLang="zh-CN" sz="1400">
                <a:solidFill>
                  <a:srgbClr val="9E880D"/>
                </a:solidFill>
                <a:latin typeface="Arial Unicode MS"/>
                <a:ea typeface="JetBrains Mono"/>
              </a:rPr>
              <a:t>@Param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"username"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String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username);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3CBA228-A2E6-43AB-9A10-FFFF95DD3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63A1762-1890-4CA5-A017-70D29E60A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57E8DAD-AB35-47D5-888C-A1A209DAF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C367091-D4DB-4861-9767-F432D0712575}"/>
              </a:ext>
            </a:extLst>
          </p:cNvPr>
          <p:cNvSpPr txBox="1">
            <a:spLocks/>
          </p:cNvSpPr>
          <p:nvPr/>
        </p:nvSpPr>
        <p:spPr>
          <a:xfrm>
            <a:off x="830327" y="1531060"/>
            <a:ext cx="5432928" cy="42725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/>
              <a:t>1. </a:t>
            </a:r>
            <a:r>
              <a:rPr lang="zh-CN" altLang="en-US" sz="1400"/>
              <a:t>参数设置</a:t>
            </a:r>
            <a:endParaRPr lang="en-US" altLang="zh-CN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5DF7371-41A7-44D7-9E2F-606D92955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B3BC1B1-08CB-4AD5-88F4-9437DD48E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E5F1E3B4-13A4-4D69-B6C1-86D3F7B7267F}"/>
              </a:ext>
            </a:extLst>
          </p:cNvPr>
          <p:cNvSpPr txBox="1"/>
          <p:nvPr/>
        </p:nvSpPr>
        <p:spPr>
          <a:xfrm>
            <a:off x="910226" y="3777822"/>
            <a:ext cx="7079002" cy="102188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9E880D"/>
                </a:solidFill>
                <a:latin typeface="Arial Unicode MS"/>
                <a:ea typeface="JetBrains Mono"/>
              </a:rPr>
              <a:t>@Select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(value = 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"select * from tb_user where id = #{id} and username = #{username}"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9E880D"/>
                </a:solidFill>
                <a:latin typeface="Arial Unicode MS"/>
                <a:ea typeface="JetBrains Mono"/>
              </a:rPr>
              <a:t>@ResultMap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"userResultMap"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public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User </a:t>
            </a:r>
            <a:r>
              <a:rPr lang="zh-CN" altLang="zh-CN" sz="1400">
                <a:solidFill>
                  <a:srgbClr val="00627A"/>
                </a:solidFill>
                <a:latin typeface="Arial Unicode MS"/>
                <a:ea typeface="JetBrains Mono"/>
              </a:rPr>
              <a:t>select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>
                <a:solidFill>
                  <a:srgbClr val="9E880D"/>
                </a:solidFill>
                <a:latin typeface="Arial Unicode MS"/>
                <a:ea typeface="JetBrains Mono"/>
              </a:rPr>
              <a:t>@Param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"id"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 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int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id, </a:t>
            </a:r>
            <a:r>
              <a:rPr lang="zh-CN" altLang="zh-CN" sz="1400">
                <a:solidFill>
                  <a:srgbClr val="9E880D"/>
                </a:solidFill>
                <a:latin typeface="Arial Unicode MS"/>
                <a:ea typeface="JetBrains Mono"/>
              </a:rPr>
              <a:t>@Param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"username"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String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username);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D29BD7E4-0F01-4174-96E1-18134567BAE4}"/>
              </a:ext>
            </a:extLst>
          </p:cNvPr>
          <p:cNvSpPr txBox="1">
            <a:spLocks/>
          </p:cNvSpPr>
          <p:nvPr/>
        </p:nvSpPr>
        <p:spPr>
          <a:xfrm>
            <a:off x="830327" y="3276779"/>
            <a:ext cx="5432928" cy="42725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/>
              <a:t>2. </a:t>
            </a:r>
            <a:r>
              <a:rPr lang="zh-CN" altLang="en-US" sz="1400"/>
              <a:t>结果集映射</a:t>
            </a:r>
            <a:endParaRPr lang="en-US" altLang="zh-CN" sz="140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B75B98E-6616-4228-97C8-D49304B02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34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548" y="1300797"/>
            <a:ext cx="5973761" cy="4256405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MyBatis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/>
              <a:t>Mapper </a:t>
            </a:r>
            <a:r>
              <a:rPr lang="zh-CN" altLang="en-US"/>
              <a:t>代理开发</a:t>
            </a:r>
            <a:endParaRPr lang="en-US" altLang="zh-CN"/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MyBatis</a:t>
            </a:r>
            <a:r>
              <a:rPr lang="en-US" altLang="zh-CN"/>
              <a:t> </a:t>
            </a:r>
            <a:r>
              <a:rPr lang="zh-CN" altLang="en-US"/>
              <a:t>核心配置文件</a:t>
            </a:r>
            <a:endParaRPr lang="en-US" altLang="zh-CN"/>
          </a:p>
          <a:p>
            <a:r>
              <a:rPr lang="zh-CN" altLang="en-US"/>
              <a:t>配置文件完成增删改查</a:t>
            </a:r>
            <a:endParaRPr lang="en-US" altLang="zh-CN"/>
          </a:p>
          <a:p>
            <a:r>
              <a:rPr lang="zh-CN" altLang="en-US"/>
              <a:t>注解完成增删改查</a:t>
            </a:r>
            <a:endParaRPr lang="en-US" altLang="zh-CN"/>
          </a:p>
          <a:p>
            <a:r>
              <a:rPr lang="zh-CN" altLang="en-US"/>
              <a:t>动态 </a:t>
            </a:r>
            <a:r>
              <a:rPr lang="en-US" altLang="zh-CN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548" y="1300797"/>
            <a:ext cx="5973761" cy="4256405"/>
          </a:xfrm>
        </p:spPr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MyBatis </a:t>
            </a:r>
            <a:r>
              <a:rPr lang="zh-CN" altLang="en-US">
                <a:solidFill>
                  <a:srgbClr val="C00000"/>
                </a:solidFill>
              </a:rPr>
              <a:t>快速入门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Mapper </a:t>
            </a:r>
            <a:r>
              <a:rPr lang="zh-CN" altLang="en-US"/>
              <a:t>代理开发</a:t>
            </a:r>
            <a:endParaRPr lang="en-US" altLang="zh-CN"/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MyBatis</a:t>
            </a:r>
            <a:r>
              <a:rPr lang="en-US" altLang="zh-CN"/>
              <a:t> </a:t>
            </a:r>
            <a:r>
              <a:rPr lang="zh-CN" altLang="en-US"/>
              <a:t>核心配置文件</a:t>
            </a:r>
            <a:endParaRPr lang="en-US" altLang="zh-CN"/>
          </a:p>
          <a:p>
            <a:r>
              <a:rPr lang="zh-CN" altLang="en-US"/>
              <a:t>配置文件完成增删改查</a:t>
            </a:r>
            <a:endParaRPr lang="en-US" altLang="zh-CN"/>
          </a:p>
          <a:p>
            <a:r>
              <a:rPr lang="zh-CN" altLang="en-US"/>
              <a:t>注解完成增删改查</a:t>
            </a:r>
            <a:endParaRPr lang="en-US" altLang="zh-CN"/>
          </a:p>
          <a:p>
            <a:r>
              <a:rPr lang="zh-CN" altLang="en-US"/>
              <a:t>动态 </a:t>
            </a:r>
            <a:r>
              <a:rPr lang="en-US" altLang="zh-CN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92068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77461C-60CE-4EDE-82CF-C070F989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MyBatis </a:t>
            </a:r>
            <a:r>
              <a:rPr lang="zh-CN" altLang="en-US"/>
              <a:t>快速入门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8A8C54A-0913-44E8-B694-CBB344FC0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</a:t>
            </a:r>
            <a:r>
              <a:rPr lang="en-US" altLang="zh-CN"/>
              <a:t>user</a:t>
            </a:r>
            <a:r>
              <a:rPr lang="zh-CN" altLang="en-US"/>
              <a:t>表中所有数据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E43BD8-72E6-4DE1-B21A-9A0CC5385D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6495789" cy="380376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/>
              <a:t>创建</a:t>
            </a:r>
            <a:r>
              <a:rPr lang="en-US" altLang="zh-CN"/>
              <a:t>user</a:t>
            </a:r>
            <a:r>
              <a:rPr lang="zh-CN" altLang="en-US"/>
              <a:t>表，添加数据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创建模块，导入坐标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编写 </a:t>
            </a:r>
            <a:r>
              <a:rPr lang="en-US" altLang="zh-CN"/>
              <a:t>MyBatis </a:t>
            </a:r>
            <a:r>
              <a:rPr lang="zh-CN" altLang="en-US"/>
              <a:t>核心配置文件  </a:t>
            </a:r>
            <a:r>
              <a:rPr lang="en-US" altLang="zh-CN"/>
              <a:t>-- &gt; </a:t>
            </a:r>
            <a:r>
              <a:rPr lang="zh-CN" altLang="en-US"/>
              <a:t>替换连接信息 解决硬编码问题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编写 </a:t>
            </a:r>
            <a:r>
              <a:rPr lang="en-US" altLang="zh-CN"/>
              <a:t>SQL </a:t>
            </a:r>
            <a:r>
              <a:rPr lang="zh-CN" altLang="en-US"/>
              <a:t>映射文件 </a:t>
            </a:r>
            <a:r>
              <a:rPr lang="en-US" altLang="zh-CN"/>
              <a:t>--&gt; </a:t>
            </a:r>
            <a:r>
              <a:rPr lang="zh-CN" altLang="en-US"/>
              <a:t>统一管理</a:t>
            </a:r>
            <a:r>
              <a:rPr lang="en-US" altLang="zh-CN"/>
              <a:t>sql</a:t>
            </a:r>
            <a:r>
              <a:rPr lang="zh-CN" altLang="en-US"/>
              <a:t>语句，解决硬编码问题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编码</a:t>
            </a:r>
            <a:endParaRPr lang="en-US" altLang="zh-CN"/>
          </a:p>
          <a:p>
            <a:pPr marL="1333475" lvl="1" indent="-342900">
              <a:lnSpc>
                <a:spcPct val="150000"/>
              </a:lnSpc>
              <a:buAutoNum type="arabicPeriod"/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定义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</a:rPr>
              <a:t>POJO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类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1333475" lvl="1" indent="-342900">
              <a:lnSpc>
                <a:spcPct val="150000"/>
              </a:lnSpc>
              <a:buAutoNum type="arabicPeriod"/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加载核心配置文件，获取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JetBrains Mono"/>
              </a:rPr>
              <a:t>SqlSessionFactory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JetBrains Mono"/>
              </a:rPr>
              <a:t>对象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 Unicode MS"/>
              <a:ea typeface="JetBrains Mono"/>
            </a:endParaRPr>
          </a:p>
          <a:p>
            <a:pPr marL="1333475" lvl="1" indent="-342900">
              <a:lnSpc>
                <a:spcPct val="150000"/>
              </a:lnSpc>
              <a:buAutoNum type="arabicPeriod"/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/>
                <a:ea typeface="阿里巴巴普惠体" panose="00020600040101010101"/>
              </a:rPr>
              <a:t>获取 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/>
                <a:ea typeface="阿里巴巴普惠体" panose="00020600040101010101"/>
              </a:rPr>
              <a:t>SqlSession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/>
                <a:ea typeface="阿里巴巴普惠体" panose="00020600040101010101"/>
              </a:rPr>
              <a:t>对象，执行 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/>
                <a:ea typeface="阿里巴巴普惠体" panose="00020600040101010101"/>
              </a:rPr>
              <a:t>SQL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/>
                <a:ea typeface="阿里巴巴普惠体" panose="00020600040101010101"/>
              </a:rPr>
              <a:t>语句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Arial Unicode MS"/>
              <a:ea typeface="阿里巴巴普惠体" panose="00020600040101010101"/>
            </a:endParaRPr>
          </a:p>
          <a:p>
            <a:pPr marL="1333475" lvl="1" indent="-342900">
              <a:lnSpc>
                <a:spcPct val="150000"/>
              </a:lnSpc>
              <a:buAutoNum type="arabicPeriod"/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/>
                <a:ea typeface="阿里巴巴普惠体" panose="00020600040101010101"/>
              </a:rPr>
              <a:t>释放资源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AA48DB-260E-4CE1-870A-B0BF6EC16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566" y="1659215"/>
            <a:ext cx="3190160" cy="9136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8A970AFF-5CE7-4B9E-AA59-5271BBA80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05E81FC-FBBA-4DDF-824F-618EF938C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872" y="3460616"/>
            <a:ext cx="4790854" cy="6103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7FA78A26-B176-4DDC-9FD9-884ECB6EB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72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>
            <a:extLst>
              <a:ext uri="{FF2B5EF4-FFF2-40B4-BE49-F238E27FC236}">
                <a16:creationId xmlns:a16="http://schemas.microsoft.com/office/drawing/2014/main" id="{3327B80F-5666-4B37-8934-EA330FE74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314787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MyBatis</a:t>
            </a:r>
            <a:endParaRPr lang="zh-CN" altLang="en-US" sz="2400" b="1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Alibaba PuHuiTi B"/>
              <a:sym typeface="+mn-ea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70A6F0D-CC1F-47AF-B650-1EDE0A37BE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产生原因：</a:t>
            </a:r>
            <a:r>
              <a:rPr lang="en-US" altLang="zh-CN"/>
              <a:t>Idea</a:t>
            </a:r>
            <a:r>
              <a:rPr lang="zh-CN" altLang="en-US"/>
              <a:t>和数据库没有建立连接，不识别表信息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解决方式：在</a:t>
            </a:r>
            <a:r>
              <a:rPr lang="en-US" altLang="zh-CN"/>
              <a:t>Idea</a:t>
            </a:r>
            <a:r>
              <a:rPr lang="zh-CN" altLang="en-US"/>
              <a:t>中配置</a:t>
            </a:r>
            <a:r>
              <a:rPr lang="en-US" altLang="zh-CN"/>
              <a:t>MySQL</a:t>
            </a:r>
            <a:r>
              <a:rPr lang="zh-CN" altLang="en-US"/>
              <a:t>数据库连接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A08D462-86B4-4F91-81F5-D49ECC06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72018212-C82E-44DD-BDC6-40379D380A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解决</a:t>
            </a:r>
            <a:r>
              <a:rPr lang="en-US" altLang="zh-CN"/>
              <a:t>SQL</a:t>
            </a:r>
            <a:r>
              <a:rPr lang="zh-CN" altLang="en-US"/>
              <a:t>映射文件的警告提示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ECBDDC8-B86B-4A30-8D44-E25A77F47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059202"/>
            <a:ext cx="4991533" cy="27281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32E36BC-4415-4E42-BBA5-4A1FD9E83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268" y="3064546"/>
            <a:ext cx="5735683" cy="27228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357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548" y="1300797"/>
            <a:ext cx="5973761" cy="4256405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MyBatis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Mapper </a:t>
            </a:r>
            <a:r>
              <a:rPr lang="zh-CN" altLang="en-US">
                <a:solidFill>
                  <a:srgbClr val="C00000"/>
                </a:solidFill>
              </a:rPr>
              <a:t>代理开发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MyBatis</a:t>
            </a:r>
            <a:r>
              <a:rPr lang="en-US" altLang="zh-CN"/>
              <a:t> </a:t>
            </a:r>
            <a:r>
              <a:rPr lang="zh-CN" altLang="en-US"/>
              <a:t>核心配置文件</a:t>
            </a:r>
            <a:endParaRPr lang="en-US" altLang="zh-CN"/>
          </a:p>
          <a:p>
            <a:r>
              <a:rPr lang="zh-CN" altLang="en-US"/>
              <a:t>配置文件完成增删改查</a:t>
            </a:r>
            <a:endParaRPr lang="en-US" altLang="zh-CN"/>
          </a:p>
          <a:p>
            <a:r>
              <a:rPr lang="zh-CN" altLang="en-US"/>
              <a:t>注解完成增删改查</a:t>
            </a:r>
            <a:endParaRPr lang="en-US" altLang="zh-CN"/>
          </a:p>
          <a:p>
            <a:r>
              <a:rPr lang="zh-CN" altLang="en-US"/>
              <a:t>动态 </a:t>
            </a:r>
            <a:r>
              <a:rPr lang="en-US" altLang="zh-CN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188471507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57621</TotalTime>
  <Words>3566</Words>
  <Application>Microsoft Office PowerPoint</Application>
  <PresentationFormat>宽屏</PresentationFormat>
  <Paragraphs>441</Paragraphs>
  <Slides>48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48</vt:i4>
      </vt:variant>
    </vt:vector>
  </HeadingPairs>
  <TitlesOfParts>
    <vt:vector size="72" baseType="lpstr">
      <vt:lpstr>Alibaba PuHuiTi B</vt:lpstr>
      <vt:lpstr>Alibaba PuHuiTi M</vt:lpstr>
      <vt:lpstr>Alibaba PuHuiTi R</vt:lpstr>
      <vt:lpstr>Arial Unicode MS</vt:lpstr>
      <vt:lpstr>Helvetica Neue</vt:lpstr>
      <vt:lpstr>PingFang SC</vt:lpstr>
      <vt:lpstr>阿里巴巴普惠体</vt:lpstr>
      <vt:lpstr>等线</vt:lpstr>
      <vt:lpstr>黑体</vt:lpstr>
      <vt:lpstr>思源黑体 CN Normal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MyBatis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MyBatis 快速入门</vt:lpstr>
      <vt:lpstr>PowerPoint 演示文稿</vt:lpstr>
      <vt:lpstr>PowerPoint 演示文稿</vt:lpstr>
      <vt:lpstr>PowerPoint 演示文稿</vt:lpstr>
      <vt:lpstr>Mapper 代理开发</vt:lpstr>
      <vt:lpstr>PowerPoint 演示文稿</vt:lpstr>
      <vt:lpstr>MyBatis 核心配置文件详解</vt:lpstr>
      <vt:lpstr>PowerPoint 演示文稿</vt:lpstr>
      <vt:lpstr>配置文件完成增删改查</vt:lpstr>
      <vt:lpstr>配置文件完成增删改查</vt:lpstr>
      <vt:lpstr>配置文件完成增删改查</vt:lpstr>
      <vt:lpstr>配置文件完成增删改查</vt:lpstr>
      <vt:lpstr>配置文件完成增删改查</vt:lpstr>
      <vt:lpstr>配置文件完成增删改查</vt:lpstr>
      <vt:lpstr>配置文件完成增删改查</vt:lpstr>
      <vt:lpstr>配置文件完成增删改查</vt:lpstr>
      <vt:lpstr>配置文件完成增删改查</vt:lpstr>
      <vt:lpstr>配置文件完成增删改查</vt:lpstr>
      <vt:lpstr>配置文件完成增删改查</vt:lpstr>
      <vt:lpstr>配置文件完成增删改查</vt:lpstr>
      <vt:lpstr>配置文件完成增删改查</vt:lpstr>
      <vt:lpstr>配置文件完成增删改查</vt:lpstr>
      <vt:lpstr>配置文件完成增删改查</vt:lpstr>
      <vt:lpstr>配置文件完成增删改查</vt:lpstr>
      <vt:lpstr>配置文件完成增删改查</vt:lpstr>
      <vt:lpstr>配置文件完成增删改查</vt:lpstr>
      <vt:lpstr>配置文件完成增删改查</vt:lpstr>
      <vt:lpstr>配置文件完成增删改查</vt:lpstr>
      <vt:lpstr>配置文件完成增删改查</vt:lpstr>
      <vt:lpstr>配置文件完成增删改查</vt:lpstr>
      <vt:lpstr>配置文件完成增删改查</vt:lpstr>
      <vt:lpstr>配置文件完成增删改查</vt:lpstr>
      <vt:lpstr>配置文件完成增删改查</vt:lpstr>
      <vt:lpstr>配置文件完成增删改查</vt:lpstr>
      <vt:lpstr>配置文件完成增删改查</vt:lpstr>
      <vt:lpstr>配置文件完成增删改查</vt:lpstr>
      <vt:lpstr>配置文件完成增删改查</vt:lpstr>
      <vt:lpstr>配置文件完成增删改查</vt:lpstr>
      <vt:lpstr>PowerPoint 演示文稿</vt:lpstr>
      <vt:lpstr>注解完成增删改查</vt:lpstr>
      <vt:lpstr>注解完成增删改查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super</cp:lastModifiedBy>
  <cp:revision>1317</cp:revision>
  <dcterms:created xsi:type="dcterms:W3CDTF">2020-03-31T02:23:27Z</dcterms:created>
  <dcterms:modified xsi:type="dcterms:W3CDTF">2021-05-19T11:31:11Z</dcterms:modified>
</cp:coreProperties>
</file>