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49" r:id="rId2"/>
    <p:sldId id="314" r:id="rId3"/>
    <p:sldId id="318" r:id="rId4"/>
    <p:sldId id="291" r:id="rId5"/>
    <p:sldId id="276" r:id="rId6"/>
    <p:sldId id="340" r:id="rId7"/>
    <p:sldId id="281" r:id="rId8"/>
    <p:sldId id="341" r:id="rId9"/>
    <p:sldId id="344" r:id="rId10"/>
    <p:sldId id="352" r:id="rId11"/>
    <p:sldId id="35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458" autoAdjust="0"/>
  </p:normalViewPr>
  <p:slideViewPr>
    <p:cSldViewPr snapToGrid="0">
      <p:cViewPr varScale="1">
        <p:scale>
          <a:sx n="97" d="100"/>
          <a:sy n="97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A20A6-0AAA-48D5-8FCD-C486B7275DE7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F0910-E338-402D-AB37-A9DA3CAAA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9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F0910-E338-402D-AB37-A9DA3CAAA41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9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F0910-E338-402D-AB37-A9DA3CAAA41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969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F0910-E338-402D-AB37-A9DA3CAAA4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66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F0910-E338-402D-AB37-A9DA3CAAA41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D7EE1-CB59-483D-9433-0961E6BD1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566BBF-527C-4F03-87CD-1CE651A7C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3F5C9-E57A-4135-BC97-79700FF6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EA0C-7FCF-4FA9-940E-D145444D040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0D738-76F7-4A74-8DBB-8D75EDC8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1B21B-FC23-48C0-B4A8-FD214E65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27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2C928-BDED-44D7-A6A6-E0CAEADF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F9B8EB-8C0F-43EF-8EBC-D5194AA14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16C4BF-5C41-472E-8FDB-42A3FC8C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EA0C-7FCF-4FA9-940E-D145444D040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C4AB3-1251-4196-80D0-0C13E083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3C575-ADE6-4B89-A46D-F34C9FD5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87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28604D-22DB-4DF2-B249-DE8CF23CB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F357AD-DFB0-4861-AEBF-6DD6034FA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F8548E-E257-44CA-AFD9-3AA8AAA0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EA0C-7FCF-4FA9-940E-D145444D040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0E68A-D03D-4A64-A3CE-836D60B8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9BF65-92DD-47E5-8354-8AEAA20A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5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C1D6F-E569-4E59-B949-C9B449FE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B140E-855B-45CE-B03C-D246A8B85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FA9AB-DA6E-474F-BDEB-1FDECBFC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EA0C-7FCF-4FA9-940E-D145444D040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B97C8-DF04-4EB2-A949-708A9B34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B5091-A94B-41ED-A0D0-4E16A6E2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8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842F2-8B84-4632-9C2C-D0E68660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829C50-A455-464E-AD23-39DEA3C15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DBBF6-2C35-42E6-9A05-E3906AF0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EA0C-7FCF-4FA9-940E-D145444D040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EC8C38-15FF-4747-A5FE-3E805EAA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EFFB7-0EB2-4F82-A825-319322AB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8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6657C-40BB-44A6-A2FE-A1444113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BC569-1A5F-4BAF-9717-BFF8BC89A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49E31F-D82C-4F29-85CE-F4BB7256A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669C8-CC3B-47C3-A8DB-AE8DB5F0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EA0C-7FCF-4FA9-940E-D145444D040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62FE04-8C80-4CCB-8167-9176C487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76E9C2-9592-4635-8969-5EB0216F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59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539D0-496C-49E5-902A-D9A353B9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4E64B3-9727-49C4-82AD-361C3D789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198DA9-2CE8-4FEF-B08D-5D5568E0B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49EE2E-9392-419C-BFFD-0CDA57463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4BC18B-B090-4E3E-BF9C-4EFE2410F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863F09-5A7C-447D-BC2E-4A9FC2D8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EA0C-7FCF-4FA9-940E-D145444D040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AD32CD-48A9-4466-963E-C62A24DF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64CE19-42E7-402B-97A1-0B32D9BF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37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F077F-3714-4FD4-9978-F081D653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F9005F-C740-4621-A1D9-2DABDE42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EA0C-7FCF-4FA9-940E-D145444D040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0F9F39-811E-4258-A6B1-A7311F01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EB91B9-E0B3-4F50-95A4-9DF9D8DC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9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DC2352-749F-4281-833E-B25005CC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EA0C-7FCF-4FA9-940E-D145444D040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7B8E5D-4C9E-463A-B1E6-AABD1F74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D0B619-9A32-497F-9B1C-713D93E6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14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DDCF1-8B60-4E9F-AD24-6D5F17CF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EBA47-3A01-4987-B1B8-2E94E4A96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5898DB-3BB7-47A0-9EF3-C08C0EEB1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7CDA51-8BBD-432B-B965-75FADFD4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EA0C-7FCF-4FA9-940E-D145444D040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9CFF1C-1689-4FB8-AAAF-C585271E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20BA4A-F111-4D63-A36B-53C50987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40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D4A0-4653-4AEB-B5DE-BBF6F4F2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FA2944-0983-4D19-9007-E7E48BDAD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D862F6-D444-4F2C-87D4-FA6647DEF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846CEA-E941-465B-9919-B6B310FF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EA0C-7FCF-4FA9-940E-D145444D040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BEE80C-6B36-4E35-9A5F-7D234111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2FAAC1-AD6D-4975-8AD2-25F63E41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56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737278-6805-4051-B6AF-B6F55B05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276F6-2C4C-4846-88F8-B2F6F3749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4EB680-44AA-4F4F-B24F-D886FA06A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EEA0C-7FCF-4FA9-940E-D145444D040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4E3BC3-0B91-4B8A-A5F1-8AE9979C3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3F993-1D1A-4F86-8905-2217BBA66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46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2789884-E2BB-40FA-A5ED-7FC15379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目录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EC7D83E-62B1-4208-85B5-6981637A8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输入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char</a:t>
            </a:r>
          </a:p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输入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int</a:t>
            </a:r>
          </a:p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输入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string</a:t>
            </a: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703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一行内的混合输入？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364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例如一行内包含了多种数据类型（整型，字符串，浮点数）：</a:t>
            </a:r>
            <a:endParaRPr lang="en-US" altLang="zh-CN" sz="2400" dirty="0"/>
          </a:p>
          <a:p>
            <a:pPr lvl="1"/>
            <a:r>
              <a:rPr lang="en-US" altLang="zh-CN" sz="2000" dirty="0"/>
              <a:t>1,Zhang San,59.9</a:t>
            </a:r>
          </a:p>
          <a:p>
            <a:r>
              <a:rPr lang="zh-CN" altLang="en-US" sz="2400" dirty="0"/>
              <a:t>参考方法一：</a:t>
            </a:r>
            <a:endParaRPr lang="en-US" altLang="zh-CN" sz="24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187" y="3246397"/>
            <a:ext cx="4267200" cy="33051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739259" y="2570343"/>
            <a:ext cx="652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参考方法二：</a:t>
            </a:r>
            <a:r>
              <a:rPr lang="en-US" altLang="zh-CN" sz="2400" dirty="0" err="1"/>
              <a:t>strtok</a:t>
            </a:r>
            <a:r>
              <a:rPr lang="zh-CN" altLang="en-US" sz="2400" dirty="0"/>
              <a:t>函数 </a:t>
            </a:r>
            <a:r>
              <a:rPr lang="en-US" altLang="zh-CN" sz="2400" dirty="0"/>
              <a:t>or </a:t>
            </a:r>
            <a:r>
              <a:rPr lang="zh-CN" altLang="en-US" sz="2400" dirty="0"/>
              <a:t>自定义的</a:t>
            </a:r>
            <a:r>
              <a:rPr lang="en-US" altLang="zh-CN" sz="2400" dirty="0"/>
              <a:t>split</a:t>
            </a:r>
            <a:r>
              <a:rPr lang="zh-CN" altLang="en-US" sz="2400" dirty="0"/>
              <a:t>函数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285" y="3194690"/>
            <a:ext cx="5071318" cy="337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98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有这么多的读取输入的方式，希望大家能够灵活运用。</a:t>
            </a:r>
            <a:endParaRPr lang="en-US" altLang="zh-CN" sz="3600" dirty="0"/>
          </a:p>
          <a:p>
            <a:r>
              <a:rPr lang="zh-CN" altLang="en-US" sz="3600" dirty="0"/>
              <a:t>平常做作业的时候稍微花点时间，总结出自己顺手的一些</a:t>
            </a:r>
            <a:r>
              <a:rPr lang="en-US" altLang="zh-CN" sz="3600" dirty="0"/>
              <a:t>IO</a:t>
            </a:r>
            <a:r>
              <a:rPr lang="zh-CN" altLang="en-US" sz="3600" dirty="0"/>
              <a:t>方法，以免机考的时候在处理输入数据上浪费不必要的时间。</a:t>
            </a:r>
          </a:p>
        </p:txBody>
      </p:sp>
    </p:spTree>
    <p:extLst>
      <p:ext uri="{BB962C8B-B14F-4D97-AF65-F5344CB8AC3E}">
        <p14:creationId xmlns:p14="http://schemas.microsoft.com/office/powerpoint/2010/main" val="212814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54ACC-81B8-4C62-8E85-6E84E20C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输入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char</a:t>
            </a: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40581-04D1-4DAF-8045-0CD108FE1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读入一个字符（包含空白符）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读入一个非空白符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A15AF8-9380-4B00-8C77-C025181AE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080265"/>
              </p:ext>
            </p:extLst>
          </p:nvPr>
        </p:nvGraphicFramePr>
        <p:xfrm>
          <a:off x="1092641" y="2461260"/>
          <a:ext cx="8128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7301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1" indent="0">
                        <a:buNone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char </a:t>
                      </a: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cin.get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56084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DFC066F-0882-471A-9617-8493399EC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189176"/>
              </p:ext>
            </p:extLst>
          </p:nvPr>
        </p:nvGraphicFramePr>
        <p:xfrm>
          <a:off x="1092641" y="4477067"/>
          <a:ext cx="8128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7301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1" indent="0">
                        <a:buNone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char c;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&gt;&gt; 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560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06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54ACC-81B8-4C62-8E85-6E84E20C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输入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char</a:t>
            </a: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40581-04D1-4DAF-8045-0CD108FE1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读取未知个数的字符（包含空白符）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  <a:ea typeface="思源宋体 CN" panose="02020400000000000000" pitchFamily="18" charset="-122"/>
            </a:endParaRPr>
          </a:p>
          <a:p>
            <a:endParaRPr lang="en-US" altLang="zh-CN" dirty="0">
              <a:latin typeface="Consolas" panose="020B0609020204030204" pitchFamily="49" charset="0"/>
              <a:ea typeface="思源宋体 CN" panose="02020400000000000000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B95938-D40E-43A0-AA82-70899190F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965567"/>
              </p:ext>
            </p:extLst>
          </p:nvPr>
        </p:nvGraphicFramePr>
        <p:xfrm>
          <a:off x="1126931" y="2457450"/>
          <a:ext cx="455377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779">
                  <a:extLst>
                    <a:ext uri="{9D8B030D-6E8A-4147-A177-3AD203B41FA5}">
                      <a16:colId xmlns:a16="http://schemas.microsoft.com/office/drawing/2014/main" val="257301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1" indent="0">
                        <a:buNone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char </a:t>
                      </a: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while (</a:t>
                      </a: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cin.get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)) {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// do something ...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56084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E32ED05-87B5-4AAE-AD7E-CE946BDE4F25}"/>
              </a:ext>
            </a:extLst>
          </p:cNvPr>
          <p:cNvSpPr txBox="1"/>
          <p:nvPr/>
        </p:nvSpPr>
        <p:spPr>
          <a:xfrm flipH="1">
            <a:off x="4846436" y="4159250"/>
            <a:ext cx="63093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get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的返回值为 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istream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对象，而 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istream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对象可以转换为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bool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值，因而可以出现在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while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的条件中；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&gt;&gt;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实际上会转换成函数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operator&gt;&gt;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的调用，函数的返回值也为 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istream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对象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https://en.cppreference.com/w/cpp/io/basic_ios/operator_bool</a:t>
            </a:r>
          </a:p>
        </p:txBody>
      </p:sp>
    </p:spTree>
    <p:extLst>
      <p:ext uri="{BB962C8B-B14F-4D97-AF65-F5344CB8AC3E}">
        <p14:creationId xmlns:p14="http://schemas.microsoft.com/office/powerpoint/2010/main" val="64227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54ACC-81B8-4C62-8E85-6E84E20C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7896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输入 </a:t>
            </a:r>
            <a:r>
              <a:rPr lang="en-US" altLang="zh-CN" sz="4000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int</a:t>
            </a:r>
            <a:r>
              <a:rPr lang="zh-CN" altLang="en-US" sz="40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（数字之间以空白符或者换行符隔开）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40581-04D1-4DAF-8045-0CD108FE1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输入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10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个数字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输入未知个数的数字并求和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ADE066A-2EC3-47F1-ACB8-A0B8360EF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792360"/>
              </p:ext>
            </p:extLst>
          </p:nvPr>
        </p:nvGraphicFramePr>
        <p:xfrm>
          <a:off x="1309527" y="2396912"/>
          <a:ext cx="8128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073832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 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nums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[10];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for (int 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 10; 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&gt;&gt; 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nums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82889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BB618E6-0014-4C57-AFF4-8B231BAEC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62111"/>
              </p:ext>
            </p:extLst>
          </p:nvPr>
        </p:nvGraphicFramePr>
        <p:xfrm>
          <a:off x="1089608" y="4430340"/>
          <a:ext cx="8128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33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while (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&gt;&gt; n) {</a:t>
                      </a:r>
                    </a:p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sum += n;</a:t>
                      </a:r>
                    </a:p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003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36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ABE2D-256B-4A5A-A6D8-143A5365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输入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string</a:t>
            </a: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8D5AF-035B-4D03-965E-F417234EF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读入，以空白字符或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EOF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作为结束标志</a:t>
            </a:r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     </a:t>
            </a:r>
          </a:p>
          <a:p>
            <a:endParaRPr lang="en-US" altLang="zh-CN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读入一行，以换行符（默认）或指定的字符（称为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delimiter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）作为结束标志，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delimiter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会被读取但不会出现在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中</a:t>
            </a:r>
            <a:endParaRPr lang="en-US" altLang="zh-CN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4276F30-D79D-4B10-A9BE-E144FBAB8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62144"/>
              </p:ext>
            </p:extLst>
          </p:nvPr>
        </p:nvGraphicFramePr>
        <p:xfrm>
          <a:off x="1106842" y="2473162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68615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cin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 &gt;&gt; s;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20081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48DFE45-8F63-4C2B-86CF-BA0F69D1D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63483"/>
              </p:ext>
            </p:extLst>
          </p:nvPr>
        </p:nvGraphicFramePr>
        <p:xfrm>
          <a:off x="1106842" y="4252754"/>
          <a:ext cx="8128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68615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getline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(</a:t>
                      </a: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cin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, s);       // 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以换行符为结束标志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思源宋体 CN" panose="02020400000000000000" pitchFamily="18" charset="-122"/>
                      </a:endParaRPr>
                    </a:p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getline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(</a:t>
                      </a: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cin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, s, ',');  // 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以 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, 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思源宋体 CN" panose="02020400000000000000" pitchFamily="18" charset="-122"/>
                        </a:rPr>
                        <a:t>为结束标志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200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4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ABE2D-256B-4A5A-A6D8-143A5365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输入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string</a:t>
            </a: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19" name="内容占位符 18">
            <a:extLst>
              <a:ext uri="{FF2B5EF4-FFF2-40B4-BE49-F238E27FC236}">
                <a16:creationId xmlns:a16="http://schemas.microsoft.com/office/drawing/2014/main" id="{3D5A4928-123F-4CCB-850C-AB5155A1BD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688168"/>
            <a:ext cx="3733800" cy="3352800"/>
          </a:xfrm>
          <a:prstGeom prst="rect">
            <a:avLst/>
          </a:prstGeom>
        </p:spPr>
      </p:pic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A23DE5BD-FFC4-4463-9F9D-C8DAACF31C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942022" y="1690687"/>
            <a:ext cx="4007168" cy="334776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AAC677C-9630-4F6B-B68F-A1BB2AE84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022" y="5167313"/>
            <a:ext cx="4002800" cy="59340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3AAF987-7F3B-4594-B3CD-67CF19E037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165407"/>
            <a:ext cx="3733800" cy="129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1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BD162-ABDF-420E-9D27-BB6B5B57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注意！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06B5EF-A0B4-49C8-96D1-AB28B36A92D2}"/>
              </a:ext>
            </a:extLst>
          </p:cNvPr>
          <p:cNvSpPr txBox="1"/>
          <p:nvPr/>
        </p:nvSpPr>
        <p:spPr>
          <a:xfrm>
            <a:off x="6722985" y="1690688"/>
            <a:ext cx="400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输入 </a:t>
            </a:r>
            <a:r>
              <a:rPr lang="en-US" altLang="zh-CN" sz="28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5 </a:t>
            </a:r>
            <a:r>
              <a:rPr lang="zh-CN" altLang="en-US" sz="2800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然后回车：</a:t>
            </a:r>
            <a:endParaRPr lang="en-US" altLang="zh-CN" sz="2800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DF18E32-16CA-4DD9-869B-FFF06354F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257800" cy="34021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DC1698-8850-4F85-823A-48F864DD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558" y="2443426"/>
            <a:ext cx="1812092" cy="126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3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412DAF-3237-47C9-B9AF-FCAA12FC9F37}"/>
              </a:ext>
            </a:extLst>
          </p:cNvPr>
          <p:cNvSpPr/>
          <p:nvPr/>
        </p:nvSpPr>
        <p:spPr>
          <a:xfrm>
            <a:off x="1085850" y="17145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25B51D-3E76-47FD-BC54-7BE05CF19CB9}"/>
              </a:ext>
            </a:extLst>
          </p:cNvPr>
          <p:cNvSpPr/>
          <p:nvPr/>
        </p:nvSpPr>
        <p:spPr>
          <a:xfrm>
            <a:off x="1625850" y="17145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\n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5A2449-5EFA-443E-B910-EDAC3C954AB6}"/>
              </a:ext>
            </a:extLst>
          </p:cNvPr>
          <p:cNvSpPr/>
          <p:nvPr/>
        </p:nvSpPr>
        <p:spPr>
          <a:xfrm>
            <a:off x="571500" y="17145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FA8FA59-7A43-42BE-BFD7-BFDD40C2A452}"/>
              </a:ext>
            </a:extLst>
          </p:cNvPr>
          <p:cNvSpPr/>
          <p:nvPr/>
        </p:nvSpPr>
        <p:spPr>
          <a:xfrm>
            <a:off x="2165850" y="17145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5C8727D8-530E-4DA3-AB7A-B7D32CB967C5}"/>
              </a:ext>
            </a:extLst>
          </p:cNvPr>
          <p:cNvSpPr/>
          <p:nvPr/>
        </p:nvSpPr>
        <p:spPr>
          <a:xfrm>
            <a:off x="1265175" y="496570"/>
            <a:ext cx="181350" cy="1028700"/>
          </a:xfrm>
          <a:prstGeom prst="downArrow">
            <a:avLst>
              <a:gd name="adj1" fmla="val 50000"/>
              <a:gd name="adj2" fmla="val 170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177A6AF-9D1A-4CC2-AC39-E73DFB33AD95}"/>
              </a:ext>
            </a:extLst>
          </p:cNvPr>
          <p:cNvSpPr txBox="1"/>
          <p:nvPr/>
        </p:nvSpPr>
        <p:spPr>
          <a:xfrm flipH="1">
            <a:off x="937124" y="2316214"/>
            <a:ext cx="142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输入缓冲区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D0B541E-D593-47C5-AB30-680F5F909A38}"/>
              </a:ext>
            </a:extLst>
          </p:cNvPr>
          <p:cNvSpPr txBox="1"/>
          <p:nvPr/>
        </p:nvSpPr>
        <p:spPr>
          <a:xfrm>
            <a:off x="2941320" y="1608169"/>
            <a:ext cx="280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&gt;&gt; n;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line);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6754F96-A188-4862-9CAB-69DD52286F64}"/>
              </a:ext>
            </a:extLst>
          </p:cNvPr>
          <p:cNvSpPr/>
          <p:nvPr/>
        </p:nvSpPr>
        <p:spPr>
          <a:xfrm>
            <a:off x="7078980" y="17145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4581EC3-D715-4A86-8289-E3DCF7AD7082}"/>
              </a:ext>
            </a:extLst>
          </p:cNvPr>
          <p:cNvSpPr/>
          <p:nvPr/>
        </p:nvSpPr>
        <p:spPr>
          <a:xfrm>
            <a:off x="7618980" y="17145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\n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9500B1C-0F95-4876-9A35-1762E297457A}"/>
              </a:ext>
            </a:extLst>
          </p:cNvPr>
          <p:cNvSpPr/>
          <p:nvPr/>
        </p:nvSpPr>
        <p:spPr>
          <a:xfrm>
            <a:off x="6564630" y="17145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801EAAA-4B45-463D-BE06-491646C8B413}"/>
              </a:ext>
            </a:extLst>
          </p:cNvPr>
          <p:cNvSpPr/>
          <p:nvPr/>
        </p:nvSpPr>
        <p:spPr>
          <a:xfrm>
            <a:off x="8158980" y="17145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3217DA06-5D45-4F6F-880A-A94EF4630AA1}"/>
              </a:ext>
            </a:extLst>
          </p:cNvPr>
          <p:cNvSpPr/>
          <p:nvPr/>
        </p:nvSpPr>
        <p:spPr>
          <a:xfrm>
            <a:off x="7798305" y="496570"/>
            <a:ext cx="181350" cy="1028700"/>
          </a:xfrm>
          <a:prstGeom prst="downArrow">
            <a:avLst>
              <a:gd name="adj1" fmla="val 50000"/>
              <a:gd name="adj2" fmla="val 170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36C34CE-4EC2-4658-9C28-93A9415CFC44}"/>
              </a:ext>
            </a:extLst>
          </p:cNvPr>
          <p:cNvSpPr txBox="1"/>
          <p:nvPr/>
        </p:nvSpPr>
        <p:spPr>
          <a:xfrm flipH="1">
            <a:off x="6930254" y="2316214"/>
            <a:ext cx="142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输入缓冲区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81E349B-296E-43BA-9CE4-4E422E411862}"/>
              </a:ext>
            </a:extLst>
          </p:cNvPr>
          <p:cNvSpPr txBox="1"/>
          <p:nvPr/>
        </p:nvSpPr>
        <p:spPr>
          <a:xfrm>
            <a:off x="8934450" y="1608169"/>
            <a:ext cx="280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&gt;&gt; n;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line);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51F7D1-ABC2-489F-8492-2F58B8D936D1}"/>
              </a:ext>
            </a:extLst>
          </p:cNvPr>
          <p:cNvSpPr txBox="1"/>
          <p:nvPr/>
        </p:nvSpPr>
        <p:spPr>
          <a:xfrm flipH="1">
            <a:off x="8934450" y="823339"/>
            <a:ext cx="2484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遇到 </a:t>
            </a:r>
            <a:r>
              <a:rPr lang="en-US" altLang="zh-CN" sz="2400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\n</a:t>
            </a:r>
            <a:r>
              <a:rPr lang="zh-CN" altLang="en-US" sz="2400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，结束！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950E4AA-C72E-43F4-BF2C-42E70D47785A}"/>
              </a:ext>
            </a:extLst>
          </p:cNvPr>
          <p:cNvSpPr/>
          <p:nvPr/>
        </p:nvSpPr>
        <p:spPr>
          <a:xfrm>
            <a:off x="1085850" y="4895836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8A241D4-2D7C-47C9-BDDC-E023DC5CAAA5}"/>
              </a:ext>
            </a:extLst>
          </p:cNvPr>
          <p:cNvSpPr/>
          <p:nvPr/>
        </p:nvSpPr>
        <p:spPr>
          <a:xfrm>
            <a:off x="1625850" y="4895836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\n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35F048B-3B06-424D-9D55-CB59469DC578}"/>
              </a:ext>
            </a:extLst>
          </p:cNvPr>
          <p:cNvSpPr/>
          <p:nvPr/>
        </p:nvSpPr>
        <p:spPr>
          <a:xfrm>
            <a:off x="571500" y="4895836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BBC173C-D89A-40F1-BA8E-52D87AD77F12}"/>
              </a:ext>
            </a:extLst>
          </p:cNvPr>
          <p:cNvSpPr/>
          <p:nvPr/>
        </p:nvSpPr>
        <p:spPr>
          <a:xfrm>
            <a:off x="2165850" y="4895836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A97FA834-D44A-4C62-BFC5-D4A63579E1CA}"/>
              </a:ext>
            </a:extLst>
          </p:cNvPr>
          <p:cNvSpPr/>
          <p:nvPr/>
        </p:nvSpPr>
        <p:spPr>
          <a:xfrm>
            <a:off x="1805175" y="3677906"/>
            <a:ext cx="181350" cy="1028700"/>
          </a:xfrm>
          <a:prstGeom prst="downArrow">
            <a:avLst>
              <a:gd name="adj1" fmla="val 50000"/>
              <a:gd name="adj2" fmla="val 170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26B07D4-1A31-411C-9797-464CB8BF8EFC}"/>
              </a:ext>
            </a:extLst>
          </p:cNvPr>
          <p:cNvSpPr txBox="1"/>
          <p:nvPr/>
        </p:nvSpPr>
        <p:spPr>
          <a:xfrm flipH="1">
            <a:off x="937124" y="5497550"/>
            <a:ext cx="142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输入缓冲区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ACADF5F-B390-4B2C-A6CB-8787A4FD2850}"/>
              </a:ext>
            </a:extLst>
          </p:cNvPr>
          <p:cNvSpPr txBox="1"/>
          <p:nvPr/>
        </p:nvSpPr>
        <p:spPr>
          <a:xfrm>
            <a:off x="2941320" y="4789505"/>
            <a:ext cx="280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n;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, line);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3EE5B18-8F70-465D-9015-36FC102D0A85}"/>
              </a:ext>
            </a:extLst>
          </p:cNvPr>
          <p:cNvSpPr/>
          <p:nvPr/>
        </p:nvSpPr>
        <p:spPr>
          <a:xfrm>
            <a:off x="7078980" y="4895836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EC2600D-E8FB-4D0B-AA31-E24B3B9037A1}"/>
              </a:ext>
            </a:extLst>
          </p:cNvPr>
          <p:cNvSpPr/>
          <p:nvPr/>
        </p:nvSpPr>
        <p:spPr>
          <a:xfrm>
            <a:off x="7618980" y="4895836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\n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5ADF690-61C0-44F5-98FD-62B42FA58AA4}"/>
              </a:ext>
            </a:extLst>
          </p:cNvPr>
          <p:cNvSpPr/>
          <p:nvPr/>
        </p:nvSpPr>
        <p:spPr>
          <a:xfrm>
            <a:off x="6564630" y="4895836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B6186ED-74BE-480B-A700-7A755F305D7F}"/>
              </a:ext>
            </a:extLst>
          </p:cNvPr>
          <p:cNvSpPr/>
          <p:nvPr/>
        </p:nvSpPr>
        <p:spPr>
          <a:xfrm>
            <a:off x="8158980" y="4895836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4438F1C2-B17E-413F-8C48-89684D16B47B}"/>
              </a:ext>
            </a:extLst>
          </p:cNvPr>
          <p:cNvSpPr/>
          <p:nvPr/>
        </p:nvSpPr>
        <p:spPr>
          <a:xfrm>
            <a:off x="8338305" y="3677906"/>
            <a:ext cx="181350" cy="1028700"/>
          </a:xfrm>
          <a:prstGeom prst="downArrow">
            <a:avLst>
              <a:gd name="adj1" fmla="val 50000"/>
              <a:gd name="adj2" fmla="val 170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4AD2002-8650-4213-BFBF-DA487C12C146}"/>
              </a:ext>
            </a:extLst>
          </p:cNvPr>
          <p:cNvSpPr txBox="1"/>
          <p:nvPr/>
        </p:nvSpPr>
        <p:spPr>
          <a:xfrm flipH="1">
            <a:off x="6930254" y="5497550"/>
            <a:ext cx="142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输入缓冲区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1E76549-8346-40CE-937B-15155575F329}"/>
              </a:ext>
            </a:extLst>
          </p:cNvPr>
          <p:cNvSpPr txBox="1"/>
          <p:nvPr/>
        </p:nvSpPr>
        <p:spPr>
          <a:xfrm>
            <a:off x="8934450" y="4789505"/>
            <a:ext cx="280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n;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, line);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D0B0F1D-0C2F-4EF4-9EDC-BE533D62030B}"/>
              </a:ext>
            </a:extLst>
          </p:cNvPr>
          <p:cNvSpPr txBox="1"/>
          <p:nvPr/>
        </p:nvSpPr>
        <p:spPr>
          <a:xfrm flipH="1">
            <a:off x="8934450" y="3961423"/>
            <a:ext cx="2918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再次遇到 </a:t>
            </a:r>
            <a:r>
              <a:rPr lang="en-US" altLang="zh-CN" sz="2400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\n</a:t>
            </a:r>
            <a:r>
              <a:rPr lang="zh-CN" altLang="en-US" sz="2400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，结束！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8D1BE20-0341-4F85-B409-3F3F198D21CD}"/>
              </a:ext>
            </a:extLst>
          </p:cNvPr>
          <p:cNvCxnSpPr/>
          <p:nvPr/>
        </p:nvCxnSpPr>
        <p:spPr>
          <a:xfrm>
            <a:off x="468630" y="3223260"/>
            <a:ext cx="11167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A45BBFE-A1BC-49EC-B61F-F4A13173423B}"/>
              </a:ext>
            </a:extLst>
          </p:cNvPr>
          <p:cNvCxnSpPr/>
          <p:nvPr/>
        </p:nvCxnSpPr>
        <p:spPr>
          <a:xfrm>
            <a:off x="5955030" y="285750"/>
            <a:ext cx="0" cy="6126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C33B811B-6C1F-416B-9571-35298B31DD1A}"/>
              </a:ext>
            </a:extLst>
          </p:cNvPr>
          <p:cNvSpPr txBox="1"/>
          <p:nvPr/>
        </p:nvSpPr>
        <p:spPr>
          <a:xfrm>
            <a:off x="5537842" y="2748823"/>
            <a:ext cx="51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1</a:t>
            </a: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5672CB9-3B60-4A8D-8CE3-FEAAEE65BC7C}"/>
              </a:ext>
            </a:extLst>
          </p:cNvPr>
          <p:cNvSpPr txBox="1"/>
          <p:nvPr/>
        </p:nvSpPr>
        <p:spPr>
          <a:xfrm>
            <a:off x="6096000" y="2748823"/>
            <a:ext cx="51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2</a:t>
            </a: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7319AE0-D719-4566-9CCB-2F8310529979}"/>
              </a:ext>
            </a:extLst>
          </p:cNvPr>
          <p:cNvSpPr txBox="1"/>
          <p:nvPr/>
        </p:nvSpPr>
        <p:spPr>
          <a:xfrm>
            <a:off x="5537842" y="3347279"/>
            <a:ext cx="51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3</a:t>
            </a: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356D78F-0351-4E7E-A5F5-9A002F8BC53F}"/>
              </a:ext>
            </a:extLst>
          </p:cNvPr>
          <p:cNvSpPr txBox="1"/>
          <p:nvPr/>
        </p:nvSpPr>
        <p:spPr>
          <a:xfrm>
            <a:off x="6096000" y="3347279"/>
            <a:ext cx="51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4</a:t>
            </a:r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CEACF6D-5BC2-4CF1-8B34-23A206F0C26B}"/>
              </a:ext>
            </a:extLst>
          </p:cNvPr>
          <p:cNvSpPr txBox="1"/>
          <p:nvPr/>
        </p:nvSpPr>
        <p:spPr>
          <a:xfrm>
            <a:off x="6564630" y="6042898"/>
            <a:ext cx="562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注意 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getline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默认使用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\n 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作为结束标志</a:t>
            </a:r>
          </a:p>
        </p:txBody>
      </p:sp>
    </p:spTree>
    <p:extLst>
      <p:ext uri="{BB962C8B-B14F-4D97-AF65-F5344CB8AC3E}">
        <p14:creationId xmlns:p14="http://schemas.microsoft.com/office/powerpoint/2010/main" val="129729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BF71D-CE71-472E-ACAD-6BCBAABE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如何解决？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790CD-24CB-48F8-A4E4-F3B500485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使用 </a:t>
            </a:r>
            <a:r>
              <a: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std::</a:t>
            </a:r>
            <a:r>
              <a:rPr lang="en-US" altLang="zh-CN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ws</a:t>
            </a:r>
            <a:r>
              <a: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93CEEC-5C3A-4711-B5C6-BB6107BD6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554604"/>
            <a:ext cx="5655066" cy="25546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BB4C68-AA9C-4340-B37C-FA686869B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763" y="2554604"/>
            <a:ext cx="2997518" cy="130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7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13221</TotalTime>
  <Words>479</Words>
  <Application>Microsoft Office PowerPoint</Application>
  <PresentationFormat>宽屏</PresentationFormat>
  <Paragraphs>106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思源宋体 CN</vt:lpstr>
      <vt:lpstr>Arial</vt:lpstr>
      <vt:lpstr>Consolas</vt:lpstr>
      <vt:lpstr>Office 主题​​</vt:lpstr>
      <vt:lpstr>目录</vt:lpstr>
      <vt:lpstr>输入 char</vt:lpstr>
      <vt:lpstr>输入 char</vt:lpstr>
      <vt:lpstr>输入 int（数字之间以空白符或者换行符隔开）</vt:lpstr>
      <vt:lpstr>输入 string</vt:lpstr>
      <vt:lpstr>输入 string</vt:lpstr>
      <vt:lpstr>注意！</vt:lpstr>
      <vt:lpstr>PowerPoint 演示文稿</vt:lpstr>
      <vt:lpstr>如何解决？</vt:lpstr>
      <vt:lpstr>一行内的混合输入？</vt:lpstr>
      <vt:lpstr>建议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cin读入字符串（遇到空格 tab 回车停止）</dc:title>
  <dc:creator>昊楠 王</dc:creator>
  <cp:lastModifiedBy>谢 其卓</cp:lastModifiedBy>
  <cp:revision>868</cp:revision>
  <dcterms:created xsi:type="dcterms:W3CDTF">2020-02-09T12:51:35Z</dcterms:created>
  <dcterms:modified xsi:type="dcterms:W3CDTF">2022-09-21T01:36:18Z</dcterms:modified>
</cp:coreProperties>
</file>