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9" r:id="rId4"/>
    <p:sldId id="260" r:id="rId5"/>
    <p:sldId id="261" r:id="rId6"/>
    <p:sldId id="356" r:id="rId7"/>
    <p:sldId id="275" r:id="rId8"/>
    <p:sldId id="284" r:id="rId9"/>
    <p:sldId id="285" r:id="rId10"/>
    <p:sldId id="286" r:id="rId11"/>
    <p:sldId id="290" r:id="rId12"/>
    <p:sldId id="332" r:id="rId13"/>
    <p:sldId id="287" r:id="rId14"/>
    <p:sldId id="288" r:id="rId15"/>
    <p:sldId id="291" r:id="rId16"/>
    <p:sldId id="294" r:id="rId17"/>
    <p:sldId id="355" r:id="rId18"/>
    <p:sldId id="360" r:id="rId19"/>
    <p:sldId id="262" r:id="rId20"/>
    <p:sldId id="295" r:id="rId21"/>
    <p:sldId id="296" r:id="rId22"/>
    <p:sldId id="263" r:id="rId23"/>
    <p:sldId id="264" r:id="rId24"/>
    <p:sldId id="297" r:id="rId25"/>
    <p:sldId id="265" r:id="rId26"/>
    <p:sldId id="298" r:id="rId27"/>
    <p:sldId id="268" r:id="rId28"/>
    <p:sldId id="269" r:id="rId29"/>
    <p:sldId id="299" r:id="rId30"/>
    <p:sldId id="300" r:id="rId31"/>
    <p:sldId id="303" r:id="rId32"/>
    <p:sldId id="304" r:id="rId33"/>
    <p:sldId id="305" r:id="rId34"/>
    <p:sldId id="306" r:id="rId35"/>
    <p:sldId id="307" r:id="rId36"/>
    <p:sldId id="330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3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78095" autoAdjust="0"/>
  </p:normalViewPr>
  <p:slideViewPr>
    <p:cSldViewPr>
      <p:cViewPr varScale="1">
        <p:scale>
          <a:sx n="98" d="100"/>
          <a:sy n="98" d="100"/>
        </p:scale>
        <p:origin x="22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E9DA5-596E-415B-B2CF-D3D7706EBE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56A664-37FB-4401-B4DA-AF41C87F214B}" type="slidenum">
              <a:rPr lang="zh-CN" altLang="en-US" sz="1200" smtClean="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3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B7F33-5CCF-4E41-A402-0D45A8B66F0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3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2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261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1827EB-F764-4565-9579-EE488F6D2C03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695393-E428-4EC2-8BAF-5453BB1F191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4CA018-CE80-4521-9312-0E17053D63B1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33903-F58A-4BED-A396-A14DD1A115E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118B2-1B50-43D9-B74E-287D3B6AEAD0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05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148682-31A4-4747-B569-E8BE617932D8}" type="slidenum">
              <a:rPr lang="zh-CN" altLang="en-US" sz="1200" smtClean="0"/>
              <a:pPr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294CE5-49A0-431F-A3DA-5A926CE79C5C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kumimoji="1" lang="zh-CN" altLang="en-US" dirty="0"/>
          </a:p>
        </p:txBody>
      </p:sp>
      <p:sp>
        <p:nvSpPr>
          <p:cNvPr id="1136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9B5FE8-08B1-4306-A457-5EB5AAEDE676}" type="slidenum">
              <a:rPr lang="zh-CN" altLang="en-US" sz="1200" smtClean="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7BF38-6BD9-425A-825B-BBED692952E7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37D02-03E1-4BF7-AC82-C47A59485A03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FC9731-6D3D-42A9-AB39-F0F4D4BB2E8E}" type="slidenum">
              <a:rPr lang="zh-CN" altLang="en-US" sz="1200" smtClean="0"/>
              <a:pPr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0AE28-72DB-4620-8BEA-B4D7EA98110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6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87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E654B4-73F4-4581-96EA-B53BD797BB43}" type="slidenum">
              <a:rPr lang="zh-CN" altLang="en-US" sz="1200" smtClean="0"/>
              <a:pPr/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6BAF92-66FD-4BEE-933B-72D1534B0F24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E2CC7-CB89-4BB6-B8AF-FA24DD7E02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81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31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76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98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4B25BF-A078-4115-8C2C-FAC660BCE81E}" type="slidenum">
              <a:rPr lang="zh-CN" altLang="en-US" sz="1200" smtClean="0"/>
              <a:pPr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endParaRPr lang="en-US" altLang="zh-CN" dirty="0"/>
          </a:p>
        </p:txBody>
      </p:sp>
      <p:sp>
        <p:nvSpPr>
          <p:cNvPr id="1208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52E737-4EAE-4C95-943C-CE2F547B5557}" type="slidenum">
              <a:rPr lang="zh-CN" altLang="en-US" sz="1200" smtClean="0"/>
              <a:pPr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0E3AC-035D-4F00-88EA-46B5E49486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F4E7EC-E9F1-4C42-81A1-F1D09C53CB01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98844F-832B-45A2-809B-3226C9FC51D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endParaRPr lang="en-US" altLang="zh-CN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54E5D-41C4-4F4A-ABB0-77EDFDD1DAF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DBE31E-0DF0-45CD-A2C5-462207B6AB44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319F2-1F8D-4482-9703-B5BCDDC8A3B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程序设计（</a:t>
            </a:r>
            <a:r>
              <a:rPr lang="en-US" altLang="zh-CN"/>
              <a:t>part 2）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成员初始化</a:t>
            </a:r>
            <a:r>
              <a:rPr lang="en-GB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表</a:t>
            </a: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构造函数的补充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执行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先于构造函数体</a:t>
            </a:r>
            <a:endParaRPr lang="en-US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按类数据成员申明次序</a:t>
            </a: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宋体" panose="02010600030101010101" pitchFamily="2" charset="-122"/>
              </a:rPr>
              <a:t>  </a:t>
            </a:r>
            <a:r>
              <a:rPr lang="en-GB" altLang="zh-CN" sz="1800" i="1"/>
              <a:t>class 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int    x;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const  int   y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int&amp; z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public: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 A(): </a:t>
            </a:r>
            <a:r>
              <a:rPr lang="en-GB" altLang="zh-CN" sz="1800" b="1" i="1">
                <a:solidFill>
                  <a:srgbClr val="C00000"/>
                </a:solidFill>
              </a:rPr>
              <a:t>y(1),z(x), </a:t>
            </a:r>
            <a:r>
              <a:rPr lang="en-GB" altLang="zh-CN" sz="1800" i="1"/>
              <a:t>x(0)  {  </a:t>
            </a:r>
            <a:r>
              <a:rPr lang="en-US" altLang="zh-CN" sz="1800" i="1"/>
              <a:t>x = 100; </a:t>
            </a:r>
            <a:r>
              <a:rPr lang="en-GB" altLang="zh-CN" sz="1800" i="1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0" y="1989138"/>
            <a:ext cx="4356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{     char   *p;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size;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x):size(x),p(new char[size]){}   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15125" y="2608263"/>
            <a:ext cx="32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581657">
            <a:off x="4302125" y="4043363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减轻</a:t>
            </a:r>
            <a:r>
              <a:rPr lang="en-US" altLang="zh-CN" sz="2000">
                <a:solidFill>
                  <a:srgbClr val="C00000"/>
                </a:solidFill>
              </a:rPr>
              <a:t>Compiler</a:t>
            </a:r>
            <a:r>
              <a:rPr lang="zh-CN" altLang="en-US" sz="2000">
                <a:solidFill>
                  <a:srgbClr val="C00000"/>
                </a:solidFill>
              </a:rPr>
              <a:t>负担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257300" y="1955800"/>
            <a:ext cx="28702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int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A() { m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A(int m1) </a:t>
            </a:r>
            <a:r>
              <a:rPr lang="en-GB" altLang="zh-CN" sz="2000" i="1">
                <a:latin typeface="Times New Roman" panose="02020603050405020304" pitchFamily="18" charset="0"/>
              </a:rPr>
              <a:t>{ m = m1;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381500" y="1955800"/>
            <a:ext cx="42894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 a</a:t>
            </a:r>
            <a:r>
              <a:rPr lang="en-GB" altLang="zh-CN" sz="2000" i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B(){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B(int x1)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B(int x1, int m1):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a(m1)</a:t>
            </a:r>
            <a:r>
              <a:rPr lang="en-GB" altLang="zh-CN" sz="2000" i="1">
                <a:latin typeface="Times New Roman" panose="02020603050405020304" pitchFamily="18" charset="0"/>
              </a:rPr>
              <a:t>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249363" y="4648200"/>
            <a:ext cx="4846637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B b1;     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B b2(1);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B b3(1,2);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B::B(int,int)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A::A(int)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成员初始化表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folHlink"/>
                </a:solidFill>
              </a:rPr>
              <a:t>在构造函数中尽量使用成员初始化表取代赋值动作</a:t>
            </a:r>
          </a:p>
          <a:p>
            <a:pPr lvl="1" eaLnBrk="1" hangingPunct="1"/>
            <a:r>
              <a:rPr lang="en-US" altLang="zh-CN" sz="2000"/>
              <a:t>const </a:t>
            </a:r>
            <a:r>
              <a:rPr lang="zh-CN" altLang="en-US" sz="2000"/>
              <a:t>成员/</a:t>
            </a:r>
            <a:r>
              <a:rPr lang="en-US" altLang="zh-CN" sz="2000"/>
              <a:t>reference </a:t>
            </a:r>
            <a:r>
              <a:rPr lang="zh-CN" altLang="en-US" sz="2000"/>
              <a:t>成员</a:t>
            </a:r>
            <a:r>
              <a:rPr lang="en-US" altLang="zh-CN" sz="2000"/>
              <a:t>/</a:t>
            </a:r>
            <a:r>
              <a:rPr lang="zh-CN" altLang="en-US" sz="2000"/>
              <a:t>对象成员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效率高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数据成员太多时，不采用本条准则</a:t>
            </a:r>
          </a:p>
          <a:p>
            <a:pPr lvl="2" eaLnBrk="1" hangingPunct="1"/>
            <a:r>
              <a:rPr lang="zh-CN" altLang="en-US" sz="2000"/>
              <a:t>降低可维护性</a:t>
            </a:r>
          </a:p>
          <a:p>
            <a:pPr lvl="2" eaLnBrk="1" hangingPunct="1"/>
            <a:endParaRPr lang="zh-CN" altLang="en-US" sz="2800"/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47000" cy="455453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析构函数</a:t>
            </a:r>
            <a:endParaRPr lang="zh-CN" altLang="en-US" sz="2400"/>
          </a:p>
          <a:p>
            <a:pPr lvl="1" algn="just" eaLnBrk="1" hangingPunct="1"/>
            <a:r>
              <a:rPr lang="en-GB" altLang="en-US" sz="2000" i="1">
                <a:latin typeface="宋体" panose="02010600030101010101" pitchFamily="2" charset="-122"/>
              </a:rPr>
              <a:t>~</a:t>
            </a:r>
            <a:r>
              <a:rPr lang="en-GB" altLang="zh-CN" sz="2000">
                <a:latin typeface="宋体" panose="02010600030101010101" pitchFamily="2" charset="-122"/>
              </a:rPr>
              <a:t>&lt;</a:t>
            </a:r>
            <a:r>
              <a:rPr lang="en-GB" altLang="en-US" sz="2000">
                <a:latin typeface="宋体" panose="02010600030101010101" pitchFamily="2" charset="-122"/>
              </a:rPr>
              <a:t>类名&gt;() </a:t>
            </a:r>
          </a:p>
          <a:p>
            <a:pPr lvl="1" algn="just" eaLnBrk="1" hangingPunct="1"/>
            <a:r>
              <a:rPr lang="en-GB" altLang="en-US" sz="2000">
                <a:latin typeface="宋体" panose="02010600030101010101" pitchFamily="2" charset="-122"/>
              </a:rPr>
              <a:t>对象消亡时,系统自动调用</a:t>
            </a:r>
          </a:p>
          <a:p>
            <a:pPr lvl="1" algn="just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000" i="1">
                <a:latin typeface="宋体" panose="02010600030101010101" pitchFamily="2" charset="-122"/>
              </a:rPr>
              <a:t>public</a:t>
            </a: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可定义为</a:t>
            </a:r>
            <a:r>
              <a:rPr lang="en-US" altLang="zh-CN" sz="1800" i="1">
                <a:latin typeface="宋体" panose="02010600030101010101" pitchFamily="2" charset="-122"/>
              </a:rPr>
              <a:t>private</a:t>
            </a:r>
            <a:endParaRPr lang="en-GB" altLang="en-US" sz="1800" i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9700" y="1989138"/>
            <a:ext cx="1541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Java: finalize()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9700" y="2420938"/>
            <a:ext cx="3430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2060"/>
                </a:solidFill>
              </a:rPr>
              <a:t>RAII  vs  GC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Resource Acquisition Is Initialization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9338" y="476250"/>
            <a:ext cx="2460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效率障碍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存在不能用</a:t>
            </a:r>
            <a:r>
              <a:rPr lang="en-US" altLang="zh-CN" sz="1600" b="1" i="1">
                <a:solidFill>
                  <a:srgbClr val="C00000"/>
                </a:solidFill>
              </a:rPr>
              <a:t>GC</a:t>
            </a:r>
            <a:r>
              <a:rPr lang="zh-CN" altLang="en-US" sz="1600" b="1" i="1">
                <a:solidFill>
                  <a:srgbClr val="C00000"/>
                </a:solidFill>
              </a:rPr>
              <a:t>的场合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006600"/>
                </a:solidFill>
              </a:rPr>
              <a:t>需要时，程序员自行实现</a:t>
            </a:r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88913"/>
            <a:ext cx="61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GC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4005263"/>
            <a:ext cx="147161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private</a:t>
            </a:r>
            <a:r>
              <a:rPr lang="zh-CN" altLang="en-US" sz="1800" i="1">
                <a:solidFill>
                  <a:srgbClr val="002060"/>
                </a:solidFill>
              </a:rPr>
              <a:t>：</a:t>
            </a:r>
            <a:endParaRPr lang="en-US" altLang="zh-CN" sz="18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~A();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};</a:t>
            </a:r>
            <a:endParaRPr lang="zh-CN" altLang="en-US" sz="18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713" y="5229225"/>
            <a:ext cx="1235075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endParaRPr lang="en-US" altLang="zh-CN" sz="18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rgbClr val="002060"/>
                </a:solidFill>
              </a:rPr>
              <a:t>int</a:t>
            </a:r>
            <a:r>
              <a:rPr lang="en-US" altLang="zh-CN" sz="1800" i="1" dirty="0">
                <a:solidFill>
                  <a:srgbClr val="00206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{    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};</a:t>
            </a:r>
            <a:endParaRPr lang="zh-CN" altLang="en-US" sz="1800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393747">
            <a:off x="3503613" y="5989638"/>
            <a:ext cx="32623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强制自主控制对象存储分配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3938" y="3284538"/>
            <a:ext cx="295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2060"/>
                </a:solidFill>
              </a:rPr>
              <a:t>释放对象持有的非内存资源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4213" y="4797425"/>
            <a:ext cx="335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void destroy() {delete this;}</a:t>
            </a:r>
            <a:endParaRPr lang="zh-CN" altLang="en-US" sz="20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92275" y="522922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51050" y="6021388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4581525"/>
            <a:ext cx="18288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5">
                    <a:lumMod val="25000"/>
                  </a:schemeClr>
                </a:solidFill>
              </a:rPr>
              <a:t>A *p = new A;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60813" y="4941888"/>
            <a:ext cx="395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67175" y="5445125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p-&gt;destroy();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175" y="4973638"/>
            <a:ext cx="1317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accent6">
                    <a:lumMod val="50000"/>
                  </a:schemeClr>
                </a:solidFill>
              </a:rPr>
              <a:t>delete p;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11863" y="3860800"/>
            <a:ext cx="26638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Better Solution</a:t>
            </a:r>
            <a:r>
              <a:rPr lang="zh-CN" altLang="en-US" sz="1800" i="1">
                <a:solidFill>
                  <a:srgbClr val="006600"/>
                </a:solidFill>
              </a:rPr>
              <a:t>：</a:t>
            </a: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static void free(A *p)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   { delete p;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A::free(p);</a:t>
            </a:r>
            <a:endParaRPr lang="zh-CN" altLang="en-US" sz="18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  <p:bldP spid="8" grpId="0" build="allAtOnce"/>
      <p:bldP spid="9" grpId="0" build="allAtOnce"/>
      <p:bldP spid="10" grpId="0" build="allAtOnce"/>
      <p:bldP spid="11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87900" y="1916113"/>
            <a:ext cx="4105275" cy="4752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1">
                <a:solidFill>
                  <a:schemeClr val="accent2"/>
                </a:solidFill>
              </a:rPr>
              <a:t>     </a:t>
            </a:r>
            <a:r>
              <a:rPr lang="en-US" altLang="zh-CN" sz="1600" i="1">
                <a:solidFill>
                  <a:schemeClr val="folHlink"/>
                </a:solidFill>
              </a:rPr>
              <a:t>void set_char(int i, char value)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{  str[i] = value;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&amp;char_at(int i)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	{  return str[i];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*get_str() 	{   return str;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*strcpy(char *p)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 str = new char[strlen(p)+1];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strcpy(str,p); return 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&amp;strcpy(String &amp;s)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  str = newchar[strlen(s.str)+1];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strcpy(str,s.str);  return *this;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*strcat(char *p);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&amp;strcat(String &amp;s); };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3926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class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{  	char *str;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String() 	{  str = NULL;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String(char *p)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str = new char[strlen(p)+1];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           strcpy(str,p);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~String()  {  delete []str;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int length()  { return strlen(str);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get_char(int i)  {  return str[i]; }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GB" altLang="en-US" sz="2000"/>
              <a:t>Copy Constructor</a:t>
            </a:r>
            <a:endParaRPr lang="zh-CN" altLang="en-US" sz="2000"/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创建对象时，用一同类的对象对其初始化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chemeClr val="accent2"/>
                </a:solidFill>
              </a:rPr>
              <a:t>   </a:t>
            </a: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284538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b=a;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3284538"/>
            <a:ext cx="13335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f(A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....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f(b);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2500" y="3213100"/>
            <a:ext cx="1763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f()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A a;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    return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5963" y="3357563"/>
            <a:ext cx="2566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A(</a:t>
            </a:r>
            <a:r>
              <a:rPr lang="en-US" altLang="zh-CN" sz="2400" i="1">
                <a:solidFill>
                  <a:srgbClr val="006600"/>
                </a:solidFill>
              </a:rPr>
              <a:t>const</a:t>
            </a:r>
            <a:r>
              <a:rPr lang="en-US" altLang="zh-CN" sz="2400"/>
              <a:t> A&amp; a);</a:t>
            </a: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47813" y="5581650"/>
            <a:ext cx="5316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默认拷贝构造函数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逐个成员初始化</a:t>
            </a:r>
            <a:r>
              <a:rPr lang="en-US" altLang="zh-CN" sz="2000"/>
              <a:t>(member-wise initialization)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对于对象成员，该定义是递归的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2414588"/>
            <a:ext cx="3733800" cy="3586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class string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{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	string(char *str)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{  p = new char[strlen(str)+1];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   strcpy(p, str);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~string() { delete[] p;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s1(</a:t>
            </a:r>
            <a:r>
              <a:rPr lang="en-GB" altLang="zh-CN" sz="1600" i="1">
                <a:latin typeface="Times New Roman" panose="02020603050405020304" pitchFamily="18" charset="0"/>
              </a:rPr>
              <a:t>“</a:t>
            </a:r>
            <a:r>
              <a:rPr lang="en-GB" altLang="zh-CN" sz="1600" i="1"/>
              <a:t>abcd</a:t>
            </a:r>
            <a:r>
              <a:rPr lang="en-GB" altLang="zh-CN" sz="1600" i="1">
                <a:latin typeface="Times New Roman" panose="02020603050405020304" pitchFamily="18" charset="0"/>
              </a:rPr>
              <a:t>”</a:t>
            </a:r>
            <a:r>
              <a:rPr lang="en-GB" altLang="zh-CN" sz="1600" i="1"/>
              <a:t>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s2=s1;</a:t>
            </a:r>
            <a:endParaRPr lang="en-US" altLang="zh-CN" sz="16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638800" y="2962275"/>
            <a:ext cx="533400" cy="22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8229600" y="2890838"/>
            <a:ext cx="533400" cy="22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858000" y="3643313"/>
            <a:ext cx="66833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000750" y="3105150"/>
            <a:ext cx="85725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 flipH="1">
            <a:off x="7543800" y="3033713"/>
            <a:ext cx="8143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5667375" y="2928938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8382000" y="2867025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5643563" y="253365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8286750" y="250031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309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string::string(const string&amp;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{   p = new char[strlen(s.p)+1];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    strcpy(p,  s.p);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}		    </a:t>
            </a:r>
            <a:r>
              <a:rPr lang="en-GB" altLang="zh-CN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deep copy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00813" y="25288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</a:rPr>
              <a:t>悬挂指针</a:t>
            </a:r>
          </a:p>
        </p:txBody>
      </p:sp>
      <p:sp>
        <p:nvSpPr>
          <p:cNvPr id="40974" name="TextBox 18"/>
          <p:cNvSpPr txBox="1">
            <a:spLocks noChangeArrowheads="1"/>
          </p:cNvSpPr>
          <p:nvPr/>
        </p:nvSpPr>
        <p:spPr bwMode="auto">
          <a:xfrm>
            <a:off x="5000625" y="642938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何时需要</a:t>
            </a:r>
            <a:r>
              <a:rPr lang="en-US" altLang="zh-CN" sz="2400">
                <a:solidFill>
                  <a:srgbClr val="C00000"/>
                </a:solidFill>
              </a:rPr>
              <a:t>copy constructor?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151813" y="3676650"/>
            <a:ext cx="668337" cy="400050"/>
          </a:xfrm>
          <a:prstGeom prst="rect">
            <a:avLst/>
          </a:prstGeom>
          <a:noFill/>
          <a:ln w="3492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8459788" y="3141663"/>
            <a:ext cx="0" cy="574675"/>
          </a:xfrm>
          <a:prstGeom prst="line">
            <a:avLst/>
          </a:prstGeom>
          <a:noFill/>
          <a:ln w="34925">
            <a:solidFill>
              <a:srgbClr val="00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38924" idx="0"/>
            <a:endCxn id="38924" idx="1"/>
          </p:cNvCxnSpPr>
          <p:nvPr/>
        </p:nvCxnSpPr>
        <p:spPr bwMode="auto">
          <a:xfrm flipH="1">
            <a:off x="7543800" y="3033713"/>
            <a:ext cx="814388" cy="609600"/>
          </a:xfrm>
          <a:prstGeom prst="straightConnector1">
            <a:avLst/>
          </a:prstGeom>
          <a:noFill/>
          <a:ln w="47625">
            <a:solidFill>
              <a:schemeClr val="bg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 animBg="1"/>
      <p:bldP spid="38916" grpId="0" animBg="1"/>
      <p:bldP spid="38919" grpId="0" animBg="1"/>
      <p:bldP spid="38922" grpId="0" animBg="1"/>
      <p:bldP spid="38925" grpId="0"/>
      <p:bldP spid="38926" grpId="0"/>
      <p:bldP spid="38927" grpId="0" build="allAtOnce"/>
      <p:bldP spid="38928" grpId="0"/>
      <p:bldP spid="134162" grpId="0" animBg="1" autoUpdateAnimBg="0"/>
      <p:bldP spid="18" grpId="0" build="allAtOnce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42988" y="1963738"/>
            <a:ext cx="30543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x,y;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A() { x = y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x++; y++;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B() { z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B(const B&amp; b) { z = b.z;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z++; a.inc();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b1;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b1.inc();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b2(b1);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95513" y="5661025"/>
            <a:ext cx="2465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//b1.z=b1.a.x=b1.a.y =0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78050" y="5876925"/>
            <a:ext cx="2401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//b1.a.x=b1.a.y=b1.z=1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24075" y="6115050"/>
            <a:ext cx="326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//b2.z=1</a:t>
            </a:r>
            <a:r>
              <a:rPr lang="zh-CN" altLang="en-US" sz="1600" i="1">
                <a:solidFill>
                  <a:srgbClr val="00660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b2.a.x=0</a:t>
            </a:r>
            <a:r>
              <a:rPr lang="zh-CN" altLang="en-US" sz="1600" b="1" i="1">
                <a:solidFill>
                  <a:srgbClr val="0070C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b2.a.y=0</a:t>
            </a:r>
            <a:endParaRPr lang="zh-CN" altLang="en-US" sz="1600" b="1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22575" y="4652963"/>
            <a:ext cx="196532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: a(b.a) </a:t>
            </a:r>
            <a:r>
              <a:rPr lang="en-US" altLang="zh-CN" sz="1600" i="1">
                <a:solidFill>
                  <a:srgbClr val="002060"/>
                </a:solidFill>
              </a:rPr>
              <a:t>{ z = b.z; }</a:t>
            </a:r>
            <a:endParaRPr lang="zh-CN" altLang="en-US" sz="1600" i="1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5600" y="188913"/>
            <a:ext cx="33845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包含成员对象的类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默认拷贝构造函数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拷贝构造函数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自定义拷贝构造函数</a:t>
            </a: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默认构造函数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6726238" y="5407025"/>
            <a:ext cx="215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805269">
            <a:off x="6372225" y="3586163"/>
            <a:ext cx="23574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S=generate();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 animBg="1"/>
      <p:bldP spid="8" grpId="0" build="allAtOnce"/>
      <p:bldP spid="9" grpId="0" build="allAtOnce"/>
      <p:bldP spid="1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5137112" y="2825016"/>
            <a:ext cx="216590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64648" y="2263548"/>
            <a:ext cx="35673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S=generate();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9B96D8C-7ACC-6E41-BBCC-79A0B40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09" y="4917023"/>
            <a:ext cx="35673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x=5;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&amp; y=x;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const int &amp; z=5;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EFC45-28F9-DC4E-A03A-B0616D86EBC3}"/>
              </a:ext>
            </a:extLst>
          </p:cNvPr>
          <p:cNvSpPr/>
          <p:nvPr/>
        </p:nvSpPr>
        <p:spPr>
          <a:xfrm>
            <a:off x="4355976" y="4870856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string::string (String &amp;&amp;s):p(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nullptr</a:t>
            </a:r>
            <a:r>
              <a:rPr lang="en-US" altLang="zh-CN" sz="2000" dirty="0">
                <a:solidFill>
                  <a:srgbClr val="002060"/>
                </a:solidFill>
              </a:rPr>
              <a:t>; }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2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Types of memory from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Stack – local variables and pass-by-value parameters are allocated here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Heap – dynamic memory is allocated here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malloc() – memory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free() – free memory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new – create space for a new object (allocate)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delete – delete this object (free)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Why</a:t>
            </a:r>
            <a:endParaRPr lang="zh-CN" altLang="en-US" dirty="0">
              <a:latin typeface="+mj-lt"/>
            </a:endParaRPr>
          </a:p>
          <a:p>
            <a:pPr lvl="1" eaLnBrk="1" hangingPunct="1">
              <a:defRPr/>
            </a:pPr>
            <a:r>
              <a:rPr lang="en-GB" altLang="en-US" dirty="0"/>
              <a:t>non-OO Solution</a:t>
            </a:r>
            <a:endParaRPr lang="zh-CN" altLang="en-US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95400" y="3181350"/>
            <a:ext cx="3429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1400" i="1" dirty="0"/>
              <a:t>#</a:t>
            </a:r>
            <a:r>
              <a:rPr lang="en-GB" altLang="zh-CN" sz="1400" i="1" dirty="0"/>
              <a:t>include    &lt;</a:t>
            </a:r>
            <a:r>
              <a:rPr lang="en-GB" altLang="zh-CN" sz="1400" i="1" dirty="0" err="1"/>
              <a:t>stdio.h</a:t>
            </a:r>
            <a:r>
              <a:rPr lang="en-GB" altLang="zh-CN" sz="1400" i="1" dirty="0"/>
              <a:t>&gt;</a:t>
            </a:r>
          </a:p>
          <a:p>
            <a:pPr>
              <a:defRPr/>
            </a:pPr>
            <a:r>
              <a:rPr lang="en-GB" altLang="zh-CN" sz="1400" i="1" dirty="0"/>
              <a:t>#define     STACK_SIZE   100</a:t>
            </a:r>
          </a:p>
          <a:p>
            <a:pPr>
              <a:defRPr/>
            </a:pPr>
            <a:r>
              <a:rPr lang="en-GB" altLang="zh-CN" sz="1400" i="1" dirty="0" err="1"/>
              <a:t>struct</a:t>
            </a:r>
            <a:r>
              <a:rPr lang="en-GB" altLang="zh-CN" sz="1400" i="1" dirty="0"/>
              <a:t> Stack</a:t>
            </a:r>
          </a:p>
          <a:p>
            <a:pPr>
              <a:defRPr/>
            </a:pPr>
            <a:r>
              <a:rPr lang="en-GB" altLang="zh-CN" sz="1400" i="1" dirty="0"/>
              <a:t>{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top;</a:t>
            </a:r>
          </a:p>
          <a:p>
            <a:pPr>
              <a:defRPr/>
            </a:pPr>
            <a:r>
              <a:rPr lang="en-GB" altLang="zh-CN" sz="1400" i="1" dirty="0"/>
              <a:t>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buffer[STACK_SIZE];</a:t>
            </a:r>
          </a:p>
          <a:p>
            <a:pPr>
              <a:defRPr/>
            </a:pPr>
            <a:r>
              <a:rPr lang="en-GB" altLang="zh-CN" sz="1400" i="1" dirty="0"/>
              <a:t>};</a:t>
            </a:r>
          </a:p>
          <a:p>
            <a:pPr>
              <a:defRPr/>
            </a:pPr>
            <a:r>
              <a:rPr lang="en-GB" altLang="zh-CN" sz="1400" i="1" dirty="0"/>
              <a:t>void main()</a:t>
            </a:r>
          </a:p>
          <a:p>
            <a:pPr>
              <a:defRPr/>
            </a:pPr>
            <a:r>
              <a:rPr lang="en-GB" altLang="zh-CN" sz="1400" i="1" dirty="0"/>
              <a:t>{   Stack   st1, st2;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st1.top = -1;</a:t>
            </a:r>
          </a:p>
          <a:p>
            <a:pPr>
              <a:defRPr/>
            </a:pP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     st2.top = -1;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x; </a:t>
            </a:r>
          </a:p>
          <a:p>
            <a:pPr>
              <a:defRPr/>
            </a:pPr>
            <a:r>
              <a:rPr lang="en-GB" altLang="zh-CN" sz="1400" i="1" dirty="0"/>
              <a:t>     push(st1,12);  </a:t>
            </a:r>
          </a:p>
          <a:p>
            <a:pPr>
              <a:defRPr/>
            </a:pPr>
            <a:r>
              <a:rPr lang="en-GB" altLang="zh-CN" sz="1400" i="1" dirty="0"/>
              <a:t>     pop(st1,x);</a:t>
            </a:r>
          </a:p>
          <a:p>
            <a:pPr>
              <a:defRPr/>
            </a:pPr>
            <a:endParaRPr lang="en-GB" altLang="zh-CN" sz="1400" b="1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GB" altLang="zh-CN" sz="1400" b="1" i="1" dirty="0">
                <a:solidFill>
                  <a:srgbClr val="CC0000"/>
                </a:solidFill>
              </a:rPr>
              <a:t>	</a:t>
            </a:r>
          </a:p>
          <a:p>
            <a:pPr>
              <a:defRPr/>
            </a:pPr>
            <a:r>
              <a:rPr lang="en-GB" altLang="zh-CN" sz="1400" i="1" dirty="0"/>
              <a:t>}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724400" y="2590800"/>
            <a:ext cx="38735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 push(Stack &amp;s, int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overflow.\n”);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{    s.top++;  s.buffer[s.top]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724400" y="4648200"/>
            <a:ext cx="3886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&amp;s, int &amp;i)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empty.\n”);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{   i = s.buffer[s.top];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s.top--;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1938" y="6002338"/>
            <a:ext cx="203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st1.buffer[2]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st2.buffer[2] ++;	</a:t>
            </a:r>
            <a:endParaRPr lang="zh-CN" altLang="en-US" sz="1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1938" y="4797425"/>
            <a:ext cx="109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3213" y="49418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</a:rPr>
              <a:t>安全隐患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5732463"/>
            <a:ext cx="203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</a:rPr>
              <a:t>不符合数据类型定义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动态对象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在</a:t>
            </a:r>
            <a:r>
              <a:rPr lang="en-US" altLang="zh-CN" sz="2000" i="1"/>
              <a:t>h</a:t>
            </a:r>
            <a:r>
              <a:rPr lang="en-GB" altLang="zh-CN" sz="2000" i="1"/>
              <a:t>eap </a:t>
            </a:r>
            <a:r>
              <a:rPr lang="en-GB" altLang="en-US" sz="2000">
                <a:latin typeface="宋体" panose="02010600030101010101" pitchFamily="2" charset="-122"/>
              </a:rPr>
              <a:t>中创建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/>
            <a:r>
              <a:rPr lang="en-GB" altLang="zh-CN" sz="2000" i="1">
                <a:solidFill>
                  <a:srgbClr val="006600"/>
                </a:solidFill>
              </a:rPr>
              <a:t>new </a:t>
            </a:r>
            <a:r>
              <a:rPr lang="en-GB" altLang="en-US" sz="2000">
                <a:latin typeface="宋体" panose="02010600030101010101" pitchFamily="2" charset="-122"/>
              </a:rPr>
              <a:t>/</a:t>
            </a:r>
            <a:r>
              <a:rPr lang="en-GB" altLang="zh-CN" sz="2000" i="1">
                <a:solidFill>
                  <a:srgbClr val="006600"/>
                </a:solidFill>
              </a:rPr>
              <a:t>delete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835150" y="4365625"/>
            <a:ext cx="496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为什么要引入</a:t>
            </a:r>
            <a:r>
              <a:rPr lang="en-US" altLang="zh-CN" sz="2400">
                <a:solidFill>
                  <a:srgbClr val="CC0000"/>
                </a:solidFill>
              </a:rPr>
              <a:t>new</a:t>
            </a:r>
            <a:r>
              <a:rPr lang="zh-CN" altLang="en-US" sz="2400">
                <a:solidFill>
                  <a:srgbClr val="CC0000"/>
                </a:solidFill>
              </a:rPr>
              <a:t>、</a:t>
            </a:r>
            <a:r>
              <a:rPr lang="en-US" altLang="zh-CN" sz="2400">
                <a:solidFill>
                  <a:srgbClr val="CC0000"/>
                </a:solidFill>
              </a:rPr>
              <a:t>delete</a:t>
            </a:r>
            <a:r>
              <a:rPr lang="zh-CN" altLang="en-US" sz="2400">
                <a:solidFill>
                  <a:srgbClr val="CC0000"/>
                </a:solidFill>
              </a:rPr>
              <a:t>操作符？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4722813"/>
            <a:ext cx="320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2060"/>
                </a:solidFill>
              </a:rPr>
              <a:t>constructor/destructor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allAtOnce"/>
      <p:bldP spid="5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A *p,*q;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p = new A;     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zh-CN" sz="1600" i="1"/>
              <a:t> </a:t>
            </a:r>
            <a:r>
              <a:rPr lang="zh-CN" altLang="en-GB" sz="1600" i="1"/>
              <a:t>在</a:t>
            </a:r>
            <a:r>
              <a:rPr lang="en-US" altLang="en-GB" sz="1600" i="1"/>
              <a:t>程序的heap中申请一块大小为</a:t>
            </a:r>
            <a:r>
              <a:rPr lang="en-GB" altLang="zh-CN" sz="1600" i="1"/>
              <a:t>sizeof(A)</a:t>
            </a:r>
            <a:r>
              <a:rPr lang="en-GB" altLang="en-US" sz="1600" i="1"/>
              <a:t>的</a:t>
            </a:r>
            <a:r>
              <a:rPr lang="zh-CN" altLang="en-US" sz="1800" i="1"/>
              <a:t>内存</a:t>
            </a:r>
            <a:endParaRPr lang="en-GB" altLang="en-US" sz="1800" i="1"/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的默认构造函数对该空间上的对象初始化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返回创建的对象的地址并赋值给</a:t>
            </a:r>
            <a:r>
              <a:rPr lang="en-GB" altLang="zh-CN" sz="1600" i="1"/>
              <a:t>p</a:t>
            </a:r>
          </a:p>
          <a:p>
            <a:pPr lvl="3" eaLnBrk="1" hangingPunct="1">
              <a:lnSpc>
                <a:spcPct val="90000"/>
              </a:lnSpc>
            </a:pPr>
            <a:endParaRPr lang="en-GB" altLang="zh-CN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q = new A(1); 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r>
              <a:rPr lang="zh-CN" altLang="en-GB" sz="1600" i="1"/>
              <a:t>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的另一个构造函数 </a:t>
            </a:r>
            <a:r>
              <a:rPr lang="en-GB" altLang="zh-CN" sz="1600" i="1"/>
              <a:t>A::A(int)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endParaRPr lang="zh-CN" altLang="en-GB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delete  p; 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p</a:t>
            </a:r>
            <a:r>
              <a:rPr lang="en-GB" altLang="en-US" sz="1600" i="1"/>
              <a:t>所指向的对象的析构函数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释放对象空间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delete q;	</a:t>
            </a:r>
            <a:endParaRPr lang="zh-CN" altLang="en-US" sz="1800" i="1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356100" y="260350"/>
            <a:ext cx="3070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class 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{ 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GB" altLang="zh-CN" sz="1800" b="1" i="1">
                <a:solidFill>
                  <a:srgbClr val="002060"/>
                </a:solidFill>
                <a:latin typeface="Times New Roman" panose="02020603050405020304" pitchFamily="18" charset="0"/>
              </a:rPr>
              <a:t>…</a:t>
            </a:r>
            <a:endParaRPr lang="en-GB" altLang="zh-CN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	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 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A(int);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 }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;</a:t>
            </a:r>
            <a:endParaRPr lang="zh-CN" altLang="en-US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new </a:t>
            </a:r>
          </a:p>
          <a:p>
            <a:pPr lvl="1"/>
            <a:r>
              <a:rPr lang="en-US" altLang="zh-CN"/>
              <a:t>Works with primitives</a:t>
            </a:r>
          </a:p>
          <a:p>
            <a:pPr lvl="1"/>
            <a:r>
              <a:rPr lang="en-US" altLang="zh-CN"/>
              <a:t>Works with class-types</a:t>
            </a:r>
          </a:p>
          <a:p>
            <a:r>
              <a:rPr lang="en-US" altLang="zh-CN"/>
              <a:t>Syntax: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type;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type( params );</a:t>
            </a:r>
          </a:p>
        </p:txBody>
      </p:sp>
      <p:sp>
        <p:nvSpPr>
          <p:cNvPr id="106499" name="Line 4"/>
          <p:cNvSpPr>
            <a:spLocks noChangeShapeType="1"/>
          </p:cNvSpPr>
          <p:nvPr/>
        </p:nvSpPr>
        <p:spPr bwMode="auto">
          <a:xfrm flipH="1">
            <a:off x="6156194" y="2819400"/>
            <a:ext cx="1159006" cy="1401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0" name="Text Box 5"/>
          <p:cNvSpPr txBox="1">
            <a:spLocks noChangeArrowheads="1"/>
          </p:cNvSpPr>
          <p:nvPr/>
        </p:nvSpPr>
        <p:spPr bwMode="auto">
          <a:xfrm>
            <a:off x="6712974" y="2419797"/>
            <a:ext cx="217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Constructor!</a:t>
            </a:r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 flipH="1">
            <a:off x="7315200" y="2819400"/>
            <a:ext cx="0" cy="176172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Examples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9438"/>
            <a:ext cx="8229600" cy="3733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int* intPtr = new int;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Car* carPtr = new Car(“Nissan”, “Pulsar”);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Customer* custPtr = new Customer;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5908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0" y="2224088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int*: intPtr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581400" y="2895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876800" y="2590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876800" y="22860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int: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200400" y="4191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95600" y="3810000"/>
            <a:ext cx="167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Car*: carPtr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3581400" y="4343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876800" y="38862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Car: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76800" y="4191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Nissan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724400" y="5715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810000" y="5334000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Customer*: custPtr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105400" y="51054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010400" y="4724400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876800" y="4495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Pulsar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010400" y="50292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010400" y="5334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08564" name="Text Box 32"/>
          <p:cNvSpPr txBox="1">
            <a:spLocks noChangeArrowheads="1"/>
          </p:cNvSpPr>
          <p:nvPr/>
        </p:nvSpPr>
        <p:spPr bwMode="auto">
          <a:xfrm>
            <a:off x="6629400" y="762000"/>
            <a:ext cx="2209800" cy="3170238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Notice: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These are unnamed objects!  The only way we can get to them is through the pointer!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Pointers are the same size no matter how big the data is!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010400" y="5638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7010400" y="59436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010400" y="62484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/>
      <p:bldP spid="16397" grpId="0" animBg="1"/>
      <p:bldP spid="16398" grpId="0"/>
      <p:bldP spid="16400" grpId="0" animBg="1"/>
      <p:bldP spid="16401" grpId="0"/>
      <p:bldP spid="16404" grpId="0"/>
      <p:bldP spid="16405" grpId="0" animBg="1"/>
      <p:bldP spid="16406" grpId="0" animBg="1"/>
      <p:bldP spid="16407" grpId="0"/>
      <p:bldP spid="16410" grpId="0"/>
      <p:bldP spid="16413" grpId="0" animBg="1"/>
      <p:bldP spid="16414" grpId="0" animBg="1"/>
      <p:bldP spid="16415" grpId="0" animBg="1"/>
      <p:bldP spid="16417" grpId="0" animBg="1"/>
      <p:bldP spid="16418" grpId="0" animBg="1"/>
      <p:bldP spid="164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1800" i="1"/>
              <a:t>p = (A *) malloc (sizeof(A))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free(p)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malloc  </a:t>
            </a:r>
            <a:r>
              <a:rPr lang="en-GB" altLang="en-US" sz="2000">
                <a:latin typeface="宋体" panose="02010600030101010101" pitchFamily="2" charset="-122"/>
              </a:rPr>
              <a:t>不调用构造函数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free     </a:t>
            </a:r>
            <a:r>
              <a:rPr lang="en-GB" altLang="en-US" sz="2000">
                <a:latin typeface="宋体" panose="02010600030101010101" pitchFamily="2" charset="-122"/>
              </a:rPr>
              <a:t>不调</a:t>
            </a:r>
            <a:r>
              <a:rPr lang="zh-CN" altLang="en-US" sz="2000">
                <a:latin typeface="宋体" panose="02010600030101010101" pitchFamily="2" charset="-122"/>
              </a:rPr>
              <a:t>用</a:t>
            </a:r>
            <a:r>
              <a:rPr lang="en-GB" altLang="en-US" sz="2000">
                <a:latin typeface="宋体" panose="02010600030101010101" pitchFamily="2" charset="-122"/>
              </a:rPr>
              <a:t>析构函数</a:t>
            </a:r>
            <a:endParaRPr lang="en-GB" altLang="zh-CN" sz="2000" i="1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000" i="1"/>
              <a:t>n</a:t>
            </a:r>
            <a:r>
              <a:rPr lang="en-GB" altLang="zh-CN" sz="2000" i="1"/>
              <a:t>ew </a:t>
            </a:r>
            <a:r>
              <a:rPr lang="en-GB" altLang="en-US" sz="2000">
                <a:latin typeface="宋体" panose="02010600030101010101" pitchFamily="2" charset="-122"/>
              </a:rPr>
              <a:t>可重载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对象删除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Called on the pointer to an object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Works with primitives &amp; class-types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delete ptrName;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intPtr;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intPtr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carPtr;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carPtr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custPtr;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custPtr = NULL;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 flipH="1">
            <a:off x="3124200" y="2895600"/>
            <a:ext cx="914400" cy="76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4054475" y="2781300"/>
            <a:ext cx="2514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Set to NULL so that you can use it later – protect yourself from accidentally using that object!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动态对象数组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动态对象数组的创建与撤消</a:t>
            </a:r>
            <a:endParaRPr lang="en-GB" altLang="en-US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/>
              <a:t>		</a:t>
            </a:r>
            <a:r>
              <a:rPr lang="en-GB" altLang="zh-CN" sz="1800" i="1"/>
              <a:t>A *p;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p = new A[100];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delete  []p;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注意</a:t>
            </a:r>
          </a:p>
          <a:p>
            <a:pPr lvl="2" algn="just" eaLnBrk="1" hangingPunct="1"/>
            <a:r>
              <a:rPr lang="en-GB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不能显式初始化，相应的类必须有默认构造函数</a:t>
            </a:r>
          </a:p>
          <a:p>
            <a:pPr lvl="2" algn="just" eaLnBrk="1" hangingPunct="1"/>
            <a:r>
              <a:rPr lang="en-GB" altLang="zh-CN" sz="2000">
                <a:latin typeface="Times New Roman" panose="02020603050405020304" pitchFamily="18" charset="0"/>
              </a:rPr>
              <a:t>delete</a:t>
            </a:r>
            <a:r>
              <a:rPr lang="en-GB" altLang="en-US" sz="2000">
                <a:latin typeface="宋体" panose="02010600030101010101" pitchFamily="2" charset="-122"/>
              </a:rPr>
              <a:t>中的[]不能省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Algorithm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Allocate the number of rows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For each row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200" dirty="0"/>
              <a:t>Allocate the columns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ROWS = 3;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COLUMNS = 4;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 **chArray2;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rows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chArray2 = new char* [ ROWS ];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(pointer) elements for each row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 = 0; row &lt; ROWS; row++ 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	chArray2[ row ] = new char[ COLUMNS ];</a:t>
            </a:r>
            <a:r>
              <a:rPr lang="en-US" sz="1400" dirty="0"/>
              <a:t> 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943600" y="26670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943600" y="33528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0386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438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0010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4582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029200" y="1981200"/>
            <a:ext cx="6096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char**: chArray2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2484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5438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0010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4582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866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80010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2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0866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6248400" y="3657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6248400" y="4343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334000" y="2209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 animBg="1"/>
      <p:bldP spid="21525" grpId="0" animBg="1"/>
      <p:bldP spid="21526" grpId="0" animBg="1"/>
      <p:bldP spid="21508" grpId="0" animBg="1"/>
      <p:bldP spid="21509" grpId="0" animBg="1"/>
      <p:bldP spid="21510" grpId="0" animBg="1"/>
      <p:bldP spid="21512" grpId="0" animBg="1"/>
      <p:bldP spid="21513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Delete?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Reverse the creation algorithm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For each row</a:t>
            </a:r>
          </a:p>
          <a:p>
            <a:pPr lvl="3">
              <a:lnSpc>
                <a:spcPct val="80000"/>
              </a:lnSpc>
            </a:pPr>
            <a:r>
              <a:rPr lang="en-US" altLang="zh-CN" sz="1200"/>
              <a:t>Delete the columns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Delete the rows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row = 0; row &lt; ROWS; row++)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delete [ ] chArray2[ row ];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chArray2[ row ] = NULL;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delete [ ] chArray2;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chArray2 = NULL; </a:t>
            </a:r>
          </a:p>
          <a:p>
            <a:pPr>
              <a:lnSpc>
                <a:spcPct val="80000"/>
              </a:lnSpc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 i="1"/>
              <a:t>const</a:t>
            </a:r>
            <a:r>
              <a:rPr lang="en-GB" altLang="zh-CN" sz="2800">
                <a:latin typeface="宋体" panose="02010600030101010101" pitchFamily="2" charset="-122"/>
              </a:rPr>
              <a:t> </a:t>
            </a:r>
            <a:r>
              <a:rPr lang="en-GB" altLang="en-US" sz="2800">
                <a:latin typeface="宋体" panose="02010600030101010101" pitchFamily="2" charset="-122"/>
              </a:rPr>
              <a:t>成员</a:t>
            </a:r>
            <a:endParaRPr lang="en-GB" altLang="en-US" sz="28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 </a:t>
            </a:r>
            <a:r>
              <a:rPr lang="en-GB" altLang="en-US" sz="2400">
                <a:latin typeface="宋体" panose="02010600030101010101" pitchFamily="2" charset="-122"/>
              </a:rPr>
              <a:t>成员变量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   const int x;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初始化放在构造函数的成员初始化表中进行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	        const  int x;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  public: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A(int c): </a:t>
            </a:r>
            <a:r>
              <a:rPr lang="en-US" altLang="zh-CN" sz="1800" i="1"/>
              <a:t>x(c) { 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altLang="en-US" dirty="0">
                <a:latin typeface="+mj-lt"/>
              </a:rPr>
              <a:t>OO Solution</a:t>
            </a:r>
            <a:endParaRPr lang="zh-CN" altLang="en-US" dirty="0">
              <a:latin typeface="+mj-lt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27313" y="2789238"/>
            <a:ext cx="2211387" cy="360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1200" i="1" dirty="0"/>
              <a:t>#</a:t>
            </a:r>
            <a:r>
              <a:rPr lang="en-GB" altLang="zh-CN" sz="1200" i="1" dirty="0"/>
              <a:t>include &lt;</a:t>
            </a:r>
            <a:r>
              <a:rPr lang="en-GB" altLang="zh-CN" sz="1200" i="1" dirty="0" err="1"/>
              <a:t>iostream.h</a:t>
            </a:r>
            <a:r>
              <a:rPr lang="en-GB" altLang="zh-CN" sz="1200" i="1" dirty="0"/>
              <a:t>&gt;</a:t>
            </a:r>
          </a:p>
          <a:p>
            <a:pPr>
              <a:defRPr/>
            </a:pPr>
            <a:r>
              <a:rPr lang="en-GB" altLang="zh-CN" sz="1200" i="1" dirty="0"/>
              <a:t>#define   STACK_SIZE 100</a:t>
            </a:r>
          </a:p>
          <a:p>
            <a:pPr>
              <a:defRPr/>
            </a:pPr>
            <a:r>
              <a:rPr lang="en-GB" altLang="zh-CN" sz="1200" i="1" dirty="0"/>
              <a:t>class Stack</a:t>
            </a:r>
          </a:p>
          <a:p>
            <a:pPr>
              <a:defRPr/>
            </a:pPr>
            <a:r>
              <a:rPr lang="en-GB" altLang="zh-CN" sz="1200" i="1" dirty="0"/>
              <a:t>{   </a:t>
            </a:r>
            <a:r>
              <a:rPr lang="en-GB" altLang="zh-CN" sz="1200" b="1" i="1" dirty="0">
                <a:solidFill>
                  <a:srgbClr val="006600"/>
                </a:solidFill>
              </a:rPr>
              <a:t>private:</a:t>
            </a:r>
            <a:r>
              <a:rPr lang="en-GB" altLang="zh-CN" sz="1200" i="1" dirty="0"/>
              <a:t> </a:t>
            </a:r>
          </a:p>
          <a:p>
            <a:pPr>
              <a:defRPr/>
            </a:pPr>
            <a:r>
              <a:rPr lang="en-GB" altLang="zh-CN" sz="1200" i="1" dirty="0"/>
              <a:t> 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top;</a:t>
            </a:r>
          </a:p>
          <a:p>
            <a:pPr>
              <a:defRPr/>
            </a:pPr>
            <a:r>
              <a:rPr lang="en-GB" altLang="zh-CN" sz="1200" i="1" dirty="0"/>
              <a:t>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buffer[STACK_SIZE];</a:t>
            </a:r>
          </a:p>
          <a:p>
            <a:pPr>
              <a:defRPr/>
            </a:pPr>
            <a:r>
              <a:rPr lang="en-GB" altLang="zh-CN" sz="1200" b="1" i="1" dirty="0"/>
              <a:t>    </a:t>
            </a:r>
            <a:r>
              <a:rPr lang="en-GB" altLang="zh-CN" sz="1200" b="1" i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altLang="zh-CN" sz="1200" b="1" i="1" dirty="0">
                <a:solidFill>
                  <a:srgbClr val="006600"/>
                </a:solidFill>
              </a:rPr>
              <a:t>:</a:t>
            </a:r>
          </a:p>
          <a:p>
            <a:pPr>
              <a:defRPr/>
            </a:pPr>
            <a:r>
              <a:rPr lang="en-GB" altLang="zh-CN" sz="1200" i="1" dirty="0"/>
              <a:t>         Stack()  { </a:t>
            </a:r>
            <a:r>
              <a:rPr lang="en-GB" altLang="zh-CN" sz="1200" b="1" i="1" dirty="0">
                <a:solidFill>
                  <a:srgbClr val="006600"/>
                </a:solidFill>
              </a:rPr>
              <a:t>top = -1; </a:t>
            </a:r>
            <a:r>
              <a:rPr lang="en-GB" altLang="zh-CN" sz="1200" i="1" dirty="0"/>
              <a:t>}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push(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pop(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&amp;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};</a:t>
            </a:r>
            <a:endParaRPr lang="en-US" altLang="zh-CN" sz="1200" i="1" dirty="0"/>
          </a:p>
          <a:p>
            <a:pPr>
              <a:defRPr/>
            </a:pPr>
            <a:r>
              <a:rPr lang="en-US" altLang="zh-CN" sz="1200" i="1" dirty="0"/>
              <a:t>void main()</a:t>
            </a:r>
          </a:p>
          <a:p>
            <a:pPr>
              <a:defRPr/>
            </a:pPr>
            <a:r>
              <a:rPr lang="en-US" altLang="zh-CN" sz="1200" i="1" dirty="0"/>
              <a:t>{    </a:t>
            </a:r>
            <a:r>
              <a:rPr lang="en-GB" altLang="zh-CN" sz="1200" i="1" dirty="0"/>
              <a:t>Stack st1,st2;</a:t>
            </a:r>
          </a:p>
          <a:p>
            <a:pPr>
              <a:defRPr/>
            </a:pPr>
            <a:r>
              <a:rPr lang="en-GB" altLang="zh-CN" sz="1200" i="1" dirty="0"/>
              <a:t>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x;</a:t>
            </a:r>
          </a:p>
          <a:p>
            <a:pPr>
              <a:defRPr/>
            </a:pPr>
            <a:r>
              <a:rPr lang="en-GB" altLang="zh-CN" sz="1200" i="1" dirty="0"/>
              <a:t>     st1.push(12); </a:t>
            </a:r>
          </a:p>
          <a:p>
            <a:pPr>
              <a:defRPr/>
            </a:pPr>
            <a:r>
              <a:rPr lang="en-GB" altLang="zh-CN" sz="1200" i="1" dirty="0"/>
              <a:t>     st1.pop(x);</a:t>
            </a:r>
          </a:p>
          <a:p>
            <a:pPr>
              <a:defRPr/>
            </a:pPr>
            <a:endParaRPr lang="en-GB" altLang="zh-CN" sz="1200" i="1" dirty="0"/>
          </a:p>
          <a:p>
            <a:pPr>
              <a:defRPr/>
            </a:pPr>
            <a:r>
              <a:rPr lang="en-GB" altLang="zh-CN" sz="1200" b="1" i="1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pPr>
              <a:defRPr/>
            </a:pPr>
            <a:r>
              <a:rPr lang="en-US" altLang="zh-CN" sz="1200" i="1" dirty="0"/>
              <a:t>}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841875" y="2820988"/>
            <a:ext cx="42672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Stack::push(int 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 if  (          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cout &lt;&lt; “Stack is overflow.\n”;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        top++;           buffer[         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 i="1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41875" y="4379913"/>
            <a:ext cx="42672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Stack::pop(int&amp;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if  (           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cout &lt;&lt; “Stack is empty.\n”;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return  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i =            buffer[          top];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      top--;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 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5788" y="2420938"/>
            <a:ext cx="211455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i="1"/>
              <a:t>#</a:t>
            </a:r>
            <a:r>
              <a:rPr lang="en-GB" altLang="zh-CN" sz="1200" i="1"/>
              <a:t>include &lt;iostream.h&gt;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#define   STACK_SIZE 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struct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int   top;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int   buffer[STACK_SIZE];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Stack   st1, 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st1.top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st2.top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int  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push(&amp;st1, 12);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pop(&amp;st1, x);</a:t>
            </a:r>
            <a:r>
              <a:rPr lang="en-GB" altLang="zh-CN" sz="1200" b="1" i="1">
                <a:solidFill>
                  <a:srgbClr val="CC0000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600" y="58054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X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1400" y="2760663"/>
            <a:ext cx="2951163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>
                <a:solidFill>
                  <a:srgbClr val="006600"/>
                </a:solidFill>
              </a:rPr>
              <a:t>bool  push(Stack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>
                <a:solidFill>
                  <a:srgbClr val="006600"/>
                </a:solidFill>
              </a:rPr>
              <a:t>, int i)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9338" y="4292600"/>
            <a:ext cx="299085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/>
              <a:t>,  int &amp;i)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9725" y="3008313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92725" y="3727450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353175" y="3727450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216775" y="37163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16550" y="4592638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51500" y="5311775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40513" y="5311775"/>
            <a:ext cx="595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73675" y="5445125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213" y="5876925"/>
            <a:ext cx="162083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</a:rPr>
              <a:t>st1.buffer[2] = -1;</a:t>
            </a:r>
            <a:endParaRPr lang="zh-CN" altLang="en-US" sz="12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 rot="-526711">
            <a:off x="5776913" y="5711825"/>
            <a:ext cx="235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</a:rPr>
              <a:t>Encapsulation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-594335">
            <a:off x="6397625" y="6084888"/>
            <a:ext cx="255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006600"/>
                </a:solidFill>
              </a:rPr>
              <a:t>Information Hidding</a:t>
            </a:r>
            <a:endParaRPr lang="zh-CN" altLang="en-US" sz="1800" b="1" i="1">
              <a:solidFill>
                <a:srgbClr val="006600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55875" y="260350"/>
            <a:ext cx="3873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push(Stack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STACK_SIZE-1)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overflow.\n”);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{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++;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438775" y="882650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pop(Stack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empty.\n”);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];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--;        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7950" y="5084763"/>
            <a:ext cx="3429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Stack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top;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buffer[STACK_SIZE];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main()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Stack   st1, st2;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st1.top = -1;  st2.top = -1;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x;      push(st1,12);       pop(st1,x);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557952">
            <a:off x="4097338" y="5030788"/>
            <a:ext cx="115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Cfront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/>
      <p:bldP spid="9" grpId="0" build="allAtOnce" animBg="1"/>
      <p:bldP spid="10" grpId="0" build="allAtOnce" animBg="1"/>
      <p:bldP spid="11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808912" cy="403225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</a:t>
            </a:r>
            <a:r>
              <a:rPr lang="en-GB" altLang="zh-CN" sz="2400">
                <a:latin typeface="宋体" panose="02010600030101010101" pitchFamily="2" charset="-122"/>
              </a:rPr>
              <a:t> </a:t>
            </a:r>
            <a:r>
              <a:rPr lang="en-GB" altLang="en-US" sz="2400">
                <a:latin typeface="宋体" panose="02010600030101010101" pitchFamily="2" charset="-122"/>
              </a:rPr>
              <a:t>成员函数</a:t>
            </a:r>
            <a:endParaRPr lang="en-GB" altLang="en-US" sz="2400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827088" y="2492375"/>
            <a:ext cx="3324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class A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  int x,y;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 public: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 </a:t>
            </a:r>
            <a:r>
              <a:rPr lang="en-US" altLang="zh-CN" sz="1800" i="1">
                <a:solidFill>
                  <a:srgbClr val="002060"/>
                </a:solidFill>
              </a:rPr>
              <a:t>A(int x1, int y1);</a:t>
            </a:r>
            <a:endParaRPr lang="en-GB" altLang="zh-CN" sz="1800" i="1">
              <a:solidFill>
                <a:srgbClr val="002060"/>
              </a:solidFill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f();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show();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7600" y="2565400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const A a(0,0);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27600" y="3141663"/>
            <a:ext cx="12684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a.f();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a.show();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4533900"/>
            <a:ext cx="2530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A::f()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x = 1; y = 1; }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A::show()</a:t>
            </a:r>
            <a:r>
              <a:rPr lang="zh-CN" altLang="en-US" sz="2000" i="1">
                <a:solidFill>
                  <a:srgbClr val="002060"/>
                </a:solidFill>
              </a:rPr>
              <a:t> </a:t>
            </a:r>
            <a:r>
              <a:rPr lang="en-US" altLang="zh-CN" sz="2000" i="1">
                <a:solidFill>
                  <a:srgbClr val="002060"/>
                </a:solidFill>
              </a:rPr>
              <a:t>const</a:t>
            </a: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cout &lt;&lt;x &lt;&lt; y;}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2500" y="3749675"/>
            <a:ext cx="10080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C00000"/>
                </a:solidFill>
              </a:rPr>
              <a:t>const </a:t>
            </a:r>
            <a:r>
              <a:rPr lang="en-GB" altLang="zh-CN" sz="2000" i="1">
                <a:solidFill>
                  <a:srgbClr val="002060"/>
                </a:solidFill>
              </a:rPr>
              <a:t>;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76825" y="3068638"/>
            <a:ext cx="36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27763" y="342900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</a:rPr>
              <a:t>√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984312">
            <a:off x="3746500" y="4170363"/>
            <a:ext cx="175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</a:rPr>
              <a:t>compiler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836613"/>
            <a:ext cx="374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f( A * const this);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</a:t>
            </a:r>
            <a:r>
              <a:rPr lang="en-US" altLang="zh-CN" sz="2000">
                <a:solidFill>
                  <a:srgbClr val="C00000"/>
                </a:solidFill>
              </a:rPr>
              <a:t>const</a:t>
            </a:r>
            <a:r>
              <a:rPr lang="en-US" altLang="zh-CN" sz="2000"/>
              <a:t> A* const this);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35600" y="4365625"/>
            <a:ext cx="341471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int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int &amp; indirect_int;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A():indirect_int(*new int){ ...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~A() { delete &amp;indirect_int;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void f(</a:t>
            </a:r>
            <a:r>
              <a:rPr lang="en-US" altLang="zh-CN" sz="1600"/>
              <a:t>) const { indirect_int++;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50825" y="3429000"/>
            <a:ext cx="1281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mutable</a:t>
            </a:r>
            <a:endParaRPr lang="zh-CN" altLang="en-US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allAtOnce"/>
      <p:bldP spid="5" grpId="0" build="allAtOnce"/>
      <p:bldP spid="6" grpId="0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13" grpId="0" build="allAtOnce"/>
      <p:bldP spid="15" grpId="0" build="allAtOnce" animBg="1"/>
      <p:bldP spid="16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静态成员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类刻划了一组具有相同属性的对象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对象是类的实例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问题：同一个类的不同对象如何共享变量？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如果把这些共享变量定义为全局变量，则缺乏数据保护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宋体" panose="02010600030101010101" pitchFamily="2" charset="-122"/>
              </a:rPr>
              <a:t>名污染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静态成员变量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{    int   x,y;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     static int shared;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  .....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</a:t>
            </a:r>
            <a:r>
              <a:rPr lang="en-US" altLang="zh-CN" sz="1800" i="1">
                <a:solidFill>
                  <a:srgbClr val="C00000"/>
                </a:solidFill>
              </a:rPr>
              <a:t>int A::shared=0;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A a, b;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类对象所共享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唯一拷贝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静态成员函数</a:t>
            </a:r>
            <a:endParaRPr lang="zh-CN" altLang="en-US" sz="24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{    static int shared;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int x;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public: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static void f() { 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void q() { …x…shared…}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/>
            <a:r>
              <a:rPr lang="en-GB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只能存取静态成员变量，调用静态成员函数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静态成员的使用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通过对象使用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 a;  a.f();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通过类使用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A::f();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400">
                <a:latin typeface="宋体" panose="02010600030101010101" pitchFamily="2" charset="-122"/>
              </a:rPr>
              <a:t>C++</a:t>
            </a:r>
            <a:r>
              <a:rPr lang="zh-CN" altLang="en-US" sz="2400">
                <a:latin typeface="宋体" panose="02010600030101010101" pitchFamily="2" charset="-122"/>
              </a:rPr>
              <a:t>支持观点  “</a:t>
            </a:r>
            <a:r>
              <a:rPr lang="en-GB" altLang="en-US" sz="2400">
                <a:latin typeface="宋体" panose="02010600030101010101" pitchFamily="2" charset="-122"/>
              </a:rPr>
              <a:t>类也是对象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zh-CN" sz="2000"/>
              <a:t>Smalltalk</a:t>
            </a:r>
            <a:endParaRPr lang="en-GB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{      static int obj_count;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A()  {   obj_count++;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~A()  {   obj_count--;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static int get_num_of_obj()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int  A::obj_count=0;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int  </a:t>
            </a:r>
            <a:r>
              <a:rPr lang="en-US" altLang="zh-CN" sz="1800" i="1"/>
              <a:t>A::</a:t>
            </a:r>
            <a:r>
              <a:rPr lang="en-GB" altLang="zh-CN" sz="1800" i="1"/>
              <a:t>get_num_of_obj() { return obj_count;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class  singleton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{	protected: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singleton(){}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singleton(const singleton 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instance()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{   return  m_instance == NULL?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		m_instance = new singleton: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void destroy()  { delete m_instance; m_instance = NULL;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singleton * singleton ::m_instance= NULL;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57813" y="1071563"/>
            <a:ext cx="1408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singleton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29250" y="2143125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Resource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原则：谁创建，谁归还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友元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类外部不能访问该类的</a:t>
            </a:r>
            <a:r>
              <a:rPr lang="en-US" altLang="zh-CN" sz="2000" i="1"/>
              <a:t>private</a:t>
            </a:r>
            <a:r>
              <a:rPr lang="zh-CN" altLang="en-US" sz="2000"/>
              <a:t>成员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通过该类的</a:t>
            </a:r>
            <a:r>
              <a:rPr lang="en-US" altLang="zh-CN" sz="2000" i="1"/>
              <a:t>public</a:t>
            </a:r>
            <a:r>
              <a:rPr lang="zh-CN" altLang="en-US" sz="2000"/>
              <a:t>方法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会降低对</a:t>
            </a:r>
            <a:r>
              <a:rPr lang="en-US" altLang="zh-CN" sz="2000" i="1"/>
              <a:t>private</a:t>
            </a:r>
            <a:r>
              <a:rPr lang="zh-CN" altLang="en-US" sz="2000"/>
              <a:t>成员的访问效率，缺乏灵活性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2" eaLnBrk="1" hangingPunct="1"/>
            <a:r>
              <a:rPr lang="zh-CN" altLang="en-US" sz="2000"/>
              <a:t>例：矩阵类(</a:t>
            </a:r>
            <a:r>
              <a:rPr lang="en-US" altLang="zh-CN" sz="2000"/>
              <a:t>Matrix)、</a:t>
            </a:r>
            <a:r>
              <a:rPr lang="zh-CN" altLang="en-US" sz="2000"/>
              <a:t>向量类(</a:t>
            </a:r>
            <a:r>
              <a:rPr lang="en-US" altLang="zh-CN" sz="2000"/>
              <a:t>Vector)</a:t>
            </a:r>
            <a:r>
              <a:rPr lang="zh-CN" altLang="en-US" sz="2000"/>
              <a:t>和全局函数(</a:t>
            </a:r>
            <a:r>
              <a:rPr lang="en-US" altLang="zh-CN" sz="2000"/>
              <a:t>multiply)，</a:t>
            </a:r>
            <a:r>
              <a:rPr lang="zh-CN" altLang="en-US" sz="2000"/>
              <a:t>全局函数实现矩阵和向量相乘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038600" y="1104900"/>
            <a:ext cx="4387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int &amp;element(int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, int j)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{  return *(</a:t>
            </a:r>
            <a:r>
              <a:rPr lang="en-US" altLang="zh-CN" sz="1800" i="1" dirty="0" err="1"/>
              <a:t>p_data+i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col+j</a:t>
            </a:r>
            <a:r>
              <a:rPr lang="en-US" altLang="zh-CN" sz="1800" i="1" dirty="0"/>
              <a:t>);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void dimension(int &amp;l, int &amp;c)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{   l = </a:t>
            </a:r>
            <a:r>
              <a:rPr lang="en-US" altLang="zh-CN" sz="1800" i="1" dirty="0" err="1"/>
              <a:t>lin</a:t>
            </a:r>
            <a:r>
              <a:rPr lang="en-US" altLang="zh-CN" sz="1800" i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c =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{   int *p=</a:t>
            </a:r>
            <a:r>
              <a:rPr lang="en-US" altLang="zh-CN" sz="1800" i="1" dirty="0" err="1"/>
              <a:t>p_data</a:t>
            </a:r>
            <a:r>
              <a:rPr lang="en-US" altLang="zh-CN" sz="1800" i="1" dirty="0"/>
              <a:t>;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for (int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=0;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&lt;</a:t>
            </a:r>
            <a:r>
              <a:rPr lang="en-US" altLang="zh-CN" sz="1800" i="1" dirty="0" err="1"/>
              <a:t>lin</a:t>
            </a:r>
            <a:r>
              <a:rPr lang="en-US" altLang="zh-CN" sz="1800" i="1" dirty="0"/>
              <a:t>;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{   for (int j=0; j&lt;col; </a:t>
            </a:r>
            <a:r>
              <a:rPr lang="en-US" altLang="zh-CN" sz="1800" i="1" dirty="0" err="1"/>
              <a:t>j++</a:t>
            </a:r>
            <a:r>
              <a:rPr lang="en-US" altLang="zh-CN" sz="1800" i="1" dirty="0"/>
              <a:t>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{  </a:t>
            </a:r>
            <a:r>
              <a:rPr lang="en-US" altLang="zh-CN" sz="1800" i="1" dirty="0" err="1"/>
              <a:t>cout</a:t>
            </a:r>
            <a:r>
              <a:rPr lang="en-US" altLang="zh-CN" sz="1800" i="1" dirty="0"/>
              <a:t>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   p++;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</a:t>
            </a:r>
            <a:r>
              <a:rPr lang="en-US" altLang="zh-CN" sz="1800" i="1" dirty="0" err="1"/>
              <a:t>cout</a:t>
            </a:r>
            <a:r>
              <a:rPr lang="en-US" altLang="zh-CN" sz="1800" i="1" dirty="0"/>
              <a:t> &lt;&lt; </a:t>
            </a:r>
            <a:r>
              <a:rPr lang="en-US" altLang="zh-CN" sz="1800" i="1" dirty="0" err="1"/>
              <a:t>endl</a:t>
            </a:r>
            <a:r>
              <a:rPr lang="en-US" altLang="zh-CN" sz="1800" i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-304800" y="2362200"/>
            <a:ext cx="5029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Matrix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int   lin,col;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Matrix(int l, int c)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lin = 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col = c;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p_data = new int[lin*col];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~Matrix()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delete []p_data;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-381000" y="2341563"/>
            <a:ext cx="40894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Vector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int   num;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Vector(int 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num = 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p_data = new int[num];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~Vector()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{  delete []p_data;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3505200" y="2051050"/>
            <a:ext cx="45799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p_data[i];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n = num;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int *p=p_data;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i&lt;num; i++,p++)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Concepts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1800" dirty="0">
                <a:latin typeface="+mj-lt"/>
              </a:rPr>
              <a:t>Program</a:t>
            </a:r>
            <a:r>
              <a:rPr lang="zh-CN" altLang="en-US" sz="1800" dirty="0">
                <a:latin typeface="+mj-lt"/>
              </a:rPr>
              <a:t>＝</a:t>
            </a:r>
            <a:r>
              <a:rPr lang="en-US" altLang="zh-CN" sz="1800" dirty="0">
                <a:latin typeface="+mj-lt"/>
              </a:rPr>
              <a:t>Object1 </a:t>
            </a:r>
            <a:r>
              <a:rPr lang="en-GB" altLang="en-US" sz="1800" dirty="0"/>
              <a:t>+ </a:t>
            </a:r>
            <a:r>
              <a:rPr lang="en-US" altLang="zh-CN" sz="1800" dirty="0">
                <a:latin typeface="+mj-lt"/>
              </a:rPr>
              <a:t>Object2 </a:t>
            </a:r>
            <a:r>
              <a:rPr lang="en-GB" altLang="en-US" sz="1800" dirty="0"/>
              <a:t>+</a:t>
            </a:r>
            <a:r>
              <a:rPr lang="zh-CN" altLang="en-US" sz="1800" dirty="0">
                <a:latin typeface="+mj-lt"/>
              </a:rPr>
              <a:t>……</a:t>
            </a:r>
            <a:r>
              <a:rPr lang="en-GB" altLang="en-US" sz="1800" dirty="0"/>
              <a:t> + </a:t>
            </a:r>
            <a:r>
              <a:rPr lang="en-US" altLang="zh-CN" sz="1800" dirty="0" err="1">
                <a:latin typeface="+mj-lt"/>
              </a:rPr>
              <a:t>Objectn</a:t>
            </a:r>
            <a:endParaRPr lang="en-US" altLang="zh-CN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Object: Data + Operation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Message:  function call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en-US" sz="1800" dirty="0">
                <a:latin typeface="+mj-lt"/>
              </a:rPr>
              <a:t>Class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en-GB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Classify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Object-Oriented</a:t>
            </a:r>
            <a:endParaRPr lang="en-US" altLang="en-GB" sz="1800" dirty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Object-Based</a:t>
            </a:r>
            <a:endParaRPr lang="en-GB" altLang="en-US" sz="1800" dirty="0">
              <a:latin typeface="宋体" pitchFamily="2" charset="-122"/>
            </a:endParaRP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Without Inheritance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635375" y="537368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Ada</a:t>
            </a:r>
            <a:endParaRPr lang="zh-CN" altLang="en-US" sz="1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90600" y="1860550"/>
            <a:ext cx="5821363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  multiply(Matrix &amp;m, Vector &amp;v, Vector &amp;r)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int  lin, 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m.dimension(lin,col);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{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= 0;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 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+= </a:t>
            </a:r>
            <a:r>
              <a:rPr lang="en-US" altLang="zh-CN" sz="1600" i="1" u="sng">
                <a:solidFill>
                  <a:schemeClr val="hlink"/>
                </a:solidFill>
              </a:rPr>
              <a:t>m.element(i,j)</a:t>
            </a:r>
            <a:r>
              <a:rPr lang="en-US" altLang="zh-CN" sz="1600" i="1" u="sng"/>
              <a:t>*</a:t>
            </a:r>
            <a:r>
              <a:rPr lang="en-US" altLang="zh-CN" sz="1600" i="1" u="sng">
                <a:solidFill>
                  <a:schemeClr val="hlink"/>
                </a:solidFill>
              </a:rPr>
              <a:t>v.element(j)</a:t>
            </a:r>
            <a:r>
              <a:rPr lang="en-US" altLang="zh-CN" sz="1600" i="1" u="sng"/>
              <a:t>;</a:t>
            </a: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main()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 Matrix m(10,5);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v(5);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r(10);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......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multiply(m,v,r);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v.display();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r.display();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分类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友元类成员函数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作用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提高程序设计灵活性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数据保护和对数据的存取效率之间的一个折中方案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void func()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B;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{  …….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};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{   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void func();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class B; 	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</a:t>
            </a:r>
            <a:r>
              <a:rPr lang="en-GB" altLang="zh-CN" sz="1800" i="1"/>
              <a:t> void C::f();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友元类成员函数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 i="1"/>
              <a:t>	};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class Matrix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	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class Vector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       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i="1" dirty="0"/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友元不具有传递性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能编译吗？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原则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避免将</a:t>
            </a:r>
            <a:r>
              <a:rPr lang="en-US" altLang="zh-CN" sz="2400"/>
              <a:t>data member</a:t>
            </a:r>
            <a:r>
              <a:rPr lang="zh-CN" altLang="en-US" sz="2400"/>
              <a:t>放在公开接口中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努力让接口完满 (</a:t>
            </a:r>
            <a:r>
              <a:rPr lang="en-US" altLang="zh-CN" sz="2400"/>
              <a:t>complete) </a:t>
            </a:r>
            <a:r>
              <a:rPr lang="zh-CN" altLang="en-US" sz="2400"/>
              <a:t>且最小化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71875" y="2362200"/>
            <a:ext cx="5343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class AccessLevels {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FF0000"/>
                </a:solidFill>
              </a:rPr>
              <a:t>ReadOnly </a:t>
            </a:r>
            <a:r>
              <a:rPr lang="en-US" altLang="zh-CN" sz="1600" i="1"/>
              <a:t>const { return readOnly;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>
                <a:solidFill>
                  <a:srgbClr val="FF0000"/>
                </a:solidFill>
              </a:rPr>
              <a:t>(</a:t>
            </a:r>
            <a:r>
              <a:rPr lang="en-US" altLang="zh-CN" sz="1600" i="1"/>
              <a:t>int value) { readWrite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/>
              <a:t>() { return readWrite;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FF0000"/>
                </a:solidFill>
              </a:rPr>
              <a:t>WriteOnly</a:t>
            </a:r>
            <a:r>
              <a:rPr lang="en-US" altLang="zh-CN" sz="1600" i="1"/>
              <a:t>(int value) { writeOnly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private: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noAccess;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readWrite;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writeOnly;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};</a:t>
            </a:r>
            <a:endParaRPr lang="zh-CN" altLang="en-US" sz="1600" i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1813" y="2803525"/>
          <a:ext cx="2552700" cy="1463675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Get</a:t>
                      </a:r>
                      <a:r>
                        <a:rPr lang="en-US" altLang="zh-CN" sz="1800" baseline="0" dirty="0"/>
                        <a:t>          Set</a:t>
                      </a:r>
                    </a:p>
                    <a:p>
                      <a:r>
                        <a:rPr lang="en-US" altLang="zh-CN" sz="1800" baseline="0" dirty="0"/>
                        <a:t>R             </a:t>
                      </a:r>
                      <a:r>
                        <a:rPr lang="en-US" altLang="zh-CN" sz="1800" b="1" baseline="0" dirty="0">
                          <a:solidFill>
                            <a:srgbClr val="006600"/>
                          </a:solidFill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W               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RW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zh-CN" sz="1800" baseline="0" dirty="0"/>
                        <a:t>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NONE</a:t>
                      </a:r>
                      <a:endParaRPr lang="zh-CN" altLang="en-US" sz="1800" dirty="0"/>
                    </a:p>
                  </a:txBody>
                  <a:tcPr marL="91455" marR="91455" marT="45740" marB="4574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 rot="-491613">
            <a:off x="5507038" y="90805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400" b="1">
                <a:solidFill>
                  <a:srgbClr val="002060"/>
                </a:solidFill>
              </a:rPr>
              <a:t>Law of Demeter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Why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评价标</a:t>
            </a:r>
            <a:r>
              <a:rPr lang="zh-CN" altLang="en-US" sz="2000">
                <a:latin typeface="宋体" panose="02010600030101010101" pitchFamily="2" charset="-122"/>
              </a:rPr>
              <a:t>准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Efficency of Development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>
              <a:latin typeface="Arial Unicode MS" pitchFamily="34" charset="-128"/>
              <a:ea typeface="Arial Unicode MS" pitchFamily="34" charset="-128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Quality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External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    Correctness、Efficiency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R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obustness、</a:t>
            </a:r>
            <a:r>
              <a:rPr lang="en-GB" altLang="zh-CN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Reliability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Arial Unicode MS" pitchFamily="34" charset="-128"/>
                <a:ea typeface="Arial Unicode MS" pitchFamily="34" charset="-128"/>
              </a:rPr>
              <a:t>           Usability、</a:t>
            </a:r>
            <a:r>
              <a:rPr lang="en-GB" altLang="zh-CN" sz="20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Reusability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/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Internal   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    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Readability、Maintainability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Portability</a:t>
            </a:r>
            <a:endParaRPr lang="en-GB" altLang="zh-CN">
              <a:latin typeface="Arial Unicode MS" pitchFamily="34" charset="-128"/>
              <a:ea typeface="Arial Unicode MS" pitchFamily="34" charset="-128"/>
            </a:endParaRP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57188" y="6072188"/>
            <a:ext cx="663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</a:rPr>
              <a:t>产品在规定的条件下和规定的时间内完成规定功能的能力</a:t>
            </a:r>
            <a:endParaRPr lang="en-US" altLang="zh-CN" sz="2000" b="1">
              <a:solidFill>
                <a:srgbClr val="006600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151563" y="785813"/>
            <a:ext cx="1114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需求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架构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构建模式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代码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测试用例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项目组织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23557" name="上箭头 7"/>
          <p:cNvSpPr>
            <a:spLocks noChangeArrowheads="1"/>
          </p:cNvSpPr>
          <p:nvPr/>
        </p:nvSpPr>
        <p:spPr bwMode="auto">
          <a:xfrm>
            <a:off x="5580063" y="2565400"/>
            <a:ext cx="144462" cy="647700"/>
          </a:xfrm>
          <a:prstGeom prst="up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3558" name="上箭头 8"/>
          <p:cNvSpPr>
            <a:spLocks noChangeArrowheads="1"/>
          </p:cNvSpPr>
          <p:nvPr/>
        </p:nvSpPr>
        <p:spPr bwMode="auto">
          <a:xfrm>
            <a:off x="2195513" y="4292600"/>
            <a:ext cx="144462" cy="649288"/>
          </a:xfrm>
          <a:prstGeom prst="upArrow">
            <a:avLst>
              <a:gd name="adj1" fmla="val 50000"/>
              <a:gd name="adj2" fmla="val 499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63683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Encapsulation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3671887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class 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void SetDate(int y, int m, int d);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int IsLeapYear();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9388" y="4341813"/>
            <a:ext cx="5486400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void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</a:t>
            </a:r>
            <a:r>
              <a:rPr lang="en-US" altLang="zh-CN" sz="1600" b="1" i="1">
                <a:latin typeface="Times New Roman" panose="02020603050405020304" pitchFamily="18" charset="0"/>
              </a:rPr>
              <a:t>SetDate(int y,  int m, 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b="1" i="1">
                <a:latin typeface="Times New Roman" panose="02020603050405020304" pitchFamily="18" charset="0"/>
              </a:rPr>
              <a:t>{    </a:t>
            </a:r>
            <a:r>
              <a:rPr lang="en-US" altLang="zh-CN" sz="1600" b="1" i="1">
                <a:latin typeface="Times New Roman" panose="02020603050405020304" pitchFamily="18" charset="0"/>
              </a:rPr>
              <a:t>year 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month =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day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</a:rPr>
              <a:t>int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 </a:t>
            </a:r>
            <a:r>
              <a:rPr lang="en-US" altLang="zh-CN" sz="1600" b="1" i="1">
                <a:latin typeface="Times New Roman" panose="02020603050405020304" pitchFamily="18" charset="0"/>
              </a:rPr>
              <a:t>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return (year%4 == 0 &amp;&amp; year%100 != 0) || (year%400==0); }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7675" y="2060575"/>
            <a:ext cx="51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a.h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0" y="4076700"/>
            <a:ext cx="74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a.cpp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175" y="1052513"/>
            <a:ext cx="4398963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class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{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void SetDate(int y, int m,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{    year = y;  month = m; day = d;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{ return (year%4 == 0 &amp;&amp; year%100 !=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            || (year%400==0);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};</a:t>
            </a:r>
            <a:endParaRPr lang="zh-CN" altLang="en-US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51725" y="13414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inline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95963" y="4005263"/>
            <a:ext cx="28797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int 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(2000,1,1);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*p = new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p-&gt;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-739854">
            <a:off x="3392488" y="3746500"/>
            <a:ext cx="1004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ADT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500438"/>
            <a:ext cx="21066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800" i="1" dirty="0">
                <a:solidFill>
                  <a:schemeClr val="accent6">
                    <a:lumMod val="50000"/>
                  </a:schemeClr>
                </a:solidFill>
              </a:rPr>
              <a:t>  year=2000, … </a:t>
            </a:r>
            <a:endParaRPr lang="zh-CN" alt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19700" y="347186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6636" name="TextBox 16"/>
          <p:cNvSpPr txBox="1">
            <a:spLocks noChangeArrowheads="1"/>
          </p:cNvSpPr>
          <p:nvPr/>
        </p:nvSpPr>
        <p:spPr bwMode="auto">
          <a:xfrm>
            <a:off x="1979613" y="908050"/>
            <a:ext cx="141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成员变量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成员函数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83114">
            <a:off x="7123113" y="4162425"/>
            <a:ext cx="105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Value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allAtOnce" animBg="1"/>
      <p:bldP spid="15365" grpId="0" build="allAtOnce" animBg="1"/>
      <p:bldP spid="15366" grpId="0" build="allAtOnce"/>
      <p:bldP spid="15367" grpId="0" build="allAtOnce"/>
      <p:bldP spid="10" grpId="0" build="allAtOnce" animBg="1"/>
      <p:bldP spid="11" grpId="0" build="allAtOnce"/>
      <p:bldP spid="13" grpId="0" build="allAtOnce" animBg="1"/>
      <p:bldP spid="14" grpId="0" build="allAtOnce"/>
      <p:bldP spid="15" grpId="0" build="allAtOnce"/>
      <p:bldP spid="16" grpId="0" build="allAtOnce"/>
      <p:bldP spid="1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7713"/>
            <a:ext cx="7954963" cy="4114800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对象的初始化</a:t>
            </a:r>
          </a:p>
          <a:p>
            <a:pPr algn="just" eaLnBrk="1" hangingPunct="1"/>
            <a:r>
              <a:rPr lang="zh-CN" altLang="en-US" sz="2400">
                <a:latin typeface="宋体" panose="02010600030101010101" pitchFamily="2" charset="-122"/>
              </a:rPr>
              <a:t>描述</a:t>
            </a:r>
            <a:endParaRPr lang="en-GB" altLang="en-US" sz="24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与类同名、无返回类型</a:t>
            </a:r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自动调用</a:t>
            </a:r>
            <a:r>
              <a:rPr lang="en-GB" altLang="zh-CN" sz="1800">
                <a:latin typeface="宋体" panose="02010600030101010101" pitchFamily="2" charset="-122"/>
              </a:rPr>
              <a:t>，</a:t>
            </a:r>
            <a:r>
              <a:rPr lang="en-GB" altLang="en-US" sz="1800">
                <a:latin typeface="宋体" panose="02010600030101010101" pitchFamily="2" charset="-122"/>
              </a:rPr>
              <a:t>不可直接调用</a:t>
            </a:r>
            <a:endParaRPr lang="en-GB" altLang="en-US" sz="18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可重载</a:t>
            </a:r>
          </a:p>
          <a:p>
            <a:pPr lvl="1" algn="just" eaLnBrk="1" hangingPunct="1"/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1800" b="1">
                <a:solidFill>
                  <a:srgbClr val="C00000"/>
                </a:solidFill>
                <a:latin typeface="宋体" panose="02010600030101010101" pitchFamily="2" charset="-122"/>
              </a:rPr>
              <a:t>默认构造函数</a:t>
            </a:r>
            <a:r>
              <a:rPr lang="en-GB" altLang="en-US" sz="1800">
                <a:latin typeface="宋体" panose="02010600030101010101" pitchFamily="2" charset="-122"/>
              </a:rPr>
              <a:t>    </a:t>
            </a:r>
            <a:r>
              <a:rPr lang="zh-CN" altLang="en-US" sz="1800" i="1">
                <a:latin typeface="宋体" panose="02010600030101010101" pitchFamily="2" charset="-122"/>
              </a:rPr>
              <a:t>无</a:t>
            </a:r>
            <a:r>
              <a:rPr lang="en-GB" altLang="en-US" sz="1800" i="1">
                <a:latin typeface="宋体" panose="02010600030101010101" pitchFamily="2" charset="-122"/>
              </a:rPr>
              <a:t>参数</a:t>
            </a:r>
          </a:p>
          <a:p>
            <a:pPr lvl="2" algn="just" eaLnBrk="1" hangingPunct="1"/>
            <a:r>
              <a:rPr lang="en-GB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当类中未提供构造函数时，编译系统</a:t>
            </a:r>
            <a:r>
              <a:rPr lang="zh-CN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提供</a:t>
            </a:r>
            <a:endParaRPr lang="en-US" altLang="zh-CN" sz="18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000" i="1"/>
              <a:t>public</a:t>
            </a:r>
            <a:endParaRPr lang="en-GB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600">
                <a:latin typeface="宋体" panose="02010600030101010101" pitchFamily="2" charset="-122"/>
              </a:rPr>
              <a:t>可定义为</a:t>
            </a:r>
            <a:r>
              <a:rPr lang="en-US" altLang="zh-CN" sz="1800" b="1" i="1">
                <a:latin typeface="宋体" panose="02010600030101010101" pitchFamily="2" charset="-122"/>
              </a:rPr>
              <a:t>private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600">
                <a:latin typeface="宋体" panose="02010600030101010101" pitchFamily="2" charset="-122"/>
              </a:rPr>
              <a:t>   </a:t>
            </a:r>
            <a:r>
              <a:rPr lang="zh-CN" altLang="en-US" sz="1600">
                <a:latin typeface="宋体" panose="02010600030101010101" pitchFamily="2" charset="-122"/>
              </a:rPr>
              <a:t>接管</a:t>
            </a:r>
            <a:r>
              <a:rPr lang="en-GB" altLang="en-US" sz="1600">
                <a:latin typeface="宋体" panose="02010600030101010101" pitchFamily="2" charset="-122"/>
              </a:rPr>
              <a:t>对象</a:t>
            </a:r>
            <a:r>
              <a:rPr lang="zh-CN" altLang="en-US" sz="1600">
                <a:latin typeface="宋体" panose="02010600030101010101" pitchFamily="2" charset="-122"/>
              </a:rPr>
              <a:t>创建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463639">
            <a:off x="4670425" y="41481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Why？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调用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{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A(int i);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A(char *p);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a1=A(1);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a1=1;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A(int i)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a2=A();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a2;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A()，</a:t>
            </a:r>
            <a:r>
              <a:rPr lang="en-GB" altLang="en-US" sz="1600" i="1">
                <a:solidFill>
                  <a:srgbClr val="006600"/>
                </a:solidFill>
              </a:rPr>
              <a:t>注意：不能写成：</a:t>
            </a:r>
            <a:r>
              <a:rPr lang="en-GB" altLang="zh-CN" sz="1600" i="1">
                <a:solidFill>
                  <a:srgbClr val="006600"/>
                </a:solidFill>
              </a:rPr>
              <a:t>A a2();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a3=A(“abcd”);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a3=“abcd”;  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A(char *)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</a:t>
            </a:r>
            <a:r>
              <a:rPr lang="en-US" altLang="zh-CN" sz="1600" i="1"/>
              <a:t>A   a[4]; 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调用</a:t>
            </a:r>
            <a:r>
              <a:rPr lang="en-US" altLang="zh-CN" sz="1600" i="1">
                <a:solidFill>
                  <a:srgbClr val="006600"/>
                </a:solidFill>
              </a:rPr>
              <a:t>a[0]、a[1]、a[2]、a[3]</a:t>
            </a:r>
            <a:r>
              <a:rPr lang="zh-CN" altLang="en-US" sz="1600" i="1">
                <a:solidFill>
                  <a:srgbClr val="006600"/>
                </a:solidFill>
              </a:rPr>
              <a:t>的</a:t>
            </a:r>
            <a:r>
              <a:rPr lang="en-US" altLang="zh-CN" sz="1600" i="1">
                <a:solidFill>
                  <a:srgbClr val="006600"/>
                </a:solidFill>
              </a:rPr>
              <a:t>A()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/>
              <a:t>	A   b[5]={ A(), A(1), A("abcd"), 2, "xyz“ };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9956</TotalTime>
  <Words>4261</Words>
  <Application>Microsoft Macintosh PowerPoint</Application>
  <PresentationFormat>全屏显示(4:3)</PresentationFormat>
  <Paragraphs>918</Paragraphs>
  <Slides>44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Arial Unicode MS</vt:lpstr>
      <vt:lpstr>Calibri</vt:lpstr>
      <vt:lpstr>Courier New</vt:lpstr>
      <vt:lpstr>Tahoma</vt:lpstr>
      <vt:lpstr>Times New Roman</vt:lpstr>
      <vt:lpstr>Wingdings</vt:lpstr>
      <vt:lpstr>Blends</vt:lpstr>
      <vt:lpstr>C++程序设计（part 2）</vt:lpstr>
      <vt:lpstr>OOP</vt:lpstr>
      <vt:lpstr>OOP</vt:lpstr>
      <vt:lpstr>OOP</vt:lpstr>
      <vt:lpstr>OOP</vt:lpstr>
      <vt:lpstr>Encapsulation</vt:lpstr>
      <vt:lpstr>类</vt:lpstr>
      <vt:lpstr>构造函数</vt:lpstr>
      <vt:lpstr>构造函数</vt:lpstr>
      <vt:lpstr>成员初始化表</vt:lpstr>
      <vt:lpstr>成员初始化表</vt:lpstr>
      <vt:lpstr>成员初始化表</vt:lpstr>
      <vt:lpstr>析构函数</vt:lpstr>
      <vt:lpstr>析构函数</vt:lpstr>
      <vt:lpstr>拷贝构造函数</vt:lpstr>
      <vt:lpstr>拷贝构造函数</vt:lpstr>
      <vt:lpstr>拷贝构造函数</vt:lpstr>
      <vt:lpstr>移动构造函数</vt:lpstr>
      <vt:lpstr>动态内存</vt:lpstr>
      <vt:lpstr>动态对象</vt:lpstr>
      <vt:lpstr>动态对象</vt:lpstr>
      <vt:lpstr>创建对象</vt:lpstr>
      <vt:lpstr>New Examples</vt:lpstr>
      <vt:lpstr>动态对象</vt:lpstr>
      <vt:lpstr>对象删除</vt:lpstr>
      <vt:lpstr>动态对象数组</vt:lpstr>
      <vt:lpstr>动态2D数组</vt:lpstr>
      <vt:lpstr>动态2D数组</vt:lpstr>
      <vt:lpstr>Const 成员</vt:lpstr>
      <vt:lpstr>Const 成员</vt:lpstr>
      <vt:lpstr>静态成员</vt:lpstr>
      <vt:lpstr>静态成员</vt:lpstr>
      <vt:lpstr>静态成员</vt:lpstr>
      <vt:lpstr>静态成员</vt:lpstr>
      <vt:lpstr>静态成员</vt:lpstr>
      <vt:lpstr>示例</vt:lpstr>
      <vt:lpstr>友元</vt:lpstr>
      <vt:lpstr>友元</vt:lpstr>
      <vt:lpstr>友元</vt:lpstr>
      <vt:lpstr>友元</vt:lpstr>
      <vt:lpstr>友元</vt:lpstr>
      <vt:lpstr>友元</vt:lpstr>
      <vt:lpstr>友元</vt:lpstr>
      <vt:lpstr>原则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Pan Minxue</cp:lastModifiedBy>
  <cp:revision>509</cp:revision>
  <cp:lastPrinted>1601-01-01T00:00:00Z</cp:lastPrinted>
  <dcterms:created xsi:type="dcterms:W3CDTF">2007-03-08T08:43:17Z</dcterms:created>
  <dcterms:modified xsi:type="dcterms:W3CDTF">2022-10-27T07:00:22Z</dcterms:modified>
</cp:coreProperties>
</file>