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8" r:id="rId12"/>
    <p:sldId id="265" r:id="rId13"/>
    <p:sldId id="266" r:id="rId14"/>
    <p:sldId id="269" r:id="rId15"/>
    <p:sldId id="267" r:id="rId16"/>
    <p:sldId id="273" r:id="rId17"/>
    <p:sldId id="274" r:id="rId18"/>
    <p:sldId id="275" r:id="rId19"/>
    <p:sldId id="276" r:id="rId20"/>
    <p:sldId id="278" r:id="rId21"/>
    <p:sldId id="279" r:id="rId22"/>
    <p:sldId id="280" r:id="rId23"/>
    <p:sldId id="281" r:id="rId24"/>
    <p:sldId id="282" r:id="rId25"/>
    <p:sldId id="283"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9F"/>
    <a:srgbClr val="F3F4F7"/>
    <a:srgbClr val="DD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5225" autoAdjust="0"/>
  </p:normalViewPr>
  <p:slideViewPr>
    <p:cSldViewPr snapToGrid="0">
      <p:cViewPr varScale="1">
        <p:scale>
          <a:sx n="44" d="100"/>
          <a:sy n="44" d="100"/>
        </p:scale>
        <p:origin x="10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87.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07991946006"/>
          <c:y val="0.0350502680231536"/>
          <c:w val="0.622373986214418"/>
          <c:h val="0.933560979321628"/>
        </c:manualLayout>
      </c:layout>
      <c:doughnutChart>
        <c:varyColors val="1"/>
        <c:ser>
          <c:idx val="0"/>
          <c:order val="0"/>
          <c:tx>
            <c:strRef>
              <c:f>Sheet1!$B$1</c:f>
              <c:strCache>
                <c:ptCount val="1"/>
                <c:pt idx="0">
                  <c:v>销售额</c:v>
                </c:pt>
              </c:strCache>
            </c:strRef>
          </c:tx>
          <c:spPr>
            <a:solidFill>
              <a:srgbClr val="2980B9"/>
            </a:solidFill>
            <a:ln w="19050">
              <a:noFill/>
            </a:ln>
          </c:spPr>
          <c:explosion val="11"/>
          <c:dPt>
            <c:idx val="0"/>
            <c:bubble3D val="0"/>
            <c:spPr>
              <a:solidFill>
                <a:srgbClr val="014D9F"/>
              </a:solidFill>
              <a:ln w="19050">
                <a:noFill/>
              </a:ln>
              <a:effectLst/>
            </c:spPr>
          </c:dPt>
          <c:dPt>
            <c:idx val="1"/>
            <c:bubble3D val="0"/>
            <c:spPr>
              <a:solidFill>
                <a:schemeClr val="tx1">
                  <a:lumMod val="65000"/>
                  <a:lumOff val="35000"/>
                </a:schemeClr>
              </a:solidFill>
              <a:ln w="19050">
                <a:noFill/>
              </a:ln>
              <a:effectLst/>
            </c:spPr>
          </c:dPt>
          <c:dPt>
            <c:idx val="2"/>
            <c:bubble3D val="0"/>
            <c:spPr>
              <a:solidFill>
                <a:srgbClr val="014D9F"/>
              </a:solidFill>
              <a:ln w="19050">
                <a:noFill/>
              </a:ln>
              <a:effectLst/>
            </c:spPr>
          </c:dPt>
          <c:dPt>
            <c:idx val="3"/>
            <c:bubble3D val="0"/>
            <c:spPr>
              <a:solidFill>
                <a:srgbClr val="014D9F"/>
              </a:solidFill>
              <a:ln w="19050">
                <a:noFill/>
              </a:ln>
              <a:effectLst/>
            </c:spPr>
          </c:dPt>
          <c:dPt>
            <c:idx val="4"/>
            <c:bubble3D val="0"/>
            <c:spPr>
              <a:solidFill>
                <a:srgbClr val="014D9F"/>
              </a:solidFill>
              <a:ln w="19050">
                <a:noFill/>
              </a:ln>
              <a:effectLst/>
            </c:spPr>
          </c:dPt>
          <c:dLbls>
            <c:delete val="1"/>
          </c:dLbls>
          <c:cat>
            <c:strRef>
              <c:f>Sheet1!$A$2:$A$6</c:f>
              <c:strCache>
                <c:ptCount val="4"/>
                <c:pt idx="0">
                  <c:v>第一季度</c:v>
                </c:pt>
                <c:pt idx="1">
                  <c:v>第二季度</c:v>
                </c:pt>
                <c:pt idx="2">
                  <c:v>第三季度</c:v>
                </c:pt>
                <c:pt idx="3">
                  <c:v>第四季度</c:v>
                </c:pt>
              </c:strCache>
            </c:strRef>
          </c:cat>
          <c:val>
            <c:numRef>
              <c:f>Sheet1!$B$2:$B$6</c:f>
              <c:numCache>
                <c:formatCode>General</c:formatCode>
                <c:ptCount val="5"/>
                <c:pt idx="0">
                  <c:v>1</c:v>
                </c:pt>
                <c:pt idx="1">
                  <c:v>1</c:v>
                </c:pt>
                <c:pt idx="2">
                  <c:v>1</c:v>
                </c:pt>
                <c:pt idx="3">
                  <c:v>1</c:v>
                </c:pt>
                <c:pt idx="4">
                  <c:v>1</c:v>
                </c:pt>
              </c:numCache>
            </c:numRef>
          </c:val>
        </c:ser>
        <c:dLbls>
          <c:showLegendKey val="0"/>
          <c:showVal val="0"/>
          <c:showCatName val="0"/>
          <c:showSerName val="0"/>
          <c:showPercent val="0"/>
          <c:showBubbleSize val="0"/>
          <c:showLeaderLines val="1"/>
        </c:dLbls>
        <c:firstSliceAng val="0"/>
        <c:holeSize val="82"/>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tx1">
                <a:lumMod val="65000"/>
                <a:lumOff val="3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06"/>
        <c:overlap val="-100"/>
        <c:axId val="-1684328464"/>
        <c:axId val="-1684319216"/>
      </c:barChart>
      <c:catAx>
        <c:axId val="-1684328464"/>
        <c:scaling>
          <c:orientation val="minMax"/>
        </c:scaling>
        <c:delete val="1"/>
        <c:axPos val="b"/>
        <c:numFmt formatCode="General" sourceLinked="1"/>
        <c:majorTickMark val="out"/>
        <c:minorTickMark val="none"/>
        <c:tickLblPos val="nextTo"/>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1684319216"/>
        <c:crosses val="autoZero"/>
        <c:auto val="1"/>
        <c:lblAlgn val="ctr"/>
        <c:lblOffset val="100"/>
        <c:noMultiLvlLbl val="0"/>
      </c:catAx>
      <c:valAx>
        <c:axId val="-168431921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8432846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3C316-E72C-45F7-A44C-C8A945073F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6050A-287D-4AC2-9DEB-C38056286F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98BAA-1270-4A87-AC08-86055C84FCA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E106C-8908-4CCD-981F-AFFF01DA88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tags" Target="../tags/tag48.xml"/><Relationship Id="rId2" Type="http://schemas.openxmlformats.org/officeDocument/2006/relationships/image" Target="../media/image10.png"/><Relationship Id="rId1" Type="http://schemas.openxmlformats.org/officeDocument/2006/relationships/tags" Target="../tags/tag4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4" Type="http://schemas.openxmlformats.org/officeDocument/2006/relationships/notesSlide" Target="../notesSlides/notesSlide17.xml"/><Relationship Id="rId13" Type="http://schemas.openxmlformats.org/officeDocument/2006/relationships/slideLayout" Target="../slideLayouts/slideLayout1.xml"/><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tags" Target="../tags/tag57.xml"/><Relationship Id="rId1"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notesSlide" Target="../notesSlides/notesSlide2.xml"/><Relationship Id="rId22" Type="http://schemas.openxmlformats.org/officeDocument/2006/relationships/slideLayout" Target="../slideLayouts/slideLayout1.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1" Type="http://schemas.openxmlformats.org/officeDocument/2006/relationships/notesSlide" Target="../notesSlides/notesSlide22.xml"/><Relationship Id="rId30" Type="http://schemas.openxmlformats.org/officeDocument/2006/relationships/slideLayout" Target="../slideLayouts/slideLayout1.xml"/><Relationship Id="rId3" Type="http://schemas.openxmlformats.org/officeDocument/2006/relationships/tags" Target="../tags/tag60.xml"/><Relationship Id="rId29" Type="http://schemas.openxmlformats.org/officeDocument/2006/relationships/tags" Target="../tags/tag86.xml"/><Relationship Id="rId28" Type="http://schemas.openxmlformats.org/officeDocument/2006/relationships/tags" Target="../tags/tag85.xml"/><Relationship Id="rId27" Type="http://schemas.openxmlformats.org/officeDocument/2006/relationships/tags" Target="../tags/tag84.xml"/><Relationship Id="rId26" Type="http://schemas.openxmlformats.org/officeDocument/2006/relationships/tags" Target="../tags/tag83.xml"/><Relationship Id="rId25" Type="http://schemas.openxmlformats.org/officeDocument/2006/relationships/tags" Target="../tags/tag82.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9" Type="http://schemas.openxmlformats.org/officeDocument/2006/relationships/notesSlide" Target="../notesSlides/notesSlide6.xml"/><Relationship Id="rId28" Type="http://schemas.openxmlformats.org/officeDocument/2006/relationships/slideLayout" Target="../slideLayouts/slideLayout1.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image" Target="../media/image6.svg"/><Relationship Id="rId24" Type="http://schemas.openxmlformats.org/officeDocument/2006/relationships/image" Target="../media/image5.png"/><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575963" y="2962975"/>
            <a:ext cx="8195734" cy="706755"/>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实训项目</a:t>
            </a:r>
            <a:r>
              <a:rPr lang="zh-CN" altLang="en-US" sz="4000" b="1" dirty="0">
                <a:solidFill>
                  <a:srgbClr val="014D9F"/>
                </a:solidFill>
                <a:latin typeface="张海山锐线体简" panose="02000000000000000000" pitchFamily="2" charset="-122"/>
                <a:ea typeface="张海山锐线体简" panose="02000000000000000000" pitchFamily="2" charset="-122"/>
              </a:rPr>
              <a:t>计划书</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schemeClr val="tx1">
                    <a:lumMod val="65000"/>
                    <a:lumOff val="35000"/>
                  </a:scheme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latin typeface="Agency FB" panose="020B0503020202020204" pitchFamily="34" charset="0"/>
            </a:endParaRPr>
          </a:p>
        </p:txBody>
      </p:sp>
      <p:grpSp>
        <p:nvGrpSpPr>
          <p:cNvPr id="36" name="组合 35"/>
          <p:cNvGrpSpPr/>
          <p:nvPr/>
        </p:nvGrpSpPr>
        <p:grpSpPr>
          <a:xfrm rot="20188283">
            <a:off x="-2196977" y="-729553"/>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99"/>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 name="矩形 3"/>
          <p:cNvSpPr/>
          <p:nvPr/>
        </p:nvSpPr>
        <p:spPr>
          <a:xfrm>
            <a:off x="203200" y="261561"/>
            <a:ext cx="179197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数据收集与</a:t>
            </a:r>
            <a:r>
              <a:rPr lang="zh-CN" altLang="en-US" b="1" dirty="0">
                <a:solidFill>
                  <a:srgbClr val="014D9F"/>
                </a:solidFill>
                <a:latin typeface="张海山锐线体简" panose="02000000000000000000" pitchFamily="2" charset="-122"/>
                <a:ea typeface="张海山锐线体简" panose="02000000000000000000" pitchFamily="2" charset="-122"/>
              </a:rPr>
              <a:t>处理</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5" name="矩形 4"/>
          <p:cNvSpPr/>
          <p:nvPr/>
        </p:nvSpPr>
        <p:spPr>
          <a:xfrm>
            <a:off x="203200" y="539649"/>
            <a:ext cx="4235450" cy="260350"/>
          </a:xfrm>
          <a:prstGeom prst="rect">
            <a:avLst/>
          </a:prstGeom>
        </p:spPr>
        <p:txBody>
          <a:bodyPr wrap="square">
            <a:spAutoFit/>
          </a:bodyPr>
          <a:p>
            <a:r>
              <a:rPr lang="en-US" altLang="zh-CN" sz="1100" dirty="0">
                <a:solidFill>
                  <a:prstClr val="black">
                    <a:lumMod val="65000"/>
                    <a:lumOff val="35000"/>
                  </a:prstClr>
                </a:solidFill>
                <a:latin typeface="Agency FB" panose="020B0503020202020204" pitchFamily="34" charset="0"/>
              </a:rPr>
              <a:t>Data collection and processing</a:t>
            </a:r>
            <a:endParaRPr lang="en-US" altLang="zh-CN" sz="1100" dirty="0">
              <a:solidFill>
                <a:prstClr val="black">
                  <a:lumMod val="65000"/>
                  <a:lumOff val="35000"/>
                </a:prstClr>
              </a:solidFill>
              <a:latin typeface="Agency FB" panose="020B0503020202020204" pitchFamily="34" charset="0"/>
            </a:endParaRPr>
          </a:p>
        </p:txBody>
      </p:sp>
      <p:pic>
        <p:nvPicPr>
          <p:cNvPr id="12" name="图片 12"/>
          <p:cNvPicPr>
            <a:picLocks noChangeAspect="1"/>
          </p:cNvPicPr>
          <p:nvPr>
            <p:custDataLst>
              <p:tags r:id="rId1"/>
            </p:custDataLst>
          </p:nvPr>
        </p:nvPicPr>
        <p:blipFill>
          <a:blip r:embed="rId2"/>
          <a:stretch>
            <a:fillRect/>
          </a:stretch>
        </p:blipFill>
        <p:spPr>
          <a:xfrm>
            <a:off x="535940" y="1064895"/>
            <a:ext cx="5787390" cy="2483485"/>
          </a:xfrm>
          <a:prstGeom prst="rect">
            <a:avLst/>
          </a:prstGeom>
          <a:noFill/>
          <a:ln>
            <a:noFill/>
          </a:ln>
        </p:spPr>
      </p:pic>
      <p:pic>
        <p:nvPicPr>
          <p:cNvPr id="13" name="图片 13"/>
          <p:cNvPicPr>
            <a:picLocks noChangeAspect="1"/>
          </p:cNvPicPr>
          <p:nvPr>
            <p:custDataLst>
              <p:tags r:id="rId3"/>
            </p:custDataLst>
          </p:nvPr>
        </p:nvPicPr>
        <p:blipFill>
          <a:blip r:embed="rId4"/>
          <a:stretch>
            <a:fillRect/>
          </a:stretch>
        </p:blipFill>
        <p:spPr>
          <a:xfrm>
            <a:off x="535940" y="3618230"/>
            <a:ext cx="5784850" cy="2804160"/>
          </a:xfrm>
          <a:prstGeom prst="rect">
            <a:avLst/>
          </a:prstGeom>
          <a:noFill/>
          <a:ln>
            <a:noFill/>
          </a:ln>
        </p:spPr>
      </p:pic>
      <p:sp>
        <p:nvSpPr>
          <p:cNvPr id="2" name="文本框 1"/>
          <p:cNvSpPr txBox="1"/>
          <p:nvPr/>
        </p:nvSpPr>
        <p:spPr>
          <a:xfrm>
            <a:off x="7022465" y="1967865"/>
            <a:ext cx="4586605" cy="3488690"/>
          </a:xfrm>
          <a:prstGeom prst="rect">
            <a:avLst/>
          </a:prstGeom>
          <a:noFill/>
        </p:spPr>
        <p:txBody>
          <a:bodyPr wrap="square" rtlCol="0">
            <a:noAutofit/>
          </a:bodyPr>
          <a:p>
            <a:pPr indent="457200" fontAlgn="auto"/>
            <a:r>
              <a:rPr lang="zh-CN" altLang="en-US"/>
              <a:t>数据间关联错误、数据本身错误、重复数据的冗余这些问题是影响单数据源的主要问题。误差是非常可能发生这种问题的原因。数据的关联错误一般是由人为造成的其中大多数为(1)数据的重复。(2)数据的本身错误。 (3)数据之间关联错误。</a:t>
            </a:r>
            <a:endParaRPr lang="zh-CN" altLang="en-US"/>
          </a:p>
          <a:p>
            <a:pPr indent="457200" fontAlgn="auto"/>
            <a:r>
              <a:rPr lang="zh-CN" altLang="en-US"/>
              <a:t>使用数理统计、数据挖掘或预定义相对应领域清洗规则将脏数据或者说不符合要求的数据转化为满足要求的干净数据。</a:t>
            </a:r>
            <a:endParaRPr lang="zh-CN" altLang="en-US"/>
          </a:p>
          <a:p>
            <a:pPr indent="457200" fontAlgn="auto"/>
            <a:r>
              <a:rPr lang="zh-CN" altLang="en-US"/>
              <a:t>在（单数据源的）错误被删除后，干净的数据也替代原始的脏 数据回到数据源当中，为了避免遗留的应用程序重新为清洁工作进行数据的提取。最后再根据清洗后获得的干净数据集的纯度来评价数据集。</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 name="矩形 3"/>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203200" y="261561"/>
            <a:ext cx="1097280" cy="368300"/>
          </a:xfrm>
          <a:prstGeom prst="rect">
            <a:avLst/>
          </a:prstGeom>
        </p:spPr>
        <p:txBody>
          <a:bodyPr wrap="none">
            <a:spAutoFit/>
          </a:bodyPr>
          <a:lstStyle/>
          <a:p>
            <a:pPr algn="l"/>
            <a:r>
              <a:rPr lang="en-GB" dirty="0">
                <a:solidFill>
                  <a:srgbClr val="014D9F"/>
                </a:solidFill>
                <a:latin typeface="Agency FB" panose="020B0503020202020204"/>
                <a:cs typeface="+mn-ea"/>
                <a:sym typeface="+mn-lt"/>
              </a:rPr>
              <a:t>分析模型</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12" name="矩形 11"/>
          <p:cNvSpPr/>
          <p:nvPr/>
        </p:nvSpPr>
        <p:spPr>
          <a:xfrm>
            <a:off x="203200" y="521869"/>
            <a:ext cx="4235450" cy="260350"/>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Analytical Model</a:t>
            </a:r>
            <a:endParaRPr lang="en-US" altLang="zh-CN" sz="1100" dirty="0">
              <a:solidFill>
                <a:prstClr val="black">
                  <a:lumMod val="65000"/>
                  <a:lumOff val="35000"/>
                </a:prstClr>
              </a:solidFill>
              <a:latin typeface="Agency FB" panose="020B0503020202020204" pitchFamily="34" charset="0"/>
            </a:endParaRPr>
          </a:p>
        </p:txBody>
      </p:sp>
      <p:pic>
        <p:nvPicPr>
          <p:cNvPr id="15" name="图片 15"/>
          <p:cNvPicPr>
            <a:picLocks noChangeAspect="1"/>
          </p:cNvPicPr>
          <p:nvPr/>
        </p:nvPicPr>
        <p:blipFill>
          <a:blip r:embed="rId1"/>
          <a:srcRect r="-5332" b="65019"/>
          <a:stretch>
            <a:fillRect/>
          </a:stretch>
        </p:blipFill>
        <p:spPr>
          <a:xfrm>
            <a:off x="309880" y="973455"/>
            <a:ext cx="3429000" cy="1725930"/>
          </a:xfrm>
          <a:prstGeom prst="rect">
            <a:avLst/>
          </a:prstGeom>
          <a:noFill/>
          <a:ln>
            <a:noFill/>
          </a:ln>
        </p:spPr>
      </p:pic>
      <p:pic>
        <p:nvPicPr>
          <p:cNvPr id="14" name="图片 14"/>
          <p:cNvPicPr>
            <a:picLocks noChangeAspect="1"/>
          </p:cNvPicPr>
          <p:nvPr/>
        </p:nvPicPr>
        <p:blipFill>
          <a:blip r:embed="rId1"/>
          <a:srcRect l="-15" t="34589" r="15" b="-564"/>
          <a:stretch>
            <a:fillRect/>
          </a:stretch>
        </p:blipFill>
        <p:spPr>
          <a:xfrm>
            <a:off x="309880" y="2699385"/>
            <a:ext cx="3235325" cy="3235325"/>
          </a:xfrm>
          <a:prstGeom prst="rect">
            <a:avLst/>
          </a:prstGeom>
          <a:noFill/>
          <a:ln>
            <a:noFill/>
          </a:ln>
        </p:spPr>
      </p:pic>
      <p:sp>
        <p:nvSpPr>
          <p:cNvPr id="13" name="文本框 12"/>
          <p:cNvSpPr txBox="1"/>
          <p:nvPr/>
        </p:nvSpPr>
        <p:spPr>
          <a:xfrm>
            <a:off x="3787140" y="215265"/>
            <a:ext cx="8188960" cy="6185535"/>
          </a:xfrm>
          <a:prstGeom prst="rect">
            <a:avLst/>
          </a:prstGeom>
          <a:noFill/>
        </p:spPr>
        <p:txBody>
          <a:bodyPr wrap="square" rtlCol="0">
            <a:spAutoFit/>
          </a:bodyPr>
          <a:p>
            <a:r>
              <a:rPr lang="zh-CN" altLang="en-US"/>
              <a:t>我们设计了如下的数据清洗流程：</a:t>
            </a:r>
            <a:endParaRPr lang="zh-CN" altLang="en-US"/>
          </a:p>
          <a:p>
            <a:r>
              <a:rPr lang="zh-CN" altLang="en-US"/>
              <a:t>1．数据分析阶段：为了发现那种错误和不一致要被删除，一种详细的数据分析是 需要的。除了数据和数据样本的人工检查，数据的字段内容的提取和发现查出数据问 题这些工作都是由指定程序来做的。 </a:t>
            </a:r>
            <a:endParaRPr lang="zh-CN" altLang="en-US"/>
          </a:p>
          <a:p>
            <a:r>
              <a:rPr lang="zh-CN" altLang="en-US"/>
              <a:t>2．定义工作流和转换规则：根据数据源的数量，和它们的异质程度以及数据的脏 乱程度，大量的数据转换和清洗步骤可以被执行。有时，一个模式的转换通常被用于 匹配一个公共数据来源模型；对于数据仓库来说，代表这一个典型的关系表示法。早 期的数据清洗不仅能满足单数据源的实例层的需要，下一步可以进行数据集成。后来 的步奏可以清洗模式层/数据集成和多数据源的实例层问题。对于数据仓库而言，对于 数据流转换的控制和清洗应该被特殊的制定到 ETL（用来描述数据从抽取，加载，转换到目的端的过程，常用于数据仓库中。也可由于其他方面）的流程当中。 </a:t>
            </a:r>
            <a:endParaRPr lang="zh-CN" altLang="en-US"/>
          </a:p>
          <a:p>
            <a:r>
              <a:rPr lang="zh-CN" altLang="en-US"/>
              <a:t>3．验证：一个转换模式的正确性和效率性，以及这种转换规则的定义应该被测试 和评估。应该有必要从源数据当中提取样本来提高定义的质量。多次迭代的分析，设 计和验证的步骤可能是必要的。例如，由于一些错误经过一些转换之后才变得明显。 </a:t>
            </a:r>
            <a:endParaRPr lang="zh-CN" altLang="en-US"/>
          </a:p>
          <a:p>
            <a:r>
              <a:rPr lang="zh-CN" altLang="en-US"/>
              <a:t>4．转型：通过加载和运行 ETL 工作流执行的转换步骤来刷新数据仓库或多个数 据源的查询回答。 </a:t>
            </a:r>
            <a:endParaRPr lang="zh-CN" altLang="en-US"/>
          </a:p>
          <a:p>
            <a:r>
              <a:rPr lang="zh-CN" altLang="en-US"/>
              <a:t>5．清洗后的回流：在（单数据源的）错误被删除后，干净的数据也替代原始的脏 数据回到数据源当中，为了避免遗留的应用程序重新为清洁工作进行数据的提取。</a:t>
            </a:r>
            <a:endParaRPr lang="zh-CN" altLang="en-US"/>
          </a:p>
          <a:p>
            <a:r>
              <a:rPr lang="zh-CN" altLang="en-US"/>
              <a:t>最后再根据清洗后获得的干净数据集的纯度来评价数据集。</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02360" cy="64516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预测</a:t>
            </a:r>
            <a:endParaRPr lang="zh-CN" altLang="en-US" b="1" dirty="0">
              <a:solidFill>
                <a:srgbClr val="014D9F"/>
              </a:solidFill>
              <a:latin typeface="张海山锐线体简" panose="02000000000000000000" pitchFamily="2" charset="-122"/>
              <a:ea typeface="张海山锐线体简" panose="02000000000000000000" pitchFamily="2" charset="-122"/>
            </a:endParaRPr>
          </a:p>
          <a:p>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pic>
        <p:nvPicPr>
          <p:cNvPr id="3" name="图片 2"/>
          <p:cNvPicPr>
            <a:picLocks noChangeAspect="1"/>
          </p:cNvPicPr>
          <p:nvPr/>
        </p:nvPicPr>
        <p:blipFill>
          <a:blip r:embed="rId1"/>
          <a:stretch>
            <a:fillRect/>
          </a:stretch>
        </p:blipFill>
        <p:spPr>
          <a:xfrm>
            <a:off x="396875" y="1019175"/>
            <a:ext cx="5699125" cy="4001770"/>
          </a:xfrm>
          <a:prstGeom prst="rect">
            <a:avLst/>
          </a:prstGeom>
          <a:noFill/>
          <a:ln>
            <a:noFill/>
          </a:ln>
        </p:spPr>
      </p:pic>
      <p:sp>
        <p:nvSpPr>
          <p:cNvPr id="5" name="文本框 4"/>
          <p:cNvSpPr txBox="1"/>
          <p:nvPr/>
        </p:nvSpPr>
        <p:spPr>
          <a:xfrm>
            <a:off x="6697345" y="982980"/>
            <a:ext cx="4681220" cy="4246245"/>
          </a:xfrm>
          <a:prstGeom prst="rect">
            <a:avLst/>
          </a:prstGeom>
          <a:noFill/>
        </p:spPr>
        <p:txBody>
          <a:bodyPr wrap="square" rtlCol="0">
            <a:spAutoFit/>
          </a:bodyPr>
          <a:p>
            <a:r>
              <a:rPr lang="zh-CN" altLang="en-US"/>
              <a:t>流程开始时，首先要进行月度需求预测，并根据预测结果形成品牌需求预测数。 </a:t>
            </a:r>
            <a:endParaRPr lang="zh-CN" altLang="en-US"/>
          </a:p>
          <a:p>
            <a:endParaRPr lang="zh-CN" altLang="en-US"/>
          </a:p>
          <a:p>
            <a:r>
              <a:rPr lang="zh-CN" altLang="en-US"/>
              <a:t>接着，会根据品牌需求预测数形成辖区需求预测数，并进行审核。 若审核通过，则继续形成辖区需求预测数，再次进行审核。 </a:t>
            </a:r>
            <a:endParaRPr lang="zh-CN" altLang="en-US"/>
          </a:p>
          <a:p>
            <a:r>
              <a:rPr lang="zh-CN" altLang="en-US"/>
              <a:t>审核通过后，形成分公司需求预测数。</a:t>
            </a:r>
            <a:endParaRPr lang="zh-CN" altLang="en-US"/>
          </a:p>
          <a:p>
            <a:r>
              <a:rPr lang="zh-CN" altLang="en-US"/>
              <a:t>同时，会根据品牌需求预测数形成营销中心需求预测数，并填制《需求预测会审意见表》，进行审核。 若审核通过，则审核该需求预测数，并确定最终的月度需求预测数。 </a:t>
            </a:r>
            <a:endParaRPr lang="zh-CN" altLang="en-US"/>
          </a:p>
          <a:p>
            <a:endParaRPr lang="zh-CN" altLang="en-US"/>
          </a:p>
          <a:p>
            <a:r>
              <a:rPr lang="zh-CN" altLang="en-US"/>
              <a:t>最后，会进行自评月度需求预测开展情况，并根据结果填制《“按客户订单组织货源”工作指标评价表》，最后将资料归档备案。</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1000">
        <p15:prstTrans prst="drape"/>
      </p:transition>
    </mc:Choice>
    <mc:Fallback>
      <p:transition spd="slow" advClick="0" advTm="11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320615" y="288474"/>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 name="矩形 5"/>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5" name="矩形 24"/>
          <p:cNvSpPr/>
          <p:nvPr/>
        </p:nvSpPr>
        <p:spPr>
          <a:xfrm>
            <a:off x="203200" y="261561"/>
            <a:ext cx="1102360" cy="64516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预测</a:t>
            </a:r>
            <a:endParaRPr lang="zh-CN" altLang="en-US" b="1" dirty="0">
              <a:solidFill>
                <a:srgbClr val="014D9F"/>
              </a:solidFill>
              <a:latin typeface="张海山锐线体简" panose="02000000000000000000" pitchFamily="2" charset="-122"/>
              <a:ea typeface="张海山锐线体简" panose="02000000000000000000" pitchFamily="2" charset="-122"/>
            </a:endParaRPr>
          </a:p>
          <a:p>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pic>
        <p:nvPicPr>
          <p:cNvPr id="7" name="图片 6"/>
          <p:cNvPicPr>
            <a:picLocks noChangeAspect="1"/>
          </p:cNvPicPr>
          <p:nvPr/>
        </p:nvPicPr>
        <p:blipFill>
          <a:blip r:embed="rId1"/>
          <a:stretch>
            <a:fillRect/>
          </a:stretch>
        </p:blipFill>
        <p:spPr>
          <a:xfrm>
            <a:off x="0" y="1421130"/>
            <a:ext cx="5193665" cy="4001770"/>
          </a:xfrm>
          <a:prstGeom prst="rect">
            <a:avLst/>
          </a:prstGeom>
          <a:noFill/>
          <a:ln>
            <a:noFill/>
          </a:ln>
        </p:spPr>
      </p:pic>
      <p:sp>
        <p:nvSpPr>
          <p:cNvPr id="8" name="文本框 7"/>
          <p:cNvSpPr txBox="1"/>
          <p:nvPr/>
        </p:nvSpPr>
        <p:spPr>
          <a:xfrm>
            <a:off x="5452110" y="615315"/>
            <a:ext cx="6132195" cy="4246245"/>
          </a:xfrm>
          <a:prstGeom prst="rect">
            <a:avLst/>
          </a:prstGeom>
          <a:noFill/>
        </p:spPr>
        <p:txBody>
          <a:bodyPr wrap="square" rtlCol="0">
            <a:spAutoFit/>
          </a:bodyPr>
          <a:p>
            <a:r>
              <a:rPr lang="zh-CN" altLang="en-US"/>
              <a:t>在数据预测模块。我们会根据时间序列模型进行模型构建和</a:t>
            </a:r>
            <a:r>
              <a:rPr lang="zh-CN" altLang="en-US"/>
              <a:t>决策预测。</a:t>
            </a:r>
            <a:endParaRPr lang="zh-CN" altLang="en-US"/>
          </a:p>
          <a:p>
            <a:endParaRPr lang="zh-CN" altLang="en-US"/>
          </a:p>
          <a:p>
            <a:r>
              <a:rPr lang="zh-CN" altLang="en-US"/>
              <a:t>首先，需要进行数据预处理，包括对销售数据进行ADF序列平稳性检验，若检验通过，则直接进行模型参数确定，否则需要进行季节性差分和序列平稳化处理。 </a:t>
            </a:r>
            <a:endParaRPr lang="zh-CN" altLang="en-US"/>
          </a:p>
          <a:p>
            <a:endParaRPr lang="zh-CN" altLang="en-US"/>
          </a:p>
          <a:p>
            <a:r>
              <a:rPr lang="zh-CN" altLang="en-US"/>
              <a:t>在确定模型参数后，</a:t>
            </a:r>
            <a:r>
              <a:rPr lang="zh-CN" altLang="en-US"/>
              <a:t>我们可以选择SARIMA模型进行预测，并计算MSE和MAPE指标来评估模型预测效果。 </a:t>
            </a:r>
            <a:endParaRPr lang="zh-CN" altLang="en-US"/>
          </a:p>
          <a:p>
            <a:endParaRPr lang="zh-CN" altLang="en-US"/>
          </a:p>
          <a:p>
            <a:r>
              <a:rPr lang="zh-CN" altLang="en-US"/>
              <a:t>最后，根据模型预测结果进行销量预测并结束整个流程。</a:t>
            </a:r>
            <a:endParaRPr lang="zh-CN" altLang="en-US"/>
          </a:p>
          <a:p>
            <a:endParaRPr lang="zh-CN" altLang="en-US"/>
          </a:p>
          <a:p>
            <a:r>
              <a:rPr lang="zh-CN" altLang="en-US"/>
              <a:t>整个流程中，主要包括数据预处理、模型选择、模型参数确定、模型预测和模型评估五个阶段。 每个阶段都至关重要，共同保证最终的预测结果准确可靠。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3000">
        <p15:prstTrans prst="drape"/>
      </p:transition>
    </mc:Choice>
    <mc:Fallback>
      <p:transition spd="slow" advClick="0" advTm="1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809561" y="3227011"/>
            <a:ext cx="133223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数据</a:t>
            </a:r>
            <a:r>
              <a:rPr lang="zh-CN" altLang="en-US" b="1" dirty="0">
                <a:solidFill>
                  <a:prstClr val="white"/>
                </a:solidFill>
                <a:latin typeface="张海山锐线体简" panose="02000000000000000000" pitchFamily="2" charset="-122"/>
                <a:ea typeface="张海山锐线体简" panose="02000000000000000000" pitchFamily="2" charset="-122"/>
              </a:rPr>
              <a:t>可视化</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341"/>
          <p:cNvSpPr>
            <a:spLocks noEditPoints="1"/>
          </p:cNvSpPr>
          <p:nvPr/>
        </p:nvSpPr>
        <p:spPr bwMode="auto">
          <a:xfrm>
            <a:off x="6253665" y="2822143"/>
            <a:ext cx="430567" cy="332437"/>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33223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cxnSp>
        <p:nvCxnSpPr>
          <p:cNvPr id="86" name="直接连接符 85"/>
          <p:cNvCxnSpPr/>
          <p:nvPr/>
        </p:nvCxnSpPr>
        <p:spPr>
          <a:xfrm>
            <a:off x="942538" y="4542239"/>
            <a:ext cx="5022850" cy="0"/>
          </a:xfrm>
          <a:prstGeom prst="line">
            <a:avLst/>
          </a:prstGeom>
          <a:ln w="254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972454" y="2009710"/>
            <a:ext cx="421910" cy="2477673"/>
            <a:chOff x="1048657" y="1540628"/>
            <a:chExt cx="421910" cy="2477673"/>
          </a:xfrm>
        </p:grpSpPr>
        <p:sp>
          <p:nvSpPr>
            <p:cNvPr id="117" name="矩形 116"/>
            <p:cNvSpPr/>
            <p:nvPr/>
          </p:nvSpPr>
          <p:spPr>
            <a:xfrm>
              <a:off x="1168077" y="1819274"/>
              <a:ext cx="252000" cy="21990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18" name="文本框 117"/>
            <p:cNvSpPr txBox="1"/>
            <p:nvPr/>
          </p:nvSpPr>
          <p:spPr>
            <a:xfrm>
              <a:off x="1048657" y="1540628"/>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76%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19" name="组合 118"/>
          <p:cNvGrpSpPr/>
          <p:nvPr/>
        </p:nvGrpSpPr>
        <p:grpSpPr>
          <a:xfrm>
            <a:off x="1382789" y="3049583"/>
            <a:ext cx="421910" cy="1437801"/>
            <a:chOff x="1458992" y="2580501"/>
            <a:chExt cx="421910" cy="1437801"/>
          </a:xfrm>
        </p:grpSpPr>
        <p:sp>
          <p:nvSpPr>
            <p:cNvPr id="120" name="矩形 119"/>
            <p:cNvSpPr/>
            <p:nvPr/>
          </p:nvSpPr>
          <p:spPr>
            <a:xfrm>
              <a:off x="1577606" y="2857500"/>
              <a:ext cx="252000" cy="11608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1" name="文本框 120"/>
            <p:cNvSpPr txBox="1"/>
            <p:nvPr/>
          </p:nvSpPr>
          <p:spPr>
            <a:xfrm>
              <a:off x="1458992" y="2580501"/>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57%</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2" name="组合 121"/>
          <p:cNvGrpSpPr/>
          <p:nvPr/>
        </p:nvGrpSpPr>
        <p:grpSpPr>
          <a:xfrm>
            <a:off x="1791512" y="2401883"/>
            <a:ext cx="428322" cy="2085501"/>
            <a:chOff x="1867715" y="1932801"/>
            <a:chExt cx="428322" cy="2085501"/>
          </a:xfrm>
        </p:grpSpPr>
        <p:sp>
          <p:nvSpPr>
            <p:cNvPr id="123" name="矩形 122"/>
            <p:cNvSpPr/>
            <p:nvPr/>
          </p:nvSpPr>
          <p:spPr>
            <a:xfrm>
              <a:off x="1987135" y="2209800"/>
              <a:ext cx="252000" cy="18085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4" name="文本框 123"/>
            <p:cNvSpPr txBox="1"/>
            <p:nvPr/>
          </p:nvSpPr>
          <p:spPr>
            <a:xfrm>
              <a:off x="1867715" y="1932801"/>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5" name="组合 124"/>
          <p:cNvGrpSpPr/>
          <p:nvPr/>
        </p:nvGrpSpPr>
        <p:grpSpPr>
          <a:xfrm>
            <a:off x="2203413" y="2666468"/>
            <a:ext cx="428322" cy="1820915"/>
            <a:chOff x="2279616" y="2197386"/>
            <a:chExt cx="428322" cy="1820915"/>
          </a:xfrm>
        </p:grpSpPr>
        <p:sp>
          <p:nvSpPr>
            <p:cNvPr id="126" name="矩形 125"/>
            <p:cNvSpPr/>
            <p:nvPr/>
          </p:nvSpPr>
          <p:spPr>
            <a:xfrm>
              <a:off x="2396664" y="2486024"/>
              <a:ext cx="252000" cy="153227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7" name="文本框 126"/>
            <p:cNvSpPr txBox="1"/>
            <p:nvPr/>
          </p:nvSpPr>
          <p:spPr>
            <a:xfrm>
              <a:off x="2279616" y="2197386"/>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8" name="组合 127"/>
          <p:cNvGrpSpPr/>
          <p:nvPr/>
        </p:nvGrpSpPr>
        <p:grpSpPr>
          <a:xfrm>
            <a:off x="2610570" y="4607657"/>
            <a:ext cx="426720" cy="1385587"/>
            <a:chOff x="2686773" y="4123077"/>
            <a:chExt cx="426720" cy="1385587"/>
          </a:xfrm>
        </p:grpSpPr>
        <p:sp>
          <p:nvSpPr>
            <p:cNvPr id="129" name="矩形 128"/>
            <p:cNvSpPr/>
            <p:nvPr/>
          </p:nvSpPr>
          <p:spPr>
            <a:xfrm flipV="1">
              <a:off x="2806193" y="4123077"/>
              <a:ext cx="252000" cy="1106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0" name="文本框 129"/>
            <p:cNvSpPr txBox="1"/>
            <p:nvPr/>
          </p:nvSpPr>
          <p:spPr>
            <a:xfrm>
              <a:off x="2686773" y="5231665"/>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34%</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1" name="组合 130"/>
          <p:cNvGrpSpPr/>
          <p:nvPr/>
        </p:nvGrpSpPr>
        <p:grpSpPr>
          <a:xfrm>
            <a:off x="3020099" y="4607657"/>
            <a:ext cx="423514" cy="876707"/>
            <a:chOff x="3096302" y="4123077"/>
            <a:chExt cx="423514" cy="876707"/>
          </a:xfrm>
        </p:grpSpPr>
        <p:sp>
          <p:nvSpPr>
            <p:cNvPr id="132" name="矩形 131"/>
            <p:cNvSpPr/>
            <p:nvPr/>
          </p:nvSpPr>
          <p:spPr>
            <a:xfrm flipV="1">
              <a:off x="3215722" y="4123077"/>
              <a:ext cx="252000" cy="5917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3" name="文本框 132"/>
            <p:cNvSpPr txBox="1"/>
            <p:nvPr/>
          </p:nvSpPr>
          <p:spPr>
            <a:xfrm>
              <a:off x="3096302" y="4722785"/>
              <a:ext cx="423514"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23%</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4" name="组合 133"/>
          <p:cNvGrpSpPr/>
          <p:nvPr/>
        </p:nvGrpSpPr>
        <p:grpSpPr>
          <a:xfrm>
            <a:off x="3425279" y="3888684"/>
            <a:ext cx="394660" cy="598700"/>
            <a:chOff x="3501482" y="3419602"/>
            <a:chExt cx="394660" cy="598700"/>
          </a:xfrm>
        </p:grpSpPr>
        <p:sp>
          <p:nvSpPr>
            <p:cNvPr id="135" name="矩形 134"/>
            <p:cNvSpPr/>
            <p:nvPr/>
          </p:nvSpPr>
          <p:spPr>
            <a:xfrm>
              <a:off x="3625251" y="3695700"/>
              <a:ext cx="252000" cy="3226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6" name="文本框 135"/>
            <p:cNvSpPr txBox="1"/>
            <p:nvPr/>
          </p:nvSpPr>
          <p:spPr>
            <a:xfrm>
              <a:off x="3501482" y="3419602"/>
              <a:ext cx="39466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7" name="组合 136"/>
          <p:cNvGrpSpPr/>
          <p:nvPr/>
        </p:nvGrpSpPr>
        <p:grpSpPr>
          <a:xfrm>
            <a:off x="3839157" y="3561766"/>
            <a:ext cx="425116" cy="925618"/>
            <a:chOff x="3915360" y="3092684"/>
            <a:chExt cx="425116" cy="925618"/>
          </a:xfrm>
        </p:grpSpPr>
        <p:sp>
          <p:nvSpPr>
            <p:cNvPr id="138" name="矩形 137"/>
            <p:cNvSpPr/>
            <p:nvPr/>
          </p:nvSpPr>
          <p:spPr>
            <a:xfrm>
              <a:off x="4034780" y="3371850"/>
              <a:ext cx="252000" cy="64645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9" name="文本框 138"/>
            <p:cNvSpPr txBox="1"/>
            <p:nvPr/>
          </p:nvSpPr>
          <p:spPr>
            <a:xfrm>
              <a:off x="3915360" y="3092684"/>
              <a:ext cx="425116"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0" name="组合 139"/>
          <p:cNvGrpSpPr/>
          <p:nvPr/>
        </p:nvGrpSpPr>
        <p:grpSpPr>
          <a:xfrm>
            <a:off x="4248686" y="3116046"/>
            <a:ext cx="426720" cy="1371337"/>
            <a:chOff x="4324889" y="2646964"/>
            <a:chExt cx="426720" cy="1371337"/>
          </a:xfrm>
        </p:grpSpPr>
        <p:sp>
          <p:nvSpPr>
            <p:cNvPr id="141" name="矩形 140"/>
            <p:cNvSpPr/>
            <p:nvPr/>
          </p:nvSpPr>
          <p:spPr>
            <a:xfrm>
              <a:off x="4444309" y="2924174"/>
              <a:ext cx="252000" cy="10941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2" name="文本框 141"/>
            <p:cNvSpPr txBox="1"/>
            <p:nvPr/>
          </p:nvSpPr>
          <p:spPr>
            <a:xfrm>
              <a:off x="4324889" y="264696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3" name="组合 142"/>
          <p:cNvGrpSpPr/>
          <p:nvPr/>
        </p:nvGrpSpPr>
        <p:grpSpPr>
          <a:xfrm>
            <a:off x="4658215" y="4607657"/>
            <a:ext cx="389850" cy="639247"/>
            <a:chOff x="4734418" y="4123077"/>
            <a:chExt cx="389850" cy="639247"/>
          </a:xfrm>
        </p:grpSpPr>
        <p:sp>
          <p:nvSpPr>
            <p:cNvPr id="144" name="矩形 143"/>
            <p:cNvSpPr/>
            <p:nvPr/>
          </p:nvSpPr>
          <p:spPr>
            <a:xfrm flipV="1">
              <a:off x="4853838" y="4123077"/>
              <a:ext cx="252000" cy="3631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5" name="文本框 144"/>
            <p:cNvSpPr txBox="1"/>
            <p:nvPr/>
          </p:nvSpPr>
          <p:spPr>
            <a:xfrm>
              <a:off x="4734418" y="4485325"/>
              <a:ext cx="38985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12%</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6" name="组合 145"/>
          <p:cNvGrpSpPr/>
          <p:nvPr/>
        </p:nvGrpSpPr>
        <p:grpSpPr>
          <a:xfrm>
            <a:off x="5067744" y="4607656"/>
            <a:ext cx="428322" cy="477647"/>
            <a:chOff x="5143947" y="4123076"/>
            <a:chExt cx="428322" cy="477647"/>
          </a:xfrm>
        </p:grpSpPr>
        <p:sp>
          <p:nvSpPr>
            <p:cNvPr id="147" name="矩形 146"/>
            <p:cNvSpPr/>
            <p:nvPr/>
          </p:nvSpPr>
          <p:spPr>
            <a:xfrm flipV="1">
              <a:off x="5263367" y="4123076"/>
              <a:ext cx="252000" cy="201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8" name="文本框 147"/>
            <p:cNvSpPr txBox="1"/>
            <p:nvPr/>
          </p:nvSpPr>
          <p:spPr>
            <a:xfrm>
              <a:off x="5143947" y="4323724"/>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09%</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9" name="组合 148"/>
          <p:cNvGrpSpPr/>
          <p:nvPr/>
        </p:nvGrpSpPr>
        <p:grpSpPr>
          <a:xfrm>
            <a:off x="5481424" y="3418466"/>
            <a:ext cx="426720" cy="1068917"/>
            <a:chOff x="5557627" y="2949384"/>
            <a:chExt cx="426720" cy="1068917"/>
          </a:xfrm>
        </p:grpSpPr>
        <p:sp>
          <p:nvSpPr>
            <p:cNvPr id="150" name="矩形 149"/>
            <p:cNvSpPr/>
            <p:nvPr/>
          </p:nvSpPr>
          <p:spPr>
            <a:xfrm>
              <a:off x="5672901" y="3228974"/>
              <a:ext cx="252000" cy="7893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51" name="文本框 150"/>
            <p:cNvSpPr txBox="1"/>
            <p:nvPr/>
          </p:nvSpPr>
          <p:spPr>
            <a:xfrm>
              <a:off x="5557627" y="294938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45%</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sp>
        <p:nvSpPr>
          <p:cNvPr id="3" name="文本框 2"/>
          <p:cNvSpPr txBox="1"/>
          <p:nvPr/>
        </p:nvSpPr>
        <p:spPr>
          <a:xfrm>
            <a:off x="6306185" y="520065"/>
            <a:ext cx="5412105" cy="4523105"/>
          </a:xfrm>
          <a:prstGeom prst="rect">
            <a:avLst/>
          </a:prstGeom>
          <a:noFill/>
        </p:spPr>
        <p:txBody>
          <a:bodyPr wrap="square" rtlCol="0">
            <a:spAutoFit/>
          </a:bodyPr>
          <a:p>
            <a:r>
              <a:rPr lang="zh-CN" altLang="en-US"/>
              <a:t>公司设计的终端显示系统是一个高度集成和实时更新的监控平台，它能够为管理层提供关键的业务洞察。系统包括以下几个核心图表：</a:t>
            </a:r>
            <a:endParaRPr lang="zh-CN" altLang="en-US"/>
          </a:p>
          <a:p>
            <a:r>
              <a:rPr lang="zh-CN" altLang="en-US"/>
              <a:t>1、海运陆运吨位占比图：实时展示不同运输方式的吨位比例，帮助管理层评估物流效率和成本。</a:t>
            </a:r>
            <a:endParaRPr lang="zh-CN" altLang="en-US"/>
          </a:p>
          <a:p>
            <a:r>
              <a:rPr lang="zh-CN" altLang="en-US"/>
              <a:t>2、各仓库发货量占比图：通过可视化的方式呈现各仓库的发货量，便于监控库存和发货效率。</a:t>
            </a:r>
            <a:endParaRPr lang="zh-CN" altLang="en-US"/>
          </a:p>
          <a:p>
            <a:r>
              <a:rPr lang="zh-CN" altLang="en-US"/>
              <a:t>3、各用户交易情况：展示用户交易的频率和金额，帮助识别关键客户和市场趋势。</a:t>
            </a:r>
            <a:endParaRPr lang="zh-CN" altLang="en-US"/>
          </a:p>
          <a:p>
            <a:r>
              <a:rPr lang="zh-CN" altLang="en-US"/>
              <a:t>4、各销售员销售额情况：实时追踪销售员的业绩，通过图表形式展示，以激励团队并指导资源分配。</a:t>
            </a:r>
            <a:endParaRPr lang="zh-CN" altLang="en-US"/>
          </a:p>
          <a:p>
            <a:r>
              <a:rPr lang="zh-CN" altLang="en-US"/>
              <a:t>此外，系统还具备以下特点：</a:t>
            </a:r>
            <a:endParaRPr lang="zh-CN" altLang="en-US"/>
          </a:p>
          <a:p>
            <a:r>
              <a:rPr lang="zh-CN" altLang="en-US"/>
              <a:t>1、实时数据更新，确保信息的准确性和及时性。</a:t>
            </a:r>
            <a:endParaRPr lang="zh-CN" altLang="en-US"/>
          </a:p>
          <a:p>
            <a:r>
              <a:rPr lang="zh-CN" altLang="en-US"/>
              <a:t>2、交互式设计，允许用户深入探索特定数据点。</a:t>
            </a:r>
            <a:endParaRPr lang="zh-CN" altLang="en-US"/>
          </a:p>
          <a:p>
            <a:r>
              <a:rPr lang="zh-CN" altLang="en-US"/>
              <a:t>3、排序功能，使用户能够根据特定标准查看数据。</a:t>
            </a:r>
            <a:endParaRPr lang="zh-CN" altLang="en-US"/>
          </a:p>
          <a:p>
            <a:r>
              <a:rPr lang="zh-CN" altLang="en-US"/>
              <a:t>4、预警系统，自动提醒管理层关注异常指标。</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Vertical)">
                                      <p:cBhvr>
                                        <p:cTn id="7" dur="500"/>
                                        <p:tgtEl>
                                          <p:spTgt spid="8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down)">
                                      <p:cBhvr>
                                        <p:cTn id="11" dur="500"/>
                                        <p:tgtEl>
                                          <p:spTgt spid="116"/>
                                        </p:tgtEl>
                                      </p:cBhvr>
                                    </p:animEffect>
                                  </p:childTnLst>
                                </p:cTn>
                              </p:par>
                              <p:par>
                                <p:cTn id="12" presetID="22" presetClass="entr" presetSubtype="4"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wipe(down)">
                                      <p:cBhvr>
                                        <p:cTn id="14" dur="500"/>
                                        <p:tgtEl>
                                          <p:spTgt spid="119"/>
                                        </p:tgtEl>
                                      </p:cBhvr>
                                    </p:animEffect>
                                  </p:childTnLst>
                                </p:cTn>
                              </p:par>
                              <p:par>
                                <p:cTn id="15" presetID="22" presetClass="entr" presetSubtype="4"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wipe(down)">
                                      <p:cBhvr>
                                        <p:cTn id="17" dur="500"/>
                                        <p:tgtEl>
                                          <p:spTgt spid="122"/>
                                        </p:tgtEl>
                                      </p:cBhvr>
                                    </p:animEffect>
                                  </p:childTnLst>
                                </p:cTn>
                              </p:par>
                              <p:par>
                                <p:cTn id="18" presetID="22" presetClass="entr" presetSubtype="4" fill="hold" nodeType="with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wipe(down)">
                                      <p:cBhvr>
                                        <p:cTn id="20" dur="500"/>
                                        <p:tgtEl>
                                          <p:spTgt spid="125"/>
                                        </p:tgtEl>
                                      </p:cBhvr>
                                    </p:animEffect>
                                  </p:childTnLst>
                                </p:cTn>
                              </p:par>
                              <p:par>
                                <p:cTn id="21" presetID="22" presetClass="entr" presetSubtype="4"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wipe(down)">
                                      <p:cBhvr>
                                        <p:cTn id="23" dur="500"/>
                                        <p:tgtEl>
                                          <p:spTgt spid="134"/>
                                        </p:tgtEl>
                                      </p:cBhvr>
                                    </p:animEffect>
                                  </p:childTnLst>
                                </p:cTn>
                              </p:par>
                              <p:par>
                                <p:cTn id="24" presetID="22" presetClass="entr" presetSubtype="4"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down)">
                                      <p:cBhvr>
                                        <p:cTn id="26" dur="500"/>
                                        <p:tgtEl>
                                          <p:spTgt spid="137"/>
                                        </p:tgtEl>
                                      </p:cBhvr>
                                    </p:animEffect>
                                  </p:childTnLst>
                                </p:cTn>
                              </p:par>
                              <p:par>
                                <p:cTn id="27" presetID="22" presetClass="entr" presetSubtype="4" fill="hold" nodeType="with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wipe(down)">
                                      <p:cBhvr>
                                        <p:cTn id="29" dur="500"/>
                                        <p:tgtEl>
                                          <p:spTgt spid="140"/>
                                        </p:tgtEl>
                                      </p:cBhvr>
                                    </p:animEffect>
                                  </p:childTnLst>
                                </p:cTn>
                              </p:par>
                              <p:par>
                                <p:cTn id="30" presetID="22" presetClass="entr" presetSubtype="4" fill="hold" nodeType="with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wipe(down)">
                                      <p:cBhvr>
                                        <p:cTn id="32" dur="500"/>
                                        <p:tgtEl>
                                          <p:spTgt spid="149"/>
                                        </p:tgtEl>
                                      </p:cBhvr>
                                    </p:animEffect>
                                  </p:childTnLst>
                                </p:cTn>
                              </p:par>
                              <p:par>
                                <p:cTn id="33" presetID="22" presetClass="entr" presetSubtype="1"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500"/>
                                        <p:tgtEl>
                                          <p:spTgt spid="128"/>
                                        </p:tgtEl>
                                      </p:cBhvr>
                                    </p:animEffect>
                                  </p:childTnLst>
                                </p:cTn>
                              </p:par>
                              <p:par>
                                <p:cTn id="36" presetID="22" presetClass="entr" presetSubtype="1"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wipe(up)">
                                      <p:cBhvr>
                                        <p:cTn id="38" dur="500"/>
                                        <p:tgtEl>
                                          <p:spTgt spid="131"/>
                                        </p:tgtEl>
                                      </p:cBhvr>
                                    </p:animEffect>
                                  </p:childTnLst>
                                </p:cTn>
                              </p:par>
                              <p:par>
                                <p:cTn id="39" presetID="22" presetClass="entr" presetSubtype="1"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animEffect transition="in" filter="wipe(up)">
                                      <p:cBhvr>
                                        <p:cTn id="41" dur="500"/>
                                        <p:tgtEl>
                                          <p:spTgt spid="143"/>
                                        </p:tgtEl>
                                      </p:cBhvr>
                                    </p:animEffect>
                                  </p:childTnLst>
                                </p:cTn>
                              </p:par>
                              <p:par>
                                <p:cTn id="42" presetID="22" presetClass="entr" presetSubtype="1" fill="hold" nodeType="withEffect">
                                  <p:stCondLst>
                                    <p:cond delay="0"/>
                                  </p:stCondLst>
                                  <p:childTnLst>
                                    <p:set>
                                      <p:cBhvr>
                                        <p:cTn id="43" dur="1" fill="hold">
                                          <p:stCondLst>
                                            <p:cond delay="0"/>
                                          </p:stCondLst>
                                        </p:cTn>
                                        <p:tgtEl>
                                          <p:spTgt spid="146"/>
                                        </p:tgtEl>
                                        <p:attrNameLst>
                                          <p:attrName>style.visibility</p:attrName>
                                        </p:attrNameLst>
                                      </p:cBhvr>
                                      <p:to>
                                        <p:strVal val="visible"/>
                                      </p:to>
                                    </p:set>
                                    <p:animEffect transition="in" filter="wipe(up)">
                                      <p:cBhvr>
                                        <p:cTn id="44"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61" name="组合 60"/>
          <p:cNvGrpSpPr/>
          <p:nvPr/>
        </p:nvGrpSpPr>
        <p:grpSpPr>
          <a:xfrm>
            <a:off x="5480578" y="3371695"/>
            <a:ext cx="856527" cy="856527"/>
            <a:chOff x="7471457" y="-694481"/>
            <a:chExt cx="856527" cy="856527"/>
          </a:xfrm>
        </p:grpSpPr>
        <p:grpSp>
          <p:nvGrpSpPr>
            <p:cNvPr id="62" name="组合 61"/>
            <p:cNvGrpSpPr/>
            <p:nvPr/>
          </p:nvGrpSpPr>
          <p:grpSpPr>
            <a:xfrm>
              <a:off x="7471457" y="-694481"/>
              <a:ext cx="856527" cy="856527"/>
              <a:chOff x="4299994" y="-439838"/>
              <a:chExt cx="856527" cy="856527"/>
            </a:xfrm>
          </p:grpSpPr>
          <p:sp>
            <p:nvSpPr>
              <p:cNvPr id="64" name="椭圆 63"/>
              <p:cNvSpPr/>
              <p:nvPr/>
            </p:nvSpPr>
            <p:spPr>
              <a:xfrm>
                <a:off x="4375229" y="-364603"/>
                <a:ext cx="706056" cy="7060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65" name="椭圆 64"/>
              <p:cNvSpPr/>
              <p:nvPr/>
            </p:nvSpPr>
            <p:spPr>
              <a:xfrm>
                <a:off x="4299994" y="-439838"/>
                <a:ext cx="856527" cy="85652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63" name="Freeform 5"/>
            <p:cNvSpPr>
              <a:spLocks noEditPoints="1"/>
            </p:cNvSpPr>
            <p:nvPr/>
          </p:nvSpPr>
          <p:spPr bwMode="auto">
            <a:xfrm>
              <a:off x="7624744" y="-496361"/>
              <a:ext cx="549952" cy="460286"/>
            </a:xfrm>
            <a:custGeom>
              <a:avLst/>
              <a:gdLst>
                <a:gd name="T0" fmla="*/ 267 w 270"/>
                <a:gd name="T1" fmla="*/ 129 h 225"/>
                <a:gd name="T2" fmla="*/ 141 w 270"/>
                <a:gd name="T3" fmla="*/ 3 h 225"/>
                <a:gd name="T4" fmla="*/ 135 w 270"/>
                <a:gd name="T5" fmla="*/ 0 h 225"/>
                <a:gd name="T6" fmla="*/ 129 w 270"/>
                <a:gd name="T7" fmla="*/ 3 h 225"/>
                <a:gd name="T8" fmla="*/ 3 w 270"/>
                <a:gd name="T9" fmla="*/ 129 h 225"/>
                <a:gd name="T10" fmla="*/ 3 w 270"/>
                <a:gd name="T11" fmla="*/ 140 h 225"/>
                <a:gd name="T12" fmla="*/ 13 w 270"/>
                <a:gd name="T13" fmla="*/ 140 h 225"/>
                <a:gd name="T14" fmla="*/ 37 w 270"/>
                <a:gd name="T15" fmla="*/ 115 h 225"/>
                <a:gd name="T16" fmla="*/ 37 w 270"/>
                <a:gd name="T17" fmla="*/ 215 h 225"/>
                <a:gd name="T18" fmla="*/ 47 w 270"/>
                <a:gd name="T19" fmla="*/ 225 h 225"/>
                <a:gd name="T20" fmla="*/ 103 w 270"/>
                <a:gd name="T21" fmla="*/ 225 h 225"/>
                <a:gd name="T22" fmla="*/ 167 w 270"/>
                <a:gd name="T23" fmla="*/ 225 h 225"/>
                <a:gd name="T24" fmla="*/ 223 w 270"/>
                <a:gd name="T25" fmla="*/ 225 h 225"/>
                <a:gd name="T26" fmla="*/ 229 w 270"/>
                <a:gd name="T27" fmla="*/ 215 h 225"/>
                <a:gd name="T28" fmla="*/ 229 w 270"/>
                <a:gd name="T29" fmla="*/ 116 h 225"/>
                <a:gd name="T30" fmla="*/ 255 w 270"/>
                <a:gd name="T31" fmla="*/ 140 h 225"/>
                <a:gd name="T32" fmla="*/ 261 w 270"/>
                <a:gd name="T33" fmla="*/ 143 h 225"/>
                <a:gd name="T34" fmla="*/ 267 w 270"/>
                <a:gd name="T35" fmla="*/ 140 h 225"/>
                <a:gd name="T36" fmla="*/ 267 w 270"/>
                <a:gd name="T37" fmla="*/ 129 h 225"/>
                <a:gd name="T38" fmla="*/ 157 w 270"/>
                <a:gd name="T39" fmla="*/ 209 h 225"/>
                <a:gd name="T40" fmla="*/ 109 w 270"/>
                <a:gd name="T41" fmla="*/ 209 h 225"/>
                <a:gd name="T42" fmla="*/ 109 w 270"/>
                <a:gd name="T43" fmla="*/ 155 h 225"/>
                <a:gd name="T44" fmla="*/ 123 w 270"/>
                <a:gd name="T45" fmla="*/ 145 h 225"/>
                <a:gd name="T46" fmla="*/ 147 w 270"/>
                <a:gd name="T47" fmla="*/ 145 h 225"/>
                <a:gd name="T48" fmla="*/ 157 w 270"/>
                <a:gd name="T49" fmla="*/ 155 h 225"/>
                <a:gd name="T50" fmla="*/ 157 w 270"/>
                <a:gd name="T51" fmla="*/ 209 h 225"/>
                <a:gd name="T52" fmla="*/ 213 w 270"/>
                <a:gd name="T53" fmla="*/ 209 h 225"/>
                <a:gd name="T54" fmla="*/ 173 w 270"/>
                <a:gd name="T55" fmla="*/ 209 h 225"/>
                <a:gd name="T56" fmla="*/ 173 w 270"/>
                <a:gd name="T57" fmla="*/ 155 h 225"/>
                <a:gd name="T58" fmla="*/ 147 w 270"/>
                <a:gd name="T59" fmla="*/ 129 h 225"/>
                <a:gd name="T60" fmla="*/ 123 w 270"/>
                <a:gd name="T61" fmla="*/ 129 h 225"/>
                <a:gd name="T62" fmla="*/ 93 w 270"/>
                <a:gd name="T63" fmla="*/ 155 h 225"/>
                <a:gd name="T64" fmla="*/ 93 w 270"/>
                <a:gd name="T65" fmla="*/ 209 h 225"/>
                <a:gd name="T66" fmla="*/ 53 w 270"/>
                <a:gd name="T67" fmla="*/ 209 h 225"/>
                <a:gd name="T68" fmla="*/ 53 w 270"/>
                <a:gd name="T69" fmla="*/ 99 h 225"/>
                <a:gd name="T70" fmla="*/ 54 w 270"/>
                <a:gd name="T71" fmla="*/ 99 h 225"/>
                <a:gd name="T72" fmla="*/ 133 w 270"/>
                <a:gd name="T73" fmla="*/ 20 h 225"/>
                <a:gd name="T74" fmla="*/ 213 w 270"/>
                <a:gd name="T75" fmla="*/ 100 h 225"/>
                <a:gd name="T76" fmla="*/ 213 w 270"/>
                <a:gd name="T77" fmla="*/ 2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0" h="225">
                  <a:moveTo>
                    <a:pt x="267" y="129"/>
                  </a:moveTo>
                  <a:cubicBezTo>
                    <a:pt x="141" y="3"/>
                    <a:pt x="141" y="3"/>
                    <a:pt x="141" y="3"/>
                  </a:cubicBezTo>
                  <a:cubicBezTo>
                    <a:pt x="139" y="1"/>
                    <a:pt x="137" y="0"/>
                    <a:pt x="135" y="0"/>
                  </a:cubicBezTo>
                  <a:cubicBezTo>
                    <a:pt x="133" y="0"/>
                    <a:pt x="131" y="1"/>
                    <a:pt x="129" y="3"/>
                  </a:cubicBezTo>
                  <a:cubicBezTo>
                    <a:pt x="3" y="129"/>
                    <a:pt x="3" y="129"/>
                    <a:pt x="3" y="129"/>
                  </a:cubicBezTo>
                  <a:cubicBezTo>
                    <a:pt x="0" y="132"/>
                    <a:pt x="0" y="137"/>
                    <a:pt x="3" y="140"/>
                  </a:cubicBezTo>
                  <a:cubicBezTo>
                    <a:pt x="6" y="144"/>
                    <a:pt x="10" y="144"/>
                    <a:pt x="13" y="140"/>
                  </a:cubicBezTo>
                  <a:cubicBezTo>
                    <a:pt x="37" y="115"/>
                    <a:pt x="37" y="115"/>
                    <a:pt x="37" y="115"/>
                  </a:cubicBezTo>
                  <a:cubicBezTo>
                    <a:pt x="37" y="215"/>
                    <a:pt x="37" y="215"/>
                    <a:pt x="37" y="215"/>
                  </a:cubicBezTo>
                  <a:cubicBezTo>
                    <a:pt x="37" y="220"/>
                    <a:pt x="43" y="225"/>
                    <a:pt x="47" y="225"/>
                  </a:cubicBezTo>
                  <a:cubicBezTo>
                    <a:pt x="103" y="225"/>
                    <a:pt x="103" y="225"/>
                    <a:pt x="103" y="225"/>
                  </a:cubicBezTo>
                  <a:cubicBezTo>
                    <a:pt x="167" y="225"/>
                    <a:pt x="167" y="225"/>
                    <a:pt x="167" y="225"/>
                  </a:cubicBezTo>
                  <a:cubicBezTo>
                    <a:pt x="223" y="225"/>
                    <a:pt x="223" y="225"/>
                    <a:pt x="223" y="225"/>
                  </a:cubicBezTo>
                  <a:cubicBezTo>
                    <a:pt x="228" y="225"/>
                    <a:pt x="229" y="220"/>
                    <a:pt x="229" y="215"/>
                  </a:cubicBezTo>
                  <a:cubicBezTo>
                    <a:pt x="229" y="116"/>
                    <a:pt x="229" y="116"/>
                    <a:pt x="229" y="116"/>
                  </a:cubicBezTo>
                  <a:cubicBezTo>
                    <a:pt x="255" y="140"/>
                    <a:pt x="255" y="140"/>
                    <a:pt x="255" y="140"/>
                  </a:cubicBezTo>
                  <a:cubicBezTo>
                    <a:pt x="256" y="142"/>
                    <a:pt x="259" y="143"/>
                    <a:pt x="261" y="143"/>
                  </a:cubicBezTo>
                  <a:cubicBezTo>
                    <a:pt x="263" y="143"/>
                    <a:pt x="265" y="142"/>
                    <a:pt x="267" y="140"/>
                  </a:cubicBezTo>
                  <a:cubicBezTo>
                    <a:pt x="270" y="137"/>
                    <a:pt x="270" y="132"/>
                    <a:pt x="267" y="129"/>
                  </a:cubicBezTo>
                  <a:close/>
                  <a:moveTo>
                    <a:pt x="157" y="209"/>
                  </a:moveTo>
                  <a:cubicBezTo>
                    <a:pt x="109" y="209"/>
                    <a:pt x="109" y="209"/>
                    <a:pt x="109" y="209"/>
                  </a:cubicBezTo>
                  <a:cubicBezTo>
                    <a:pt x="109" y="155"/>
                    <a:pt x="109" y="155"/>
                    <a:pt x="109" y="155"/>
                  </a:cubicBezTo>
                  <a:cubicBezTo>
                    <a:pt x="109" y="149"/>
                    <a:pt x="117" y="145"/>
                    <a:pt x="123" y="145"/>
                  </a:cubicBezTo>
                  <a:cubicBezTo>
                    <a:pt x="147" y="145"/>
                    <a:pt x="147" y="145"/>
                    <a:pt x="147" y="145"/>
                  </a:cubicBezTo>
                  <a:cubicBezTo>
                    <a:pt x="154" y="145"/>
                    <a:pt x="157" y="149"/>
                    <a:pt x="157" y="155"/>
                  </a:cubicBezTo>
                  <a:lnTo>
                    <a:pt x="157" y="209"/>
                  </a:lnTo>
                  <a:close/>
                  <a:moveTo>
                    <a:pt x="213" y="209"/>
                  </a:moveTo>
                  <a:cubicBezTo>
                    <a:pt x="173" y="209"/>
                    <a:pt x="173" y="209"/>
                    <a:pt x="173" y="209"/>
                  </a:cubicBezTo>
                  <a:cubicBezTo>
                    <a:pt x="173" y="155"/>
                    <a:pt x="173" y="155"/>
                    <a:pt x="173" y="155"/>
                  </a:cubicBezTo>
                  <a:cubicBezTo>
                    <a:pt x="173" y="140"/>
                    <a:pt x="163" y="129"/>
                    <a:pt x="147" y="129"/>
                  </a:cubicBezTo>
                  <a:cubicBezTo>
                    <a:pt x="123" y="129"/>
                    <a:pt x="123" y="129"/>
                    <a:pt x="123" y="129"/>
                  </a:cubicBezTo>
                  <a:cubicBezTo>
                    <a:pt x="108" y="129"/>
                    <a:pt x="93" y="140"/>
                    <a:pt x="93" y="155"/>
                  </a:cubicBezTo>
                  <a:cubicBezTo>
                    <a:pt x="93" y="209"/>
                    <a:pt x="93" y="209"/>
                    <a:pt x="93" y="209"/>
                  </a:cubicBezTo>
                  <a:cubicBezTo>
                    <a:pt x="53" y="209"/>
                    <a:pt x="53" y="209"/>
                    <a:pt x="53" y="209"/>
                  </a:cubicBezTo>
                  <a:cubicBezTo>
                    <a:pt x="53" y="99"/>
                    <a:pt x="53" y="99"/>
                    <a:pt x="53" y="99"/>
                  </a:cubicBezTo>
                  <a:cubicBezTo>
                    <a:pt x="53" y="99"/>
                    <a:pt x="54" y="99"/>
                    <a:pt x="54" y="99"/>
                  </a:cubicBezTo>
                  <a:cubicBezTo>
                    <a:pt x="133" y="20"/>
                    <a:pt x="133" y="20"/>
                    <a:pt x="133" y="20"/>
                  </a:cubicBezTo>
                  <a:cubicBezTo>
                    <a:pt x="213" y="100"/>
                    <a:pt x="213" y="100"/>
                    <a:pt x="213" y="100"/>
                  </a:cubicBezTo>
                  <a:lnTo>
                    <a:pt x="213" y="209"/>
                  </a:lnTo>
                  <a:close/>
                </a:path>
              </a:pathLst>
            </a:custGeom>
            <a:solidFill>
              <a:schemeClr val="bg1"/>
            </a:solidFill>
            <a:ln>
              <a:noFill/>
            </a:ln>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aphicFrame>
        <p:nvGraphicFramePr>
          <p:cNvPr id="69" name="图表 68"/>
          <p:cNvGraphicFramePr/>
          <p:nvPr/>
        </p:nvGraphicFramePr>
        <p:xfrm>
          <a:off x="3784678" y="2383849"/>
          <a:ext cx="4248327" cy="2832218"/>
        </p:xfrm>
        <a:graphic>
          <a:graphicData uri="http://schemas.openxmlformats.org/drawingml/2006/chart">
            <c:chart xmlns:c="http://schemas.openxmlformats.org/drawingml/2006/chart" xmlns:r="http://schemas.openxmlformats.org/officeDocument/2006/relationships" r:id="rId1"/>
          </a:graphicData>
        </a:graphic>
      </p:graphicFrame>
      <p:cxnSp>
        <p:nvCxnSpPr>
          <p:cNvPr id="70" name="直接箭头连接符 69"/>
          <p:cNvCxnSpPr/>
          <p:nvPr/>
        </p:nvCxnSpPr>
        <p:spPr>
          <a:xfrm flipV="1">
            <a:off x="5986585" y="1773038"/>
            <a:ext cx="0" cy="93980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961400" y="3243698"/>
            <a:ext cx="938801" cy="303257"/>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6471815" y="4731866"/>
            <a:ext cx="858156" cy="969282"/>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4632719" y="4644236"/>
            <a:ext cx="568258" cy="69576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3354350" y="2947634"/>
            <a:ext cx="1551192" cy="447694"/>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6071870" y="1626235"/>
            <a:ext cx="1614805" cy="368300"/>
          </a:xfrm>
          <a:prstGeom prst="rect">
            <a:avLst/>
          </a:prstGeom>
          <a:noFill/>
        </p:spPr>
        <p:txBody>
          <a:bodyPr wrap="square" rtlCol="0">
            <a:spAutoFit/>
          </a:bodyPr>
          <a:lstStyle/>
          <a:p>
            <a:r>
              <a:rPr lang="zh-CN" altLang="en-US" b="1" dirty="0">
                <a:solidFill>
                  <a:srgbClr val="2C3E50"/>
                </a:solidFill>
                <a:latin typeface="Agency FB" panose="020B0503020202020204" pitchFamily="34" charset="0"/>
              </a:rPr>
              <a:t>发送订单</a:t>
            </a:r>
            <a:r>
              <a:rPr lang="zh-CN" altLang="en-US" b="1" dirty="0">
                <a:solidFill>
                  <a:srgbClr val="2C3E50"/>
                </a:solidFill>
                <a:latin typeface="Agency FB" panose="020B0503020202020204" pitchFamily="34" charset="0"/>
              </a:rPr>
              <a:t>数据</a:t>
            </a:r>
            <a:endParaRPr lang="zh-CN" altLang="en-US" b="1" dirty="0">
              <a:solidFill>
                <a:srgbClr val="2C3E50"/>
              </a:solidFill>
              <a:latin typeface="Agency FB" panose="020B0503020202020204" pitchFamily="34" charset="0"/>
            </a:endParaRPr>
          </a:p>
        </p:txBody>
      </p:sp>
      <p:grpSp>
        <p:nvGrpSpPr>
          <p:cNvPr id="78" name="组合 77"/>
          <p:cNvGrpSpPr/>
          <p:nvPr/>
        </p:nvGrpSpPr>
        <p:grpSpPr>
          <a:xfrm>
            <a:off x="7976402" y="2680935"/>
            <a:ext cx="2751422" cy="2083929"/>
            <a:chOff x="8018737" y="2901071"/>
            <a:chExt cx="2751422" cy="2083929"/>
          </a:xfrm>
        </p:grpSpPr>
        <p:sp>
          <p:nvSpPr>
            <p:cNvPr id="81" name="文本框 80"/>
            <p:cNvSpPr txBox="1"/>
            <p:nvPr/>
          </p:nvSpPr>
          <p:spPr>
            <a:xfrm>
              <a:off x="8018737" y="2901071"/>
              <a:ext cx="1656151" cy="645160"/>
            </a:xfrm>
            <a:prstGeom prst="rect">
              <a:avLst/>
            </a:prstGeom>
            <a:noFill/>
          </p:spPr>
          <p:txBody>
            <a:bodyPr wrap="square" rtlCol="0">
              <a:spAutoFit/>
            </a:bodyPr>
            <a:lstStyle/>
            <a:p>
              <a:r>
                <a:rPr lang="zh-CN" altLang="en-US" b="1" dirty="0">
                  <a:solidFill>
                    <a:srgbClr val="2C3E50"/>
                  </a:solidFill>
                  <a:latin typeface="Agency FB" panose="020B0503020202020204" pitchFamily="34" charset="0"/>
                </a:rPr>
                <a:t>各个仓库发货吨位</a:t>
              </a:r>
              <a:r>
                <a:rPr lang="zh-CN" altLang="en-US" b="1" dirty="0">
                  <a:solidFill>
                    <a:srgbClr val="2C3E50"/>
                  </a:solidFill>
                  <a:latin typeface="Agency FB" panose="020B0503020202020204" pitchFamily="34" charset="0"/>
                </a:rPr>
                <a:t>水平</a:t>
              </a:r>
              <a:endParaRPr lang="zh-CN" altLang="en-US" b="1" dirty="0">
                <a:solidFill>
                  <a:srgbClr val="2C3E50"/>
                </a:solidFill>
                <a:latin typeface="Agency FB" panose="020B0503020202020204" pitchFamily="34" charset="0"/>
              </a:endParaRPr>
            </a:p>
          </p:txBody>
        </p:sp>
        <p:graphicFrame>
          <p:nvGraphicFramePr>
            <p:cNvPr id="80" name="图表 79"/>
            <p:cNvGraphicFramePr/>
            <p:nvPr/>
          </p:nvGraphicFramePr>
          <p:xfrm>
            <a:off x="8018737" y="3509821"/>
            <a:ext cx="2751422" cy="1475179"/>
          </p:xfrm>
          <a:graphic>
            <a:graphicData uri="http://schemas.openxmlformats.org/drawingml/2006/chart">
              <c:chart xmlns:c="http://schemas.openxmlformats.org/drawingml/2006/chart" xmlns:r="http://schemas.openxmlformats.org/officeDocument/2006/relationships" r:id="rId2"/>
            </a:graphicData>
          </a:graphic>
        </p:graphicFrame>
      </p:grpSp>
      <p:sp>
        <p:nvSpPr>
          <p:cNvPr id="84" name="文本框 83"/>
          <p:cNvSpPr txBox="1"/>
          <p:nvPr/>
        </p:nvSpPr>
        <p:spPr>
          <a:xfrm>
            <a:off x="7352030" y="5355590"/>
            <a:ext cx="1614805" cy="368300"/>
          </a:xfrm>
          <a:prstGeom prst="rect">
            <a:avLst/>
          </a:prstGeom>
          <a:noFill/>
        </p:spPr>
        <p:txBody>
          <a:bodyPr wrap="square" rtlCol="0">
            <a:spAutoFit/>
          </a:bodyPr>
          <a:lstStyle/>
          <a:p>
            <a:r>
              <a:rPr lang="zh-CN" altLang="en-US" b="1" dirty="0">
                <a:solidFill>
                  <a:srgbClr val="2C3E50"/>
                </a:solidFill>
                <a:latin typeface="Agency FB" panose="020B0503020202020204" pitchFamily="34" charset="0"/>
              </a:rPr>
              <a:t>员工绩效</a:t>
            </a:r>
            <a:r>
              <a:rPr lang="zh-CN" altLang="en-US" b="1" dirty="0">
                <a:solidFill>
                  <a:srgbClr val="2C3E50"/>
                </a:solidFill>
                <a:latin typeface="Agency FB" panose="020B0503020202020204" pitchFamily="34" charset="0"/>
              </a:rPr>
              <a:t>情况</a:t>
            </a:r>
            <a:endParaRPr lang="zh-CN" altLang="en-US" b="1" dirty="0">
              <a:solidFill>
                <a:srgbClr val="2C3E50"/>
              </a:solidFill>
              <a:latin typeface="Agency FB" panose="020B0503020202020204" pitchFamily="34" charset="0"/>
            </a:endParaRPr>
          </a:p>
        </p:txBody>
      </p:sp>
      <p:grpSp>
        <p:nvGrpSpPr>
          <p:cNvPr id="88" name="组合 87"/>
          <p:cNvGrpSpPr/>
          <p:nvPr/>
        </p:nvGrpSpPr>
        <p:grpSpPr>
          <a:xfrm>
            <a:off x="3030110" y="5204051"/>
            <a:ext cx="3207594" cy="720848"/>
            <a:chOff x="3072445" y="5424187"/>
            <a:chExt cx="3207594" cy="720848"/>
          </a:xfrm>
        </p:grpSpPr>
        <p:sp>
          <p:nvSpPr>
            <p:cNvPr id="171" name="文本框 170"/>
            <p:cNvSpPr txBox="1"/>
            <p:nvPr/>
          </p:nvSpPr>
          <p:spPr>
            <a:xfrm>
              <a:off x="3072445" y="5424187"/>
              <a:ext cx="1615092" cy="645160"/>
            </a:xfrm>
            <a:prstGeom prst="rect">
              <a:avLst/>
            </a:prstGeom>
            <a:noFill/>
          </p:spPr>
          <p:txBody>
            <a:bodyPr wrap="square" rtlCol="0">
              <a:spAutoFit/>
            </a:bodyPr>
            <a:lstStyle/>
            <a:p>
              <a:r>
                <a:rPr lang="zh-CN" altLang="en-US" b="1" dirty="0">
                  <a:solidFill>
                    <a:srgbClr val="2C3E50"/>
                  </a:solidFill>
                  <a:latin typeface="Agency FB" panose="020B0503020202020204" pitchFamily="34" charset="0"/>
                </a:rPr>
                <a:t>订单运输份额统计</a:t>
              </a:r>
              <a:r>
                <a:rPr lang="en-US" altLang="zh-CN" b="1" dirty="0">
                  <a:solidFill>
                    <a:srgbClr val="2C3E50"/>
                  </a:solidFill>
                  <a:latin typeface="Agency FB" panose="020B0503020202020204" pitchFamily="34" charset="0"/>
                </a:rPr>
                <a:t> </a:t>
              </a:r>
              <a:endParaRPr lang="zh-CN" altLang="en-US" b="1" dirty="0">
                <a:solidFill>
                  <a:srgbClr val="2C3E50"/>
                </a:solidFill>
                <a:latin typeface="Agency FB" panose="020B0503020202020204" pitchFamily="34" charset="0"/>
              </a:endParaRPr>
            </a:p>
          </p:txBody>
        </p:sp>
        <p:grpSp>
          <p:nvGrpSpPr>
            <p:cNvPr id="90" name="组合 89"/>
            <p:cNvGrpSpPr/>
            <p:nvPr/>
          </p:nvGrpSpPr>
          <p:grpSpPr>
            <a:xfrm>
              <a:off x="5066075" y="5720550"/>
              <a:ext cx="1213964" cy="424485"/>
              <a:chOff x="5294675" y="5735790"/>
              <a:chExt cx="1213964" cy="424485"/>
            </a:xfrm>
          </p:grpSpPr>
          <p:grpSp>
            <p:nvGrpSpPr>
              <p:cNvPr id="93" name="组合 92"/>
              <p:cNvGrpSpPr/>
              <p:nvPr/>
            </p:nvGrpSpPr>
            <p:grpSpPr>
              <a:xfrm flipH="1">
                <a:off x="5294675" y="5735790"/>
                <a:ext cx="207752" cy="207753"/>
                <a:chOff x="2546804" y="3367484"/>
                <a:chExt cx="263525" cy="263526"/>
              </a:xfrm>
              <a:solidFill>
                <a:srgbClr val="F39C12"/>
              </a:solidFill>
            </p:grpSpPr>
            <p:sp>
              <p:nvSpPr>
                <p:cNvPr id="16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7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2" name="组合 101"/>
              <p:cNvGrpSpPr/>
              <p:nvPr/>
            </p:nvGrpSpPr>
            <p:grpSpPr>
              <a:xfrm flipH="1">
                <a:off x="5546228" y="5735790"/>
                <a:ext cx="207752" cy="207753"/>
                <a:chOff x="2857954" y="3367484"/>
                <a:chExt cx="263525" cy="263526"/>
              </a:xfrm>
              <a:solidFill>
                <a:srgbClr val="F39C12"/>
              </a:solidFill>
            </p:grpSpPr>
            <p:sp>
              <p:nvSpPr>
                <p:cNvPr id="16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3" name="组合 102"/>
              <p:cNvGrpSpPr/>
              <p:nvPr/>
            </p:nvGrpSpPr>
            <p:grpSpPr>
              <a:xfrm flipH="1">
                <a:off x="5797781" y="5735790"/>
                <a:ext cx="207752" cy="207753"/>
                <a:chOff x="3169104" y="3367484"/>
                <a:chExt cx="263525" cy="263526"/>
              </a:xfrm>
              <a:solidFill>
                <a:srgbClr val="F39C12"/>
              </a:solidFill>
            </p:grpSpPr>
            <p:sp>
              <p:nvSpPr>
                <p:cNvPr id="165" name="Oval 9"/>
                <p:cNvSpPr>
                  <a:spLocks noChangeArrowheads="1"/>
                </p:cNvSpPr>
                <p:nvPr/>
              </p:nvSpPr>
              <p:spPr bwMode="auto">
                <a:xfrm>
                  <a:off x="3253242" y="3367484"/>
                  <a:ext cx="103188"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4" name="组合 103"/>
              <p:cNvGrpSpPr/>
              <p:nvPr/>
            </p:nvGrpSpPr>
            <p:grpSpPr>
              <a:xfrm flipH="1">
                <a:off x="6049334" y="5735790"/>
                <a:ext cx="207752" cy="207753"/>
                <a:chOff x="3525197" y="3367484"/>
                <a:chExt cx="263525" cy="263526"/>
              </a:xfrm>
              <a:solidFill>
                <a:srgbClr val="F39C12"/>
              </a:solidFill>
            </p:grpSpPr>
            <p:sp>
              <p:nvSpPr>
                <p:cNvPr id="163" name="Oval 5"/>
                <p:cNvSpPr>
                  <a:spLocks noChangeArrowheads="1"/>
                </p:cNvSpPr>
                <p:nvPr/>
              </p:nvSpPr>
              <p:spPr bwMode="auto">
                <a:xfrm>
                  <a:off x="3599810"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5" name="组合 104"/>
              <p:cNvGrpSpPr/>
              <p:nvPr/>
            </p:nvGrpSpPr>
            <p:grpSpPr>
              <a:xfrm flipH="1">
                <a:off x="6300887" y="5735790"/>
                <a:ext cx="207752" cy="207753"/>
                <a:chOff x="3836347" y="3367484"/>
                <a:chExt cx="263525" cy="263526"/>
              </a:xfrm>
              <a:solidFill>
                <a:srgbClr val="F39C12"/>
              </a:solidFill>
            </p:grpSpPr>
            <p:sp>
              <p:nvSpPr>
                <p:cNvPr id="161" name="Oval 7"/>
                <p:cNvSpPr>
                  <a:spLocks noChangeArrowheads="1"/>
                </p:cNvSpPr>
                <p:nvPr/>
              </p:nvSpPr>
              <p:spPr bwMode="auto">
                <a:xfrm>
                  <a:off x="3920485"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7" name="组合 106"/>
              <p:cNvGrpSpPr/>
              <p:nvPr/>
            </p:nvGrpSpPr>
            <p:grpSpPr>
              <a:xfrm flipH="1">
                <a:off x="5294675" y="5952522"/>
                <a:ext cx="207752" cy="207753"/>
                <a:chOff x="2546804" y="3367484"/>
                <a:chExt cx="263525" cy="263526"/>
              </a:xfrm>
              <a:solidFill>
                <a:srgbClr val="F39C12"/>
              </a:solidFill>
            </p:grpSpPr>
            <p:sp>
              <p:nvSpPr>
                <p:cNvPr id="15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8" name="组合 107"/>
              <p:cNvGrpSpPr/>
              <p:nvPr/>
            </p:nvGrpSpPr>
            <p:grpSpPr>
              <a:xfrm flipH="1">
                <a:off x="5546228" y="5952522"/>
                <a:ext cx="207752" cy="207753"/>
                <a:chOff x="2857954" y="3367484"/>
                <a:chExt cx="263525" cy="263526"/>
              </a:xfrm>
              <a:solidFill>
                <a:srgbClr val="F39C12"/>
              </a:solidFill>
            </p:grpSpPr>
            <p:sp>
              <p:nvSpPr>
                <p:cNvPr id="15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9" name="组合 108"/>
              <p:cNvGrpSpPr/>
              <p:nvPr/>
            </p:nvGrpSpPr>
            <p:grpSpPr>
              <a:xfrm flipH="1">
                <a:off x="5797781" y="5952522"/>
                <a:ext cx="207752" cy="207753"/>
                <a:chOff x="3169104" y="3367484"/>
                <a:chExt cx="263525" cy="263526"/>
              </a:xfrm>
              <a:solidFill>
                <a:schemeClr val="tx1">
                  <a:lumMod val="50000"/>
                  <a:lumOff val="50000"/>
                </a:schemeClr>
              </a:solidFill>
            </p:grpSpPr>
            <p:sp>
              <p:nvSpPr>
                <p:cNvPr id="155" name="Oval 9"/>
                <p:cNvSpPr>
                  <a:spLocks noChangeArrowheads="1"/>
                </p:cNvSpPr>
                <p:nvPr/>
              </p:nvSpPr>
              <p:spPr bwMode="auto">
                <a:xfrm>
                  <a:off x="3253242" y="3367484"/>
                  <a:ext cx="103188"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0" name="组合 109"/>
              <p:cNvGrpSpPr/>
              <p:nvPr/>
            </p:nvGrpSpPr>
            <p:grpSpPr>
              <a:xfrm flipH="1">
                <a:off x="6049334" y="5952522"/>
                <a:ext cx="207752" cy="207753"/>
                <a:chOff x="3525197" y="3367484"/>
                <a:chExt cx="263525" cy="263526"/>
              </a:xfrm>
              <a:solidFill>
                <a:schemeClr val="tx1">
                  <a:lumMod val="50000"/>
                  <a:lumOff val="50000"/>
                </a:schemeClr>
              </a:solidFill>
            </p:grpSpPr>
            <p:sp>
              <p:nvSpPr>
                <p:cNvPr id="153" name="Oval 5"/>
                <p:cNvSpPr>
                  <a:spLocks noChangeArrowheads="1"/>
                </p:cNvSpPr>
                <p:nvPr/>
              </p:nvSpPr>
              <p:spPr bwMode="auto">
                <a:xfrm>
                  <a:off x="3599810" y="3367484"/>
                  <a:ext cx="114300"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1" name="组合 110"/>
              <p:cNvGrpSpPr/>
              <p:nvPr/>
            </p:nvGrpSpPr>
            <p:grpSpPr>
              <a:xfrm flipH="1">
                <a:off x="6300887" y="5952522"/>
                <a:ext cx="207752" cy="207753"/>
                <a:chOff x="3836347" y="3367484"/>
                <a:chExt cx="263525" cy="263526"/>
              </a:xfrm>
              <a:solidFill>
                <a:schemeClr val="tx1">
                  <a:lumMod val="50000"/>
                  <a:lumOff val="50000"/>
                </a:schemeClr>
              </a:solidFill>
            </p:grpSpPr>
            <p:sp>
              <p:nvSpPr>
                <p:cNvPr id="112" name="Oval 7"/>
                <p:cNvSpPr>
                  <a:spLocks noChangeArrowheads="1"/>
                </p:cNvSpPr>
                <p:nvPr/>
              </p:nvSpPr>
              <p:spPr bwMode="auto">
                <a:xfrm>
                  <a:off x="3920485" y="3367484"/>
                  <a:ext cx="104775"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grpSp>
      <p:grpSp>
        <p:nvGrpSpPr>
          <p:cNvPr id="173" name="组合 172"/>
          <p:cNvGrpSpPr/>
          <p:nvPr/>
        </p:nvGrpSpPr>
        <p:grpSpPr>
          <a:xfrm>
            <a:off x="1440734" y="2127318"/>
            <a:ext cx="2200709" cy="1933649"/>
            <a:chOff x="1483069" y="2347454"/>
            <a:chExt cx="2200709" cy="1933649"/>
          </a:xfrm>
        </p:grpSpPr>
        <p:grpSp>
          <p:nvGrpSpPr>
            <p:cNvPr id="174" name="组合 173"/>
            <p:cNvGrpSpPr/>
            <p:nvPr/>
          </p:nvGrpSpPr>
          <p:grpSpPr>
            <a:xfrm>
              <a:off x="1483069" y="2347454"/>
              <a:ext cx="2200709" cy="1467140"/>
              <a:chOff x="359611" y="1419604"/>
              <a:chExt cx="3310021" cy="2206681"/>
            </a:xfrm>
          </p:grpSpPr>
          <p:graphicFrame>
            <p:nvGraphicFramePr>
              <p:cNvPr id="178" name="图表 177"/>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79" name="文本框 178"/>
              <p:cNvSpPr txBox="1"/>
              <p:nvPr/>
            </p:nvSpPr>
            <p:spPr>
              <a:xfrm>
                <a:off x="1421352" y="2082881"/>
                <a:ext cx="1246986" cy="879542"/>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grpSp>
          <p:nvGrpSpPr>
            <p:cNvPr id="175" name="组合 174"/>
            <p:cNvGrpSpPr/>
            <p:nvPr/>
          </p:nvGrpSpPr>
          <p:grpSpPr>
            <a:xfrm>
              <a:off x="1584663" y="3707699"/>
              <a:ext cx="1997520" cy="573404"/>
              <a:chOff x="13512815" y="6577039"/>
              <a:chExt cx="1997520" cy="573404"/>
            </a:xfrm>
          </p:grpSpPr>
          <p:sp>
            <p:nvSpPr>
              <p:cNvPr id="176" name="文本框 175"/>
              <p:cNvSpPr txBox="1"/>
              <p:nvPr/>
            </p:nvSpPr>
            <p:spPr>
              <a:xfrm>
                <a:off x="13704029" y="6577039"/>
                <a:ext cx="1615092" cy="368300"/>
              </a:xfrm>
              <a:prstGeom prst="rect">
                <a:avLst/>
              </a:prstGeom>
              <a:noFill/>
            </p:spPr>
            <p:txBody>
              <a:bodyPr wrap="square" rtlCol="0">
                <a:spAutoFit/>
              </a:bodyPr>
              <a:lstStyle/>
              <a:p>
                <a:pPr algn="ctr"/>
                <a:r>
                  <a:rPr lang="zh-CN" altLang="en-US" b="1" dirty="0">
                    <a:solidFill>
                      <a:srgbClr val="2C3E50"/>
                    </a:solidFill>
                    <a:latin typeface="Agency FB" panose="020B0503020202020204" pitchFamily="34" charset="0"/>
                  </a:rPr>
                  <a:t>海运陆运发货</a:t>
                </a:r>
                <a:r>
                  <a:rPr lang="en-US" altLang="zh-CN" b="1" dirty="0">
                    <a:solidFill>
                      <a:srgbClr val="2C3E50"/>
                    </a:solidFill>
                    <a:latin typeface="Agency FB" panose="020B0503020202020204" pitchFamily="34" charset="0"/>
                  </a:rPr>
                  <a:t> </a:t>
                </a:r>
                <a:endParaRPr lang="zh-CN" altLang="en-US" b="1" dirty="0">
                  <a:solidFill>
                    <a:srgbClr val="2C3E50"/>
                  </a:solidFill>
                  <a:latin typeface="Agency FB" panose="020B0503020202020204" pitchFamily="34" charset="0"/>
                </a:endParaRPr>
              </a:p>
            </p:txBody>
          </p:sp>
          <p:sp>
            <p:nvSpPr>
              <p:cNvPr id="177" name="矩形 176"/>
              <p:cNvSpPr/>
              <p:nvPr/>
            </p:nvSpPr>
            <p:spPr>
              <a:xfrm>
                <a:off x="13512815" y="6843738"/>
                <a:ext cx="1997520" cy="306705"/>
              </a:xfrm>
              <a:prstGeom prst="rect">
                <a:avLst/>
              </a:prstGeom>
            </p:spPr>
            <p:txBody>
              <a:bodyPr wrap="square">
                <a:spAutoFit/>
              </a:bodyPr>
              <a:lstStyle/>
              <a:p>
                <a:pPr algn="ctr"/>
                <a:endParaRPr lang="zh-CN" altLang="en-US" sz="1400" dirty="0">
                  <a:solidFill>
                    <a:schemeClr val="tx1">
                      <a:lumMod val="65000"/>
                      <a:lumOff val="35000"/>
                    </a:schemeClr>
                  </a:solidFill>
                  <a:latin typeface="Agency FB" panose="020B0503020202020204" pitchFamily="34" charset="0"/>
                </a:endParaRPr>
              </a:p>
            </p:txBody>
          </p:sp>
        </p:grpSp>
      </p:gr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 name="矩形 3"/>
          <p:cNvSpPr/>
          <p:nvPr/>
        </p:nvSpPr>
        <p:spPr>
          <a:xfrm>
            <a:off x="203200" y="261561"/>
            <a:ext cx="133223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6*min(max(#ppt_w*#ppt_h,.3),1)-7.4)/-.7*#ppt_w"/>
                                          </p:val>
                                        </p:tav>
                                        <p:tav tm="100000">
                                          <p:val>
                                            <p:strVal val="#ppt_w"/>
                                          </p:val>
                                        </p:tav>
                                      </p:tavLst>
                                    </p:anim>
                                    <p:anim calcmode="lin" valueType="num">
                                      <p:cBhvr>
                                        <p:cTn id="8" dur="500" fill="hold"/>
                                        <p:tgtEl>
                                          <p:spTgt spid="61"/>
                                        </p:tgtEl>
                                        <p:attrNameLst>
                                          <p:attrName>ppt_h</p:attrName>
                                        </p:attrNameLst>
                                      </p:cBhvr>
                                      <p:tavLst>
                                        <p:tav tm="0">
                                          <p:val>
                                            <p:strVal val="(6*min(max(#ppt_w*#ppt_h,.3),1)-7.4)/-.7*#ppt_h"/>
                                          </p:val>
                                        </p:tav>
                                        <p:tav tm="100000">
                                          <p:val>
                                            <p:strVal val="#ppt_h"/>
                                          </p:val>
                                        </p:tav>
                                      </p:tavLst>
                                    </p:anim>
                                    <p:anim calcmode="lin" valueType="num">
                                      <p:cBhvr>
                                        <p:cTn id="9" dur="500" fill="hold"/>
                                        <p:tgtEl>
                                          <p:spTgt spid="61"/>
                                        </p:tgtEl>
                                        <p:attrNameLst>
                                          <p:attrName>ppt_x</p:attrName>
                                        </p:attrNameLst>
                                      </p:cBhvr>
                                      <p:tavLst>
                                        <p:tav tm="0">
                                          <p:val>
                                            <p:fltVal val="0.5"/>
                                          </p:val>
                                        </p:tav>
                                        <p:tav tm="100000">
                                          <p:val>
                                            <p:strVal val="#ppt_x"/>
                                          </p:val>
                                        </p:tav>
                                      </p:tavLst>
                                    </p:anim>
                                    <p:anim calcmode="lin" valueType="num">
                                      <p:cBhvr>
                                        <p:cTn id="10" dur="50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1" presetClass="entr" presetSubtype="2"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heel(2)">
                                      <p:cBhvr>
                                        <p:cTn id="14" dur="750"/>
                                        <p:tgtEl>
                                          <p:spTgt spid="69"/>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childTnLst>
                          </p:cTn>
                        </p:par>
                        <p:par>
                          <p:cTn id="23" fill="hold">
                            <p:stCondLst>
                              <p:cond delay="2500"/>
                            </p:stCondLst>
                            <p:childTnLst>
                              <p:par>
                                <p:cTn id="24" presetID="9" presetClass="entr" presetSubtype="0" fill="hold" nodeType="after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dissolve">
                                      <p:cBhvr>
                                        <p:cTn id="26" dur="500"/>
                                        <p:tgtEl>
                                          <p:spTgt spid="78"/>
                                        </p:tgtEl>
                                      </p:cBhvr>
                                    </p:animEffect>
                                  </p:childTnLst>
                                </p:cTn>
                              </p:par>
                            </p:childTnLst>
                          </p:cTn>
                        </p:par>
                        <p:par>
                          <p:cTn id="27" fill="hold">
                            <p:stCondLst>
                              <p:cond delay="3000"/>
                            </p:stCondLst>
                            <p:childTnLst>
                              <p:par>
                                <p:cTn id="28" presetID="22" presetClass="entr" presetSubtype="1"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up)">
                                      <p:cBhvr>
                                        <p:cTn id="34" dur="500"/>
                                        <p:tgtEl>
                                          <p:spTgt spid="73"/>
                                        </p:tgtEl>
                                      </p:cBhvr>
                                    </p:animEffect>
                                  </p:childTnLst>
                                </p:cTn>
                              </p:par>
                            </p:childTnLst>
                          </p:cTn>
                        </p:par>
                        <p:par>
                          <p:cTn id="35" fill="hold">
                            <p:stCondLst>
                              <p:cond delay="4000"/>
                            </p:stCondLst>
                            <p:childTnLst>
                              <p:par>
                                <p:cTn id="36" presetID="9" presetClass="entr" presetSubtype="0"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dissolve">
                                      <p:cBhvr>
                                        <p:cTn id="38" dur="500"/>
                                        <p:tgtEl>
                                          <p:spTgt spid="88"/>
                                        </p:tgtEl>
                                      </p:cBhvr>
                                    </p:animEffect>
                                  </p:childTnLst>
                                </p:cTn>
                              </p:par>
                            </p:childTnLst>
                          </p:cTn>
                        </p:par>
                        <p:par>
                          <p:cTn id="39" fill="hold">
                            <p:stCondLst>
                              <p:cond delay="4500"/>
                            </p:stCondLst>
                            <p:childTnLst>
                              <p:par>
                                <p:cTn id="40" presetID="22" presetClass="entr" presetSubtype="2"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right)">
                                      <p:cBhvr>
                                        <p:cTn id="42" dur="500"/>
                                        <p:tgtEl>
                                          <p:spTgt spid="74"/>
                                        </p:tgtEl>
                                      </p:cBhvr>
                                    </p:animEffect>
                                  </p:childTnLst>
                                </p:cTn>
                              </p:par>
                            </p:childTnLst>
                          </p:cTn>
                        </p:par>
                        <p:par>
                          <p:cTn id="43" fill="hold">
                            <p:stCondLst>
                              <p:cond delay="5000"/>
                            </p:stCondLst>
                            <p:childTnLst>
                              <p:par>
                                <p:cTn id="44" presetID="9" presetClass="entr" presetSubtype="0" fill="hold" nodeType="afterEffect">
                                  <p:stCondLst>
                                    <p:cond delay="0"/>
                                  </p:stCondLst>
                                  <p:childTnLst>
                                    <p:set>
                                      <p:cBhvr>
                                        <p:cTn id="45" dur="1" fill="hold">
                                          <p:stCondLst>
                                            <p:cond delay="0"/>
                                          </p:stCondLst>
                                        </p:cTn>
                                        <p:tgtEl>
                                          <p:spTgt spid="173"/>
                                        </p:tgtEl>
                                        <p:attrNameLst>
                                          <p:attrName>style.visibility</p:attrName>
                                        </p:attrNameLst>
                                      </p:cBhvr>
                                      <p:to>
                                        <p:strVal val="visible"/>
                                      </p:to>
                                    </p:set>
                                    <p:animEffect transition="in" filter="dissolve">
                                      <p:cBhvr>
                                        <p:cTn id="46"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cxnSp>
        <p:nvCxnSpPr>
          <p:cNvPr id="92" name="直接连接符 91"/>
          <p:cNvCxnSpPr/>
          <p:nvPr>
            <p:custDataLst>
              <p:tags r:id="rId2"/>
            </p:custDataLst>
          </p:nvPr>
        </p:nvCxnSpPr>
        <p:spPr>
          <a:xfrm>
            <a:off x="1077361"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4" name="组合 93"/>
          <p:cNvGrpSpPr/>
          <p:nvPr>
            <p:custDataLst>
              <p:tags r:id="rId3"/>
            </p:custDataLst>
          </p:nvPr>
        </p:nvGrpSpPr>
        <p:grpSpPr>
          <a:xfrm>
            <a:off x="1247658" y="4431580"/>
            <a:ext cx="1594602" cy="1383665"/>
            <a:chOff x="1247658" y="4431580"/>
            <a:chExt cx="1533926" cy="1383665"/>
          </a:xfrm>
        </p:grpSpPr>
        <p:sp>
          <p:nvSpPr>
            <p:cNvPr id="95" name="文本框 94"/>
            <p:cNvSpPr txBox="1"/>
            <p:nvPr>
              <p:custDataLst>
                <p:tags r:id="rId4"/>
              </p:custDataLst>
            </p:nvPr>
          </p:nvSpPr>
          <p:spPr>
            <a:xfrm>
              <a:off x="1247658" y="4431580"/>
              <a:ext cx="1533926" cy="1383665"/>
            </a:xfrm>
            <a:prstGeom prst="rect">
              <a:avLst/>
            </a:prstGeom>
            <a:noFill/>
          </p:spPr>
          <p:txBody>
            <a:bodyPr wrap="square" rtlCol="0">
              <a:spAutoFit/>
            </a:bodyPr>
            <a:lstStyle/>
            <a:p>
              <a:pPr algn="ctr"/>
              <a:r>
                <a:rPr lang="zh-CN" altLang="en-US" sz="2800" b="1" dirty="0">
                  <a:solidFill>
                    <a:srgbClr val="014D9F"/>
                  </a:solidFill>
                  <a:latin typeface="Agency FB" panose="020B0503020202020204" pitchFamily="34" charset="0"/>
                </a:rPr>
                <a:t>仓库发货总量</a:t>
              </a:r>
              <a:r>
                <a:rPr lang="zh-CN" altLang="en-US" sz="2800" b="1" dirty="0">
                  <a:solidFill>
                    <a:srgbClr val="014D9F"/>
                  </a:solidFill>
                  <a:latin typeface="Agency FB" panose="020B0503020202020204" pitchFamily="34" charset="0"/>
                </a:rPr>
                <a:t>占比</a:t>
              </a:r>
              <a:endParaRPr lang="zh-CN" altLang="en-US" sz="2800" b="1" dirty="0">
                <a:solidFill>
                  <a:srgbClr val="014D9F"/>
                </a:solidFill>
                <a:latin typeface="Agency FB" panose="020B0503020202020204" pitchFamily="34" charset="0"/>
              </a:endParaRPr>
            </a:p>
          </p:txBody>
        </p:sp>
        <p:sp>
          <p:nvSpPr>
            <p:cNvPr id="96" name="文本框 95"/>
            <p:cNvSpPr txBox="1"/>
            <p:nvPr>
              <p:custDataLst>
                <p:tags r:id="rId5"/>
              </p:custDataLst>
            </p:nvPr>
          </p:nvSpPr>
          <p:spPr>
            <a:xfrm>
              <a:off x="1865577" y="4791207"/>
              <a:ext cx="298089" cy="368300"/>
            </a:xfrm>
            <a:prstGeom prst="rect">
              <a:avLst/>
            </a:prstGeom>
            <a:noFill/>
          </p:spPr>
          <p:txBody>
            <a:bodyPr wrap="none" rtlCol="0">
              <a:spAutoFit/>
            </a:bodyPr>
            <a:lstStyle/>
            <a:p>
              <a:pPr algn="ctr"/>
              <a:endParaRPr lang="zh-CN" altLang="en-US" b="1" dirty="0">
                <a:solidFill>
                  <a:schemeClr val="tx1">
                    <a:lumMod val="75000"/>
                    <a:lumOff val="25000"/>
                  </a:schemeClr>
                </a:solidFill>
                <a:latin typeface="Agency FB" panose="020B0503020202020204" pitchFamily="34" charset="0"/>
              </a:endParaRPr>
            </a:p>
          </p:txBody>
        </p:sp>
      </p:grpSp>
      <p:cxnSp>
        <p:nvCxnSpPr>
          <p:cNvPr id="101" name="直接连接符 100"/>
          <p:cNvCxnSpPr/>
          <p:nvPr>
            <p:custDataLst>
              <p:tags r:id="rId6"/>
            </p:custDataLst>
          </p:nvPr>
        </p:nvCxnSpPr>
        <p:spPr>
          <a:xfrm>
            <a:off x="3732456"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3" name="文本框 112"/>
          <p:cNvSpPr txBox="1"/>
          <p:nvPr>
            <p:custDataLst>
              <p:tags r:id="rId7"/>
            </p:custDataLst>
          </p:nvPr>
        </p:nvSpPr>
        <p:spPr>
          <a:xfrm>
            <a:off x="3902710" y="4431665"/>
            <a:ext cx="4260850" cy="1024890"/>
          </a:xfrm>
          <a:prstGeom prst="rect">
            <a:avLst/>
          </a:prstGeom>
          <a:noFill/>
        </p:spPr>
        <p:txBody>
          <a:bodyPr wrap="square" rtlCol="0">
            <a:noAutofit/>
          </a:bodyPr>
          <a:lstStyle/>
          <a:p>
            <a:pPr algn="ctr"/>
            <a:r>
              <a:rPr lang="zh-CN" altLang="en-US" sz="2800" b="1" dirty="0">
                <a:solidFill>
                  <a:srgbClr val="014D9F"/>
                </a:solidFill>
                <a:latin typeface="Agency FB" panose="020B0503020202020204" pitchFamily="34" charset="0"/>
              </a:rPr>
              <a:t>客户交易</a:t>
            </a:r>
            <a:r>
              <a:rPr lang="zh-CN" altLang="en-US" sz="2800" b="1" dirty="0">
                <a:solidFill>
                  <a:srgbClr val="014D9F"/>
                </a:solidFill>
                <a:latin typeface="Agency FB" panose="020B0503020202020204" pitchFamily="34" charset="0"/>
              </a:rPr>
              <a:t>情况</a:t>
            </a:r>
            <a:endParaRPr lang="zh-CN" altLang="en-US" sz="2800" b="1" dirty="0">
              <a:solidFill>
                <a:srgbClr val="014D9F"/>
              </a:solidFill>
              <a:latin typeface="Agency FB" panose="020B0503020202020204" pitchFamily="34" charset="0"/>
            </a:endParaRPr>
          </a:p>
        </p:txBody>
      </p:sp>
      <p:grpSp>
        <p:nvGrpSpPr>
          <p:cNvPr id="124" name="组合 123"/>
          <p:cNvGrpSpPr/>
          <p:nvPr>
            <p:custDataLst>
              <p:tags r:id="rId8"/>
            </p:custDataLst>
          </p:nvPr>
        </p:nvGrpSpPr>
        <p:grpSpPr>
          <a:xfrm>
            <a:off x="8881790" y="1938314"/>
            <a:ext cx="3310021" cy="2206681"/>
            <a:chOff x="916506" y="1316734"/>
            <a:chExt cx="3310021" cy="2206681"/>
          </a:xfrm>
        </p:grpSpPr>
        <p:graphicFrame>
          <p:nvGraphicFramePr>
            <p:cNvPr id="125" name="图表 124"/>
            <p:cNvGraphicFramePr/>
            <p:nvPr>
              <p:custDataLst>
                <p:tags r:id="rId9"/>
              </p:custDataLst>
            </p:nvPr>
          </p:nvGraphicFramePr>
          <p:xfrm>
            <a:off x="916506" y="1316734"/>
            <a:ext cx="3310021" cy="2206681"/>
          </p:xfrm>
          <a:graphic>
            <a:graphicData uri="http://schemas.openxmlformats.org/drawingml/2006/chart">
              <c:chart xmlns:c="http://schemas.openxmlformats.org/drawingml/2006/chart" xmlns:r="http://schemas.openxmlformats.org/officeDocument/2006/relationships" r:id="rId1"/>
            </a:graphicData>
          </a:graphic>
        </p:graphicFrame>
        <p:sp>
          <p:nvSpPr>
            <p:cNvPr id="126" name="文本框 125"/>
            <p:cNvSpPr txBox="1"/>
            <p:nvPr>
              <p:custDataLst>
                <p:tags r:id="rId10"/>
              </p:custDataLst>
            </p:nvPr>
          </p:nvSpPr>
          <p:spPr>
            <a:xfrm>
              <a:off x="2240048" y="2175947"/>
              <a:ext cx="824230" cy="58356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69%</a:t>
              </a:r>
              <a:endParaRPr lang="zh-CN" altLang="en-US" sz="3200" b="1" dirty="0">
                <a:solidFill>
                  <a:schemeClr val="tx1">
                    <a:lumMod val="75000"/>
                    <a:lumOff val="25000"/>
                  </a:schemeClr>
                </a:solidFill>
                <a:latin typeface="Agency FB" panose="020B0503020202020204" pitchFamily="34" charset="0"/>
              </a:endParaRPr>
            </a:p>
          </p:txBody>
        </p:sp>
      </p:gr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203200" y="261561"/>
            <a:ext cx="133223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pic>
        <p:nvPicPr>
          <p:cNvPr id="22" name="图片 22"/>
          <p:cNvPicPr>
            <a:picLocks noChangeAspect="1"/>
          </p:cNvPicPr>
          <p:nvPr/>
        </p:nvPicPr>
        <p:blipFill>
          <a:blip r:embed="rId11"/>
          <a:srcRect t="649" r="152"/>
          <a:stretch>
            <a:fillRect/>
          </a:stretch>
        </p:blipFill>
        <p:spPr>
          <a:xfrm>
            <a:off x="572770" y="1504315"/>
            <a:ext cx="2944495" cy="2743835"/>
          </a:xfrm>
          <a:prstGeom prst="rect">
            <a:avLst/>
          </a:prstGeom>
          <a:noFill/>
          <a:ln>
            <a:noFill/>
          </a:ln>
        </p:spPr>
      </p:pic>
      <p:pic>
        <p:nvPicPr>
          <p:cNvPr id="5" name="图片 1"/>
          <p:cNvPicPr>
            <a:picLocks noChangeAspect="1"/>
          </p:cNvPicPr>
          <p:nvPr/>
        </p:nvPicPr>
        <p:blipFill>
          <a:blip r:embed="rId12"/>
          <a:stretch>
            <a:fillRect/>
          </a:stretch>
        </p:blipFill>
        <p:spPr>
          <a:xfrm>
            <a:off x="3732530" y="1504315"/>
            <a:ext cx="5445760" cy="2724150"/>
          </a:xfrm>
          <a:prstGeom prst="rect">
            <a:avLst/>
          </a:prstGeom>
          <a:noFill/>
          <a:ln>
            <a:noFill/>
          </a:ln>
        </p:spPr>
      </p:pic>
      <p:sp>
        <p:nvSpPr>
          <p:cNvPr id="6" name="文本框 5"/>
          <p:cNvSpPr txBox="1"/>
          <p:nvPr/>
        </p:nvSpPr>
        <p:spPr>
          <a:xfrm>
            <a:off x="9556750" y="4378325"/>
            <a:ext cx="2427605" cy="521970"/>
          </a:xfrm>
          <a:prstGeom prst="rect">
            <a:avLst/>
          </a:prstGeom>
          <a:noFill/>
        </p:spPr>
        <p:txBody>
          <a:bodyPr wrap="square" rtlCol="0">
            <a:spAutoFit/>
          </a:bodyPr>
          <a:p>
            <a:pPr algn="l">
              <a:buClrTx/>
              <a:buSzTx/>
              <a:buFontTx/>
            </a:pPr>
            <a:r>
              <a:rPr lang="zh-CN" altLang="en-US" sz="2800" b="1" dirty="0">
                <a:solidFill>
                  <a:srgbClr val="014D9F"/>
                </a:solidFill>
                <a:latin typeface="Agency FB" panose="020B0503020202020204" pitchFamily="34" charset="0"/>
              </a:rPr>
              <a:t>运输方式占比</a:t>
            </a:r>
            <a:endParaRPr lang="zh-CN" altLang="en-US" sz="2800" b="1" dirty="0">
              <a:solidFill>
                <a:srgbClr val="014D9F"/>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9000">
        <p15:prstTrans prst="drape"/>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arn(inVertical)">
                                      <p:cBhvr>
                                        <p:cTn id="7" dur="250"/>
                                        <p:tgtEl>
                                          <p:spTgt spid="92"/>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p:tgtEl>
                                          <p:spTgt spid="94"/>
                                        </p:tgtEl>
                                        <p:attrNameLst>
                                          <p:attrName>ppt_y</p:attrName>
                                        </p:attrNameLst>
                                      </p:cBhvr>
                                      <p:tavLst>
                                        <p:tav tm="0">
                                          <p:val>
                                            <p:strVal val="#ppt_y-#ppt_h*1.125000"/>
                                          </p:val>
                                        </p:tav>
                                        <p:tav tm="100000">
                                          <p:val>
                                            <p:strVal val="#ppt_y"/>
                                          </p:val>
                                        </p:tav>
                                      </p:tavLst>
                                    </p:anim>
                                    <p:animEffect transition="in" filter="wipe(down)">
                                      <p:cBhvr>
                                        <p:cTn id="12" dur="500"/>
                                        <p:tgtEl>
                                          <p:spTgt spid="94"/>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arn(inVertical)">
                                      <p:cBhvr>
                                        <p:cTn id="16" dur="250"/>
                                        <p:tgtEl>
                                          <p:spTgt spid="101"/>
                                        </p:tgtEl>
                                      </p:cBhvr>
                                    </p:animEffect>
                                  </p:childTnLst>
                                </p:cTn>
                              </p:par>
                            </p:childTnLst>
                          </p:cTn>
                        </p:par>
                        <p:par>
                          <p:cTn id="17" fill="hold">
                            <p:stCondLst>
                              <p:cond delay="1500"/>
                            </p:stCondLst>
                            <p:childTnLst>
                              <p:par>
                                <p:cTn id="18" presetID="23" presetClass="entr" presetSubtype="32" fill="hold" nodeType="afterEffect">
                                  <p:stCondLst>
                                    <p:cond delay="0"/>
                                  </p:stCondLst>
                                  <p:childTnLst>
                                    <p:set>
                                      <p:cBhvr>
                                        <p:cTn id="19" dur="1" fill="hold">
                                          <p:stCondLst>
                                            <p:cond delay="0"/>
                                          </p:stCondLst>
                                        </p:cTn>
                                        <p:tgtEl>
                                          <p:spTgt spid="124"/>
                                        </p:tgtEl>
                                        <p:attrNameLst>
                                          <p:attrName>style.visibility</p:attrName>
                                        </p:attrNameLst>
                                      </p:cBhvr>
                                      <p:to>
                                        <p:strVal val="visible"/>
                                      </p:to>
                                    </p:set>
                                    <p:anim calcmode="lin" valueType="num">
                                      <p:cBhvr>
                                        <p:cTn id="20" dur="500" fill="hold"/>
                                        <p:tgtEl>
                                          <p:spTgt spid="124"/>
                                        </p:tgtEl>
                                        <p:attrNameLst>
                                          <p:attrName>ppt_w</p:attrName>
                                        </p:attrNameLst>
                                      </p:cBhvr>
                                      <p:tavLst>
                                        <p:tav tm="0">
                                          <p:val>
                                            <p:strVal val="4*#ppt_w"/>
                                          </p:val>
                                        </p:tav>
                                        <p:tav tm="100000">
                                          <p:val>
                                            <p:strVal val="#ppt_w"/>
                                          </p:val>
                                        </p:tav>
                                      </p:tavLst>
                                    </p:anim>
                                    <p:anim calcmode="lin" valueType="num">
                                      <p:cBhvr>
                                        <p:cTn id="21" dur="500" fill="hold"/>
                                        <p:tgtEl>
                                          <p:spTgt spid="12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0236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培训维护</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98"/>
          <p:cNvSpPr>
            <a:spLocks noEditPoints="1"/>
          </p:cNvSpPr>
          <p:nvPr/>
        </p:nvSpPr>
        <p:spPr bwMode="auto">
          <a:xfrm>
            <a:off x="6162212" y="2731872"/>
            <a:ext cx="539716" cy="446989"/>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57" name="组合 56"/>
          <p:cNvGrpSpPr/>
          <p:nvPr/>
        </p:nvGrpSpPr>
        <p:grpSpPr>
          <a:xfrm rot="1738391">
            <a:off x="4287919" y="1714194"/>
            <a:ext cx="3366445" cy="3024332"/>
            <a:chOff x="-407906" y="-877464"/>
            <a:chExt cx="6915001" cy="6212268"/>
          </a:xfrm>
          <a:solidFill>
            <a:srgbClr val="014D9F"/>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 name="椭圆 5"/>
          <p:cNvSpPr/>
          <p:nvPr/>
        </p:nvSpPr>
        <p:spPr>
          <a:xfrm>
            <a:off x="4859424" y="1942164"/>
            <a:ext cx="2223436" cy="2223436"/>
          </a:xfrm>
          <a:prstGeom prst="ellipse">
            <a:avLst/>
          </a:prstGeom>
          <a:blipFill>
            <a:blip r:embed="rId1"/>
            <a:stretch>
              <a:fillRect/>
            </a:stretch>
          </a:blipFill>
          <a:ln w="22225">
            <a:solidFill>
              <a:srgbClr val="014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0" name="组合 9"/>
          <p:cNvGrpSpPr/>
          <p:nvPr/>
        </p:nvGrpSpPr>
        <p:grpSpPr>
          <a:xfrm>
            <a:off x="5140740" y="4692797"/>
            <a:ext cx="1660804" cy="374910"/>
            <a:chOff x="4927448" y="4729649"/>
            <a:chExt cx="1660804" cy="374910"/>
          </a:xfrm>
        </p:grpSpPr>
        <p:sp>
          <p:nvSpPr>
            <p:cNvPr id="8" name="矩形 7"/>
            <p:cNvSpPr/>
            <p:nvPr/>
          </p:nvSpPr>
          <p:spPr>
            <a:xfrm>
              <a:off x="4927448" y="4729650"/>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000165" y="4739220"/>
              <a:ext cx="1565148" cy="347345"/>
            </a:xfrm>
            <a:prstGeom prst="rect">
              <a:avLst/>
            </a:prstGeom>
          </p:spPr>
          <p:txBody>
            <a:bodyPr wrap="square">
              <a:spAutoFit/>
            </a:bodyPr>
            <a:lstStyle/>
            <a:p>
              <a:pPr algn="ctr">
                <a:lnSpc>
                  <a:spcPts val="2000"/>
                </a:lnSpc>
              </a:pPr>
              <a:r>
                <a:rPr lang="zh-CN" altLang="en-GB" b="1" dirty="0">
                  <a:solidFill>
                    <a:srgbClr val="014D9F"/>
                  </a:solidFill>
                  <a:latin typeface="Agency FB" panose="020B0503020202020204"/>
                  <a:cs typeface="+mn-ea"/>
                  <a:sym typeface="+mn-lt"/>
                </a:rPr>
                <a:t>培训</a:t>
              </a:r>
              <a:r>
                <a:rPr lang="zh-CN" altLang="en-GB" b="1" dirty="0">
                  <a:solidFill>
                    <a:srgbClr val="014D9F"/>
                  </a:solidFill>
                  <a:latin typeface="Agency FB" panose="020B0503020202020204"/>
                  <a:cs typeface="+mn-ea"/>
                  <a:sym typeface="+mn-lt"/>
                </a:rPr>
                <a:t>目标</a:t>
              </a:r>
              <a:endParaRPr lang="zh-CN" altLang="en-GB" b="1" dirty="0">
                <a:solidFill>
                  <a:srgbClr val="014D9F"/>
                </a:solidFill>
                <a:latin typeface="Agency FB" panose="020B0503020202020204"/>
                <a:cs typeface="+mn-ea"/>
                <a:sym typeface="+mn-lt"/>
              </a:endParaRPr>
            </a:p>
          </p:txBody>
        </p:sp>
        <p:sp>
          <p:nvSpPr>
            <p:cNvPr id="83" name="矩形 82"/>
            <p:cNvSpPr/>
            <p:nvPr/>
          </p:nvSpPr>
          <p:spPr>
            <a:xfrm>
              <a:off x="6542533" y="4729649"/>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Rectangle 6"/>
          <p:cNvSpPr/>
          <p:nvPr/>
        </p:nvSpPr>
        <p:spPr>
          <a:xfrm>
            <a:off x="609767" y="5152847"/>
            <a:ext cx="11170427" cy="1116965"/>
          </a:xfrm>
          <a:prstGeom prst="rect">
            <a:avLst/>
          </a:prstGeom>
        </p:spPr>
        <p:txBody>
          <a:bodyPr wrap="square">
            <a:spAutoFit/>
          </a:bodyPr>
          <a:lstStyle/>
          <a:p>
            <a:pPr algn="ctr">
              <a:lnSpc>
                <a:spcPts val="2000"/>
              </a:lnSpc>
            </a:pPr>
            <a:r>
              <a:rPr lang="en-GB" altLang="zh-CN" sz="1200" b="1" dirty="0">
                <a:solidFill>
                  <a:schemeClr val="tx1">
                    <a:lumMod val="50000"/>
                    <a:lumOff val="50000"/>
                  </a:schemeClr>
                </a:solidFill>
                <a:latin typeface="Agency FB" panose="020B0503020202020204" pitchFamily="34" charset="0"/>
                <a:cs typeface="+mn-ea"/>
                <a:sym typeface="+mn-lt"/>
              </a:rPr>
              <a:t>理解数据分析的重要性和应用场景。</a:t>
            </a:r>
            <a:endParaRPr lang="en-GB" altLang="zh-CN" sz="1200" b="1" dirty="0">
              <a:solidFill>
                <a:schemeClr val="tx1">
                  <a:lumMod val="50000"/>
                  <a:lumOff val="50000"/>
                </a:schemeClr>
              </a:solidFill>
              <a:latin typeface="Agency FB" panose="020B0503020202020204" pitchFamily="34" charset="0"/>
              <a:cs typeface="+mn-ea"/>
              <a:sym typeface="+mn-lt"/>
            </a:endParaRPr>
          </a:p>
          <a:p>
            <a:pPr algn="ctr">
              <a:lnSpc>
                <a:spcPts val="2000"/>
              </a:lnSpc>
            </a:pPr>
            <a:r>
              <a:rPr lang="en-GB" altLang="zh-CN" sz="1200" b="1" dirty="0">
                <a:solidFill>
                  <a:schemeClr val="tx1">
                    <a:lumMod val="50000"/>
                    <a:lumOff val="50000"/>
                  </a:schemeClr>
                </a:solidFill>
                <a:latin typeface="Agency FB" panose="020B0503020202020204" pitchFamily="34" charset="0"/>
                <a:cs typeface="+mn-ea"/>
                <a:sym typeface="+mn-lt"/>
              </a:rPr>
              <a:t>掌握数据分析工具和仪表板的基本操作。</a:t>
            </a:r>
            <a:endParaRPr lang="en-GB" altLang="zh-CN" sz="1200" b="1" dirty="0">
              <a:solidFill>
                <a:schemeClr val="tx1">
                  <a:lumMod val="50000"/>
                  <a:lumOff val="50000"/>
                </a:schemeClr>
              </a:solidFill>
              <a:latin typeface="Agency FB" panose="020B0503020202020204" pitchFamily="34" charset="0"/>
              <a:cs typeface="+mn-ea"/>
              <a:sym typeface="+mn-lt"/>
            </a:endParaRPr>
          </a:p>
          <a:p>
            <a:pPr algn="ctr">
              <a:lnSpc>
                <a:spcPts val="2000"/>
              </a:lnSpc>
            </a:pPr>
            <a:r>
              <a:rPr lang="en-GB" altLang="zh-CN" sz="1200" b="1" dirty="0">
                <a:solidFill>
                  <a:schemeClr val="tx1">
                    <a:lumMod val="50000"/>
                    <a:lumOff val="50000"/>
                  </a:schemeClr>
                </a:solidFill>
                <a:latin typeface="Agency FB" panose="020B0503020202020204" pitchFamily="34" charset="0"/>
                <a:cs typeface="+mn-ea"/>
                <a:sym typeface="+mn-lt"/>
              </a:rPr>
              <a:t>学习如何解读数据分析报告和可视化图表。</a:t>
            </a:r>
            <a:endParaRPr lang="en-GB" altLang="zh-CN" sz="1200" b="1" dirty="0">
              <a:solidFill>
                <a:schemeClr val="tx1">
                  <a:lumMod val="50000"/>
                  <a:lumOff val="50000"/>
                </a:schemeClr>
              </a:solidFill>
              <a:latin typeface="Agency FB" panose="020B0503020202020204" pitchFamily="34" charset="0"/>
              <a:cs typeface="+mn-ea"/>
              <a:sym typeface="+mn-lt"/>
            </a:endParaRPr>
          </a:p>
          <a:p>
            <a:pPr algn="ctr">
              <a:lnSpc>
                <a:spcPts val="2000"/>
              </a:lnSpc>
            </a:pPr>
            <a:r>
              <a:rPr lang="en-GB" altLang="zh-CN" sz="1200" b="1" dirty="0">
                <a:solidFill>
                  <a:schemeClr val="tx1">
                    <a:lumMod val="50000"/>
                    <a:lumOff val="50000"/>
                  </a:schemeClr>
                </a:solidFill>
                <a:latin typeface="Agency FB" panose="020B0503020202020204" pitchFamily="34" charset="0"/>
                <a:cs typeface="+mn-ea"/>
                <a:sym typeface="+mn-lt"/>
              </a:rPr>
              <a:t>培养使用数据分析结果进行决策的能力。</a:t>
            </a:r>
            <a:endParaRPr lang="en-GB" altLang="zh-CN" sz="1200" b="1" dirty="0">
              <a:solidFill>
                <a:schemeClr val="tx1">
                  <a:lumMod val="50000"/>
                  <a:lumOff val="50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up)">
                                      <p:cBhvr>
                                        <p:cTn id="2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flipV="1">
            <a:off x="-575608" y="3717290"/>
            <a:ext cx="13475081" cy="6627134"/>
            <a:chOff x="135591" y="-3656467"/>
            <a:chExt cx="13475081" cy="6627134"/>
          </a:xfrm>
        </p:grpSpPr>
        <p:grpSp>
          <p:nvGrpSpPr>
            <p:cNvPr id="36" name="组合 35"/>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custDataLst>
                  <p:tags r:id="rId2"/>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custDataLst>
                  <p:tags r:id="rId3"/>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9" name="组合 8"/>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0" name="Freeform 71"/>
              <p:cNvSpPr>
                <a:spLocks noEditPoints="1"/>
              </p:cNvSpPr>
              <p:nvPr>
                <p:custDataLst>
                  <p:tags r:id="rId4"/>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1" name="Freeform 71"/>
              <p:cNvSpPr>
                <a:spLocks noEditPoints="1"/>
              </p:cNvSpPr>
              <p:nvPr>
                <p:custDataLst>
                  <p:tags r:id="rId5"/>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2" name="Freeform 71"/>
              <p:cNvSpPr>
                <a:spLocks noEditPoints="1"/>
              </p:cNvSpPr>
              <p:nvPr>
                <p:custDataLst>
                  <p:tags r:id="rId6"/>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14" name="组合 13"/>
          <p:cNvGrpSpPr/>
          <p:nvPr/>
        </p:nvGrpSpPr>
        <p:grpSpPr>
          <a:xfrm>
            <a:off x="287991" y="-3504067"/>
            <a:ext cx="13475081" cy="6627134"/>
            <a:chOff x="135591" y="-3656467"/>
            <a:chExt cx="13475081" cy="6627134"/>
          </a:xfrm>
        </p:grpSpPr>
        <p:grpSp>
          <p:nvGrpSpPr>
            <p:cNvPr id="15" name="组合 14"/>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2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6" name="组合 15"/>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3" name="文本框 2"/>
          <p:cNvSpPr txBox="1"/>
          <p:nvPr/>
        </p:nvSpPr>
        <p:spPr>
          <a:xfrm>
            <a:off x="4626060" y="736411"/>
            <a:ext cx="3201890" cy="1077218"/>
          </a:xfrm>
          <a:prstGeom prst="rect">
            <a:avLst/>
          </a:prstGeom>
          <a:noFill/>
        </p:spPr>
        <p:txBody>
          <a:bodyPr wrap="square" rtlCol="0">
            <a:spAutoFit/>
          </a:bodyPr>
          <a:lstStyle/>
          <a:p>
            <a:pPr algn="ctr"/>
            <a:r>
              <a:rPr lang="zh-CN" altLang="en-US" sz="3600" b="1" dirty="0">
                <a:solidFill>
                  <a:srgbClr val="014D9F"/>
                </a:solidFill>
                <a:latin typeface="张海山锐线体简" panose="02000000000000000000" pitchFamily="2" charset="-122"/>
                <a:ea typeface="张海山锐线体简" panose="02000000000000000000" pitchFamily="2" charset="-122"/>
              </a:rPr>
              <a:t>目  录</a:t>
            </a:r>
            <a:endParaRPr lang="en-US" altLang="zh-CN" sz="3600" b="1" dirty="0">
              <a:solidFill>
                <a:srgbClr val="014D9F"/>
              </a:solidFill>
              <a:latin typeface="张海山锐线体简" panose="02000000000000000000" pitchFamily="2" charset="-122"/>
              <a:ea typeface="张海山锐线体简" panose="02000000000000000000" pitchFamily="2" charset="-122"/>
            </a:endParaRPr>
          </a:p>
          <a:p>
            <a:pPr algn="ctr"/>
            <a:r>
              <a:rPr lang="en-US" altLang="zh-CN" sz="2800" dirty="0">
                <a:solidFill>
                  <a:schemeClr val="tx1">
                    <a:lumMod val="65000"/>
                    <a:lumOff val="35000"/>
                  </a:schemeClr>
                </a:solidFill>
                <a:latin typeface="Agency FB" panose="020B0503020202020204" pitchFamily="34" charset="0"/>
              </a:rPr>
              <a:t>CONTENTS</a:t>
            </a:r>
            <a:endParaRPr lang="zh-CN" altLang="en-US" sz="2800" dirty="0">
              <a:solidFill>
                <a:schemeClr val="tx1">
                  <a:lumMod val="65000"/>
                  <a:lumOff val="35000"/>
                </a:schemeClr>
              </a:solidFill>
              <a:latin typeface="Agency FB" panose="020B0503020202020204" pitchFamily="34" charset="0"/>
            </a:endParaRPr>
          </a:p>
        </p:txBody>
      </p:sp>
      <p:cxnSp>
        <p:nvCxnSpPr>
          <p:cNvPr id="6" name="直接连接符 5"/>
          <p:cNvCxnSpPr/>
          <p:nvPr>
            <p:custDataLst>
              <p:tags r:id="rId7"/>
            </p:custDataLst>
          </p:nvPr>
        </p:nvCxnSpPr>
        <p:spPr>
          <a:xfrm flipV="1">
            <a:off x="1553369"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Freeform 247"/>
          <p:cNvSpPr>
            <a:spLocks noEditPoints="1"/>
          </p:cNvSpPr>
          <p:nvPr>
            <p:custDataLst>
              <p:tags r:id="rId8"/>
            </p:custDataLst>
          </p:nvPr>
        </p:nvSpPr>
        <p:spPr bwMode="auto">
          <a:xfrm>
            <a:off x="1403350" y="2863102"/>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7" name="文本框 6"/>
          <p:cNvSpPr txBox="1"/>
          <p:nvPr>
            <p:custDataLst>
              <p:tags r:id="rId9"/>
            </p:custDataLst>
          </p:nvPr>
        </p:nvSpPr>
        <p:spPr>
          <a:xfrm>
            <a:off x="759619" y="3347815"/>
            <a:ext cx="1727200" cy="369332"/>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1</a:t>
            </a:r>
            <a:r>
              <a:rPr lang="zh-CN" altLang="en-US" b="1" dirty="0">
                <a:latin typeface="张海山锐线体简" panose="02000000000000000000" pitchFamily="2" charset="-122"/>
                <a:ea typeface="张海山锐线体简" panose="02000000000000000000" pitchFamily="2" charset="-122"/>
              </a:rPr>
              <a:t>、项目简介</a:t>
            </a:r>
            <a:endParaRPr lang="zh-CN" altLang="en-US" b="1" dirty="0">
              <a:latin typeface="张海山锐线体简" panose="02000000000000000000" pitchFamily="2" charset="-122"/>
              <a:ea typeface="张海山锐线体简" panose="02000000000000000000" pitchFamily="2" charset="-122"/>
            </a:endParaRPr>
          </a:p>
        </p:txBody>
      </p:sp>
      <p:cxnSp>
        <p:nvCxnSpPr>
          <p:cNvPr id="31" name="直接连接符 30"/>
          <p:cNvCxnSpPr/>
          <p:nvPr>
            <p:custDataLst>
              <p:tags r:id="rId10"/>
            </p:custDataLst>
          </p:nvPr>
        </p:nvCxnSpPr>
        <p:spPr>
          <a:xfrm flipV="1">
            <a:off x="3829625"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1"/>
            </p:custDataLst>
          </p:nvPr>
        </p:nvSpPr>
        <p:spPr>
          <a:xfrm>
            <a:off x="3035875" y="3347815"/>
            <a:ext cx="172720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2</a:t>
            </a:r>
            <a:r>
              <a:rPr lang="zh-CN" altLang="en-US" b="1" dirty="0">
                <a:latin typeface="张海山锐线体简" panose="02000000000000000000" pitchFamily="2" charset="-122"/>
                <a:ea typeface="张海山锐线体简" panose="02000000000000000000" pitchFamily="2" charset="-122"/>
              </a:rPr>
              <a:t>、项目</a:t>
            </a:r>
            <a:r>
              <a:rPr lang="zh-CN" altLang="en-US" b="1" dirty="0">
                <a:latin typeface="张海山锐线体简" panose="02000000000000000000" pitchFamily="2" charset="-122"/>
                <a:ea typeface="张海山锐线体简" panose="02000000000000000000" pitchFamily="2" charset="-122"/>
              </a:rPr>
              <a:t>需求</a:t>
            </a:r>
            <a:endParaRPr lang="zh-CN" altLang="en-US" b="1" dirty="0">
              <a:latin typeface="张海山锐线体简" panose="02000000000000000000" pitchFamily="2" charset="-122"/>
              <a:ea typeface="张海山锐线体简" panose="02000000000000000000" pitchFamily="2" charset="-122"/>
            </a:endParaRPr>
          </a:p>
        </p:txBody>
      </p:sp>
      <p:cxnSp>
        <p:nvCxnSpPr>
          <p:cNvPr id="42" name="直接连接符 41"/>
          <p:cNvCxnSpPr/>
          <p:nvPr>
            <p:custDataLst>
              <p:tags r:id="rId12"/>
            </p:custDataLst>
          </p:nvPr>
        </p:nvCxnSpPr>
        <p:spPr>
          <a:xfrm flipV="1">
            <a:off x="610588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13"/>
            </p:custDataLst>
          </p:nvPr>
        </p:nvSpPr>
        <p:spPr>
          <a:xfrm>
            <a:off x="5153660" y="3347720"/>
            <a:ext cx="210693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3</a:t>
            </a:r>
            <a:r>
              <a:rPr lang="zh-CN" altLang="en-US" b="1" dirty="0">
                <a:latin typeface="张海山锐线体简" panose="02000000000000000000" pitchFamily="2" charset="-122"/>
                <a:ea typeface="张海山锐线体简" panose="02000000000000000000" pitchFamily="2" charset="-122"/>
              </a:rPr>
              <a:t>、数据分析</a:t>
            </a:r>
            <a:r>
              <a:rPr lang="zh-CN" altLang="en-US" b="1" dirty="0">
                <a:latin typeface="张海山锐线体简" panose="02000000000000000000" pitchFamily="2" charset="-122"/>
                <a:ea typeface="张海山锐线体简" panose="02000000000000000000" pitchFamily="2" charset="-122"/>
              </a:rPr>
              <a:t>模块</a:t>
            </a:r>
            <a:endParaRPr lang="zh-CN" altLang="en-US" b="1" dirty="0">
              <a:latin typeface="张海山锐线体简" panose="02000000000000000000" pitchFamily="2" charset="-122"/>
              <a:ea typeface="张海山锐线体简" panose="02000000000000000000" pitchFamily="2" charset="-122"/>
            </a:endParaRPr>
          </a:p>
        </p:txBody>
      </p:sp>
      <p:cxnSp>
        <p:nvCxnSpPr>
          <p:cNvPr id="47" name="直接连接符 46"/>
          <p:cNvCxnSpPr/>
          <p:nvPr>
            <p:custDataLst>
              <p:tags r:id="rId14"/>
            </p:custDataLst>
          </p:nvPr>
        </p:nvCxnSpPr>
        <p:spPr>
          <a:xfrm flipV="1">
            <a:off x="8382137"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文本框 49"/>
          <p:cNvSpPr txBox="1"/>
          <p:nvPr>
            <p:custDataLst>
              <p:tags r:id="rId15"/>
            </p:custDataLst>
          </p:nvPr>
        </p:nvSpPr>
        <p:spPr>
          <a:xfrm>
            <a:off x="7359650" y="3347720"/>
            <a:ext cx="2206625"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4</a:t>
            </a:r>
            <a:r>
              <a:rPr lang="zh-CN" altLang="en-US" b="1" dirty="0">
                <a:latin typeface="张海山锐线体简" panose="02000000000000000000" pitchFamily="2" charset="-122"/>
                <a:ea typeface="张海山锐线体简" panose="02000000000000000000" pitchFamily="2" charset="-122"/>
              </a:rPr>
              <a:t>、数据可视化</a:t>
            </a:r>
            <a:r>
              <a:rPr lang="zh-CN" altLang="en-US" b="1" dirty="0">
                <a:latin typeface="张海山锐线体简" panose="02000000000000000000" pitchFamily="2" charset="-122"/>
                <a:ea typeface="张海山锐线体简" panose="02000000000000000000" pitchFamily="2" charset="-122"/>
              </a:rPr>
              <a:t>模块</a:t>
            </a:r>
            <a:endParaRPr lang="zh-CN" altLang="en-US" b="1" dirty="0">
              <a:latin typeface="张海山锐线体简" panose="02000000000000000000" pitchFamily="2" charset="-122"/>
              <a:ea typeface="张海山锐线体简" panose="02000000000000000000" pitchFamily="2" charset="-122"/>
            </a:endParaRPr>
          </a:p>
        </p:txBody>
      </p:sp>
      <p:cxnSp>
        <p:nvCxnSpPr>
          <p:cNvPr id="52" name="直接连接符 51"/>
          <p:cNvCxnSpPr/>
          <p:nvPr>
            <p:custDataLst>
              <p:tags r:id="rId16"/>
            </p:custDataLst>
          </p:nvPr>
        </p:nvCxnSpPr>
        <p:spPr>
          <a:xfrm flipV="1">
            <a:off x="1065839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文本框 54"/>
          <p:cNvSpPr txBox="1"/>
          <p:nvPr>
            <p:custDataLst>
              <p:tags r:id="rId17"/>
            </p:custDataLst>
          </p:nvPr>
        </p:nvSpPr>
        <p:spPr>
          <a:xfrm>
            <a:off x="9864641" y="3347815"/>
            <a:ext cx="172720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5</a:t>
            </a:r>
            <a:r>
              <a:rPr lang="zh-CN" altLang="en-US" b="1" dirty="0">
                <a:latin typeface="张海山锐线体简" panose="02000000000000000000" pitchFamily="2" charset="-122"/>
                <a:ea typeface="张海山锐线体简" panose="02000000000000000000" pitchFamily="2" charset="-122"/>
              </a:rPr>
              <a:t>、培训</a:t>
            </a:r>
            <a:r>
              <a:rPr lang="zh-CN" altLang="en-US" b="1" dirty="0">
                <a:latin typeface="张海山锐线体简" panose="02000000000000000000" pitchFamily="2" charset="-122"/>
                <a:ea typeface="张海山锐线体简" panose="02000000000000000000" pitchFamily="2" charset="-122"/>
              </a:rPr>
              <a:t>维护</a:t>
            </a:r>
            <a:endParaRPr lang="zh-CN" altLang="en-US" b="1" dirty="0">
              <a:latin typeface="张海山锐线体简" panose="02000000000000000000" pitchFamily="2" charset="-122"/>
              <a:ea typeface="张海山锐线体简" panose="02000000000000000000" pitchFamily="2" charset="-122"/>
            </a:endParaRPr>
          </a:p>
        </p:txBody>
      </p:sp>
      <p:sp>
        <p:nvSpPr>
          <p:cNvPr id="61" name="Freeform 271"/>
          <p:cNvSpPr>
            <a:spLocks noEditPoints="1"/>
          </p:cNvSpPr>
          <p:nvPr>
            <p:custDataLst>
              <p:tags r:id="rId18"/>
            </p:custDataLst>
          </p:nvPr>
        </p:nvSpPr>
        <p:spPr bwMode="auto">
          <a:xfrm>
            <a:off x="3625631" y="2937220"/>
            <a:ext cx="407988" cy="26352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2" name="Freeform 262"/>
          <p:cNvSpPr>
            <a:spLocks noEditPoints="1"/>
          </p:cNvSpPr>
          <p:nvPr>
            <p:custDataLst>
              <p:tags r:id="rId19"/>
            </p:custDataLst>
          </p:nvPr>
        </p:nvSpPr>
        <p:spPr bwMode="auto">
          <a:xfrm>
            <a:off x="6031268" y="2866432"/>
            <a:ext cx="288925" cy="365125"/>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3" name="Freeform 341"/>
          <p:cNvSpPr>
            <a:spLocks noEditPoints="1"/>
          </p:cNvSpPr>
          <p:nvPr>
            <p:custDataLst>
              <p:tags r:id="rId20"/>
            </p:custDataLst>
          </p:nvPr>
        </p:nvSpPr>
        <p:spPr bwMode="auto">
          <a:xfrm>
            <a:off x="8211480" y="2931864"/>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4" name="Freeform 298"/>
          <p:cNvSpPr>
            <a:spLocks noEditPoints="1"/>
          </p:cNvSpPr>
          <p:nvPr>
            <p:custDataLst>
              <p:tags r:id="rId21"/>
            </p:custDataLst>
          </p:nvPr>
        </p:nvSpPr>
        <p:spPr bwMode="auto">
          <a:xfrm>
            <a:off x="10518211" y="2927848"/>
            <a:ext cx="360363" cy="298450"/>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strVal val="#ppt_w+.3"/>
                                          </p:val>
                                        </p:tav>
                                        <p:tav tm="100000">
                                          <p:val>
                                            <p:strVal val="#ppt_w"/>
                                          </p:val>
                                        </p:tav>
                                      </p:tavLst>
                                    </p:anim>
                                    <p:anim calcmode="lin" valueType="num">
                                      <p:cBhvr>
                                        <p:cTn id="17" dur="1000" fill="hold"/>
                                        <p:tgtEl>
                                          <p:spTgt spid="3"/>
                                        </p:tgtEl>
                                        <p:attrNameLst>
                                          <p:attrName>ppt_h</p:attrName>
                                        </p:attrNameLst>
                                      </p:cBhvr>
                                      <p:tavLst>
                                        <p:tav tm="0">
                                          <p:val>
                                            <p:strVal val="#ppt_h"/>
                                          </p:val>
                                        </p:tav>
                                        <p:tav tm="100000">
                                          <p:val>
                                            <p:strVal val="#ppt_h"/>
                                          </p:val>
                                        </p:tav>
                                      </p:tavLst>
                                    </p:anim>
                                    <p:animEffect transition="in" filter="fade">
                                      <p:cBhvr>
                                        <p:cTn id="18" dur="1000"/>
                                        <p:tgtEl>
                                          <p:spTgt spid="3"/>
                                        </p:tgtEl>
                                      </p:cBhvr>
                                    </p:animEffect>
                                  </p:childTnLst>
                                </p:cTn>
                              </p:par>
                            </p:childTnLst>
                          </p:cTn>
                        </p:par>
                        <p:par>
                          <p:cTn id="19" fill="hold">
                            <p:stCondLst>
                              <p:cond delay="2599"/>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3099"/>
                            </p:stCondLst>
                            <p:childTnLst>
                              <p:par>
                                <p:cTn id="25" presetID="5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3599"/>
                            </p:stCondLst>
                            <p:childTnLst>
                              <p:par>
                                <p:cTn id="31" presetID="1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p:tgtEl>
                                          <p:spTgt spid="7"/>
                                        </p:tgtEl>
                                        <p:attrNameLst>
                                          <p:attrName>ppt_y</p:attrName>
                                        </p:attrNameLst>
                                      </p:cBhvr>
                                      <p:tavLst>
                                        <p:tav tm="0">
                                          <p:val>
                                            <p:strVal val="#ppt_y-#ppt_h*1.125000"/>
                                          </p:val>
                                        </p:tav>
                                        <p:tav tm="100000">
                                          <p:val>
                                            <p:strVal val="#ppt_y"/>
                                          </p:val>
                                        </p:tav>
                                      </p:tavLst>
                                    </p:anim>
                                    <p:animEffect transition="in" filter="wipe(down)">
                                      <p:cBhvr>
                                        <p:cTn id="34" dur="500"/>
                                        <p:tgtEl>
                                          <p:spTgt spid="7"/>
                                        </p:tgtEl>
                                      </p:cBhvr>
                                    </p:animEffect>
                                  </p:childTnLst>
                                </p:cTn>
                              </p:par>
                            </p:childTnLst>
                          </p:cTn>
                        </p:par>
                        <p:par>
                          <p:cTn id="35" fill="hold">
                            <p:stCondLst>
                              <p:cond delay="4099"/>
                            </p:stCondLst>
                            <p:childTnLst>
                              <p:par>
                                <p:cTn id="36" presetID="2" presetClass="entr" presetSubtype="4"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par>
                          <p:cTn id="40" fill="hold">
                            <p:stCondLst>
                              <p:cond delay="4599"/>
                            </p:stCondLst>
                            <p:childTnLst>
                              <p:par>
                                <p:cTn id="41" presetID="53" presetClass="entr" presetSubtype="16"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childTnLst>
                          </p:cTn>
                        </p:par>
                        <p:par>
                          <p:cTn id="46" fill="hold">
                            <p:stCondLst>
                              <p:cond delay="5099"/>
                            </p:stCondLst>
                            <p:childTnLst>
                              <p:par>
                                <p:cTn id="47" presetID="1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p:tgtEl>
                                          <p:spTgt spid="40"/>
                                        </p:tgtEl>
                                        <p:attrNameLst>
                                          <p:attrName>ppt_y</p:attrName>
                                        </p:attrNameLst>
                                      </p:cBhvr>
                                      <p:tavLst>
                                        <p:tav tm="0">
                                          <p:val>
                                            <p:strVal val="#ppt_y-#ppt_h*1.125000"/>
                                          </p:val>
                                        </p:tav>
                                        <p:tav tm="100000">
                                          <p:val>
                                            <p:strVal val="#ppt_y"/>
                                          </p:val>
                                        </p:tav>
                                      </p:tavLst>
                                    </p:anim>
                                    <p:animEffect transition="in" filter="wipe(down)">
                                      <p:cBhvr>
                                        <p:cTn id="50" dur="500"/>
                                        <p:tgtEl>
                                          <p:spTgt spid="40"/>
                                        </p:tgtEl>
                                      </p:cBhvr>
                                    </p:animEffect>
                                  </p:childTnLst>
                                </p:cTn>
                              </p:par>
                            </p:childTnLst>
                          </p:cTn>
                        </p:par>
                        <p:par>
                          <p:cTn id="51" fill="hold">
                            <p:stCondLst>
                              <p:cond delay="5599"/>
                            </p:stCondLst>
                            <p:childTnLst>
                              <p:par>
                                <p:cTn id="52" presetID="2" presetClass="entr" presetSubtype="4"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fill="hold"/>
                                        <p:tgtEl>
                                          <p:spTgt spid="42"/>
                                        </p:tgtEl>
                                        <p:attrNameLst>
                                          <p:attrName>ppt_x</p:attrName>
                                        </p:attrNameLst>
                                      </p:cBhvr>
                                      <p:tavLst>
                                        <p:tav tm="0">
                                          <p:val>
                                            <p:strVal val="#ppt_x"/>
                                          </p:val>
                                        </p:tav>
                                        <p:tav tm="100000">
                                          <p:val>
                                            <p:strVal val="#ppt_x"/>
                                          </p:val>
                                        </p:tav>
                                      </p:tavLst>
                                    </p:anim>
                                    <p:anim calcmode="lin" valueType="num">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6099"/>
                            </p:stCondLst>
                            <p:childTnLst>
                              <p:par>
                                <p:cTn id="57" presetID="53" presetClass="entr" presetSubtype="16"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childTnLst>
                          </p:cTn>
                        </p:par>
                        <p:par>
                          <p:cTn id="62" fill="hold">
                            <p:stCondLst>
                              <p:cond delay="6599"/>
                            </p:stCondLst>
                            <p:childTnLst>
                              <p:par>
                                <p:cTn id="63" presetID="12" presetClass="entr" presetSubtype="1"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p:tgtEl>
                                          <p:spTgt spid="45"/>
                                        </p:tgtEl>
                                        <p:attrNameLst>
                                          <p:attrName>ppt_y</p:attrName>
                                        </p:attrNameLst>
                                      </p:cBhvr>
                                      <p:tavLst>
                                        <p:tav tm="0">
                                          <p:val>
                                            <p:strVal val="#ppt_y-#ppt_h*1.125000"/>
                                          </p:val>
                                        </p:tav>
                                        <p:tav tm="100000">
                                          <p:val>
                                            <p:strVal val="#ppt_y"/>
                                          </p:val>
                                        </p:tav>
                                      </p:tavLst>
                                    </p:anim>
                                    <p:animEffect transition="in" filter="wipe(down)">
                                      <p:cBhvr>
                                        <p:cTn id="66" dur="500"/>
                                        <p:tgtEl>
                                          <p:spTgt spid="45"/>
                                        </p:tgtEl>
                                      </p:cBhvr>
                                    </p:animEffect>
                                  </p:childTnLst>
                                </p:cTn>
                              </p:par>
                            </p:childTnLst>
                          </p:cTn>
                        </p:par>
                        <p:par>
                          <p:cTn id="67" fill="hold">
                            <p:stCondLst>
                              <p:cond delay="7099"/>
                            </p:stCondLst>
                            <p:childTnLst>
                              <p:par>
                                <p:cTn id="68" presetID="2" presetClass="entr" presetSubtype="4"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ppt_x"/>
                                          </p:val>
                                        </p:tav>
                                        <p:tav tm="100000">
                                          <p:val>
                                            <p:strVal val="#ppt_x"/>
                                          </p:val>
                                        </p:tav>
                                      </p:tavLst>
                                    </p:anim>
                                    <p:anim calcmode="lin" valueType="num">
                                      <p:cBhvr additive="base">
                                        <p:cTn id="71" dur="500" fill="hold"/>
                                        <p:tgtEl>
                                          <p:spTgt spid="47"/>
                                        </p:tgtEl>
                                        <p:attrNameLst>
                                          <p:attrName>ppt_y</p:attrName>
                                        </p:attrNameLst>
                                      </p:cBhvr>
                                      <p:tavLst>
                                        <p:tav tm="0">
                                          <p:val>
                                            <p:strVal val="1+#ppt_h/2"/>
                                          </p:val>
                                        </p:tav>
                                        <p:tav tm="100000">
                                          <p:val>
                                            <p:strVal val="#ppt_y"/>
                                          </p:val>
                                        </p:tav>
                                      </p:tavLst>
                                    </p:anim>
                                  </p:childTnLst>
                                </p:cTn>
                              </p:par>
                            </p:childTnLst>
                          </p:cTn>
                        </p:par>
                        <p:par>
                          <p:cTn id="72" fill="hold">
                            <p:stCondLst>
                              <p:cond delay="7599"/>
                            </p:stCondLst>
                            <p:childTnLst>
                              <p:par>
                                <p:cTn id="73" presetID="53" presetClass="entr" presetSubtype="16"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p:cTn id="75" dur="500" fill="hold"/>
                                        <p:tgtEl>
                                          <p:spTgt spid="63"/>
                                        </p:tgtEl>
                                        <p:attrNameLst>
                                          <p:attrName>ppt_w</p:attrName>
                                        </p:attrNameLst>
                                      </p:cBhvr>
                                      <p:tavLst>
                                        <p:tav tm="0">
                                          <p:val>
                                            <p:fltVal val="0"/>
                                          </p:val>
                                        </p:tav>
                                        <p:tav tm="100000">
                                          <p:val>
                                            <p:strVal val="#ppt_w"/>
                                          </p:val>
                                        </p:tav>
                                      </p:tavLst>
                                    </p:anim>
                                    <p:anim calcmode="lin" valueType="num">
                                      <p:cBhvr>
                                        <p:cTn id="76" dur="500" fill="hold"/>
                                        <p:tgtEl>
                                          <p:spTgt spid="63"/>
                                        </p:tgtEl>
                                        <p:attrNameLst>
                                          <p:attrName>ppt_h</p:attrName>
                                        </p:attrNameLst>
                                      </p:cBhvr>
                                      <p:tavLst>
                                        <p:tav tm="0">
                                          <p:val>
                                            <p:fltVal val="0"/>
                                          </p:val>
                                        </p:tav>
                                        <p:tav tm="100000">
                                          <p:val>
                                            <p:strVal val="#ppt_h"/>
                                          </p:val>
                                        </p:tav>
                                      </p:tavLst>
                                    </p:anim>
                                    <p:animEffect transition="in" filter="fade">
                                      <p:cBhvr>
                                        <p:cTn id="77" dur="500"/>
                                        <p:tgtEl>
                                          <p:spTgt spid="63"/>
                                        </p:tgtEl>
                                      </p:cBhvr>
                                    </p:animEffect>
                                  </p:childTnLst>
                                </p:cTn>
                              </p:par>
                            </p:childTnLst>
                          </p:cTn>
                        </p:par>
                        <p:par>
                          <p:cTn id="78" fill="hold">
                            <p:stCondLst>
                              <p:cond delay="8099"/>
                            </p:stCondLst>
                            <p:childTnLst>
                              <p:par>
                                <p:cTn id="79" presetID="12" presetClass="entr" presetSubtype="1"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p:tgtEl>
                                          <p:spTgt spid="50"/>
                                        </p:tgtEl>
                                        <p:attrNameLst>
                                          <p:attrName>ppt_y</p:attrName>
                                        </p:attrNameLst>
                                      </p:cBhvr>
                                      <p:tavLst>
                                        <p:tav tm="0">
                                          <p:val>
                                            <p:strVal val="#ppt_y-#ppt_h*1.125000"/>
                                          </p:val>
                                        </p:tav>
                                        <p:tav tm="100000">
                                          <p:val>
                                            <p:strVal val="#ppt_y"/>
                                          </p:val>
                                        </p:tav>
                                      </p:tavLst>
                                    </p:anim>
                                    <p:animEffect transition="in" filter="wipe(down)">
                                      <p:cBhvr>
                                        <p:cTn id="82" dur="500"/>
                                        <p:tgtEl>
                                          <p:spTgt spid="50"/>
                                        </p:tgtEl>
                                      </p:cBhvr>
                                    </p:animEffect>
                                  </p:childTnLst>
                                </p:cTn>
                              </p:par>
                            </p:childTnLst>
                          </p:cTn>
                        </p:par>
                        <p:par>
                          <p:cTn id="83" fill="hold">
                            <p:stCondLst>
                              <p:cond delay="8599"/>
                            </p:stCondLst>
                            <p:childTnLst>
                              <p:par>
                                <p:cTn id="84" presetID="2" presetClass="entr" presetSubtype="4" fill="hold"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childTnLst>
                          </p:cTn>
                        </p:par>
                        <p:par>
                          <p:cTn id="88" fill="hold">
                            <p:stCondLst>
                              <p:cond delay="9099"/>
                            </p:stCondLst>
                            <p:childTnLst>
                              <p:par>
                                <p:cTn id="89" presetID="53" presetClass="entr" presetSubtype="16"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 calcmode="lin" valueType="num">
                                      <p:cBhvr>
                                        <p:cTn id="91" dur="500" fill="hold"/>
                                        <p:tgtEl>
                                          <p:spTgt spid="64"/>
                                        </p:tgtEl>
                                        <p:attrNameLst>
                                          <p:attrName>ppt_w</p:attrName>
                                        </p:attrNameLst>
                                      </p:cBhvr>
                                      <p:tavLst>
                                        <p:tav tm="0">
                                          <p:val>
                                            <p:fltVal val="0"/>
                                          </p:val>
                                        </p:tav>
                                        <p:tav tm="100000">
                                          <p:val>
                                            <p:strVal val="#ppt_w"/>
                                          </p:val>
                                        </p:tav>
                                      </p:tavLst>
                                    </p:anim>
                                    <p:anim calcmode="lin" valueType="num">
                                      <p:cBhvr>
                                        <p:cTn id="92" dur="500" fill="hold"/>
                                        <p:tgtEl>
                                          <p:spTgt spid="64"/>
                                        </p:tgtEl>
                                        <p:attrNameLst>
                                          <p:attrName>ppt_h</p:attrName>
                                        </p:attrNameLst>
                                      </p:cBhvr>
                                      <p:tavLst>
                                        <p:tav tm="0">
                                          <p:val>
                                            <p:fltVal val="0"/>
                                          </p:val>
                                        </p:tav>
                                        <p:tav tm="100000">
                                          <p:val>
                                            <p:strVal val="#ppt_h"/>
                                          </p:val>
                                        </p:tav>
                                      </p:tavLst>
                                    </p:anim>
                                    <p:animEffect transition="in" filter="fade">
                                      <p:cBhvr>
                                        <p:cTn id="93" dur="500"/>
                                        <p:tgtEl>
                                          <p:spTgt spid="64"/>
                                        </p:tgtEl>
                                      </p:cBhvr>
                                    </p:animEffect>
                                  </p:childTnLst>
                                </p:cTn>
                              </p:par>
                            </p:childTnLst>
                          </p:cTn>
                        </p:par>
                        <p:par>
                          <p:cTn id="94" fill="hold">
                            <p:stCondLst>
                              <p:cond delay="9599"/>
                            </p:stCondLst>
                            <p:childTnLst>
                              <p:par>
                                <p:cTn id="95" presetID="12" presetClass="entr" presetSubtype="1" fill="hold" grpId="0"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p:tgtEl>
                                          <p:spTgt spid="55"/>
                                        </p:tgtEl>
                                        <p:attrNameLst>
                                          <p:attrName>ppt_y</p:attrName>
                                        </p:attrNameLst>
                                      </p:cBhvr>
                                      <p:tavLst>
                                        <p:tav tm="0">
                                          <p:val>
                                            <p:strVal val="#ppt_y-#ppt_h*1.125000"/>
                                          </p:val>
                                        </p:tav>
                                        <p:tav tm="100000">
                                          <p:val>
                                            <p:strVal val="#ppt_y"/>
                                          </p:val>
                                        </p:tav>
                                      </p:tavLst>
                                    </p:anim>
                                    <p:animEffect transition="in" filter="wipe(down)">
                                      <p:cBhvr>
                                        <p:cTn id="9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animBg="1"/>
      <p:bldP spid="7" grpId="0"/>
      <p:bldP spid="40" grpId="0"/>
      <p:bldP spid="45" grpId="0"/>
      <p:bldP spid="50" grpId="0"/>
      <p:bldP spid="55" grpId="0"/>
      <p:bldP spid="61" grpId="0" animBg="1"/>
      <p:bldP spid="62"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3540529" y="1890883"/>
            <a:ext cx="5059030" cy="4544909"/>
            <a:chOff x="-407906" y="-877464"/>
            <a:chExt cx="6915001" cy="6212268"/>
          </a:xfrm>
          <a:solidFill>
            <a:srgbClr val="014D9F">
              <a:alpha val="14000"/>
            </a:srgb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7" name="组合 46"/>
          <p:cNvGrpSpPr/>
          <p:nvPr/>
        </p:nvGrpSpPr>
        <p:grpSpPr>
          <a:xfrm>
            <a:off x="3502253" y="2111088"/>
            <a:ext cx="5089538" cy="3044388"/>
            <a:chOff x="3387423" y="2465750"/>
            <a:chExt cx="5089538" cy="3044388"/>
          </a:xfrm>
        </p:grpSpPr>
        <p:sp>
          <p:nvSpPr>
            <p:cNvPr id="3" name="椭圆 2"/>
            <p:cNvSpPr/>
            <p:nvPr/>
          </p:nvSpPr>
          <p:spPr>
            <a:xfrm>
              <a:off x="4322694" y="2465750"/>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245049" y="2820851"/>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743236" y="527822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87423" y="466010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3552501" y="2689893"/>
              <a:ext cx="853278" cy="1996407"/>
            </a:xfrm>
            <a:prstGeom prst="line">
              <a:avLst/>
            </a:prstGeom>
            <a:ln w="12700">
              <a:solidFill>
                <a:srgbClr val="014D9F">
                  <a:alpha val="45000"/>
                </a:srgbClr>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4539996" y="2610612"/>
              <a:ext cx="3703320" cy="324612"/>
            </a:xfrm>
            <a:custGeom>
              <a:avLst/>
              <a:gdLst>
                <a:gd name="connsiteX0" fmla="*/ 0 w 3703320"/>
                <a:gd name="connsiteY0" fmla="*/ 0 h 324612"/>
                <a:gd name="connsiteX1" fmla="*/ 3703320 w 3703320"/>
                <a:gd name="connsiteY1" fmla="*/ 324612 h 324612"/>
              </a:gdLst>
              <a:ahLst/>
              <a:cxnLst>
                <a:cxn ang="0">
                  <a:pos x="connsiteX0" y="connsiteY0"/>
                </a:cxn>
                <a:cxn ang="0">
                  <a:pos x="connsiteX1" y="connsiteY1"/>
                </a:cxn>
              </a:cxnLst>
              <a:rect l="l" t="t" r="r" b="b"/>
              <a:pathLst>
                <a:path w="3703320" h="324612">
                  <a:moveTo>
                    <a:pt x="0" y="0"/>
                  </a:moveTo>
                  <a:lnTo>
                    <a:pt x="3703320" y="3246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593592" y="4818888"/>
              <a:ext cx="4165092" cy="594360"/>
            </a:xfrm>
            <a:custGeom>
              <a:avLst/>
              <a:gdLst>
                <a:gd name="connsiteX0" fmla="*/ 0 w 4165092"/>
                <a:gd name="connsiteY0" fmla="*/ 0 h 594360"/>
                <a:gd name="connsiteX1" fmla="*/ 4165092 w 4165092"/>
                <a:gd name="connsiteY1" fmla="*/ 594360 h 594360"/>
              </a:gdLst>
              <a:ahLst/>
              <a:cxnLst>
                <a:cxn ang="0">
                  <a:pos x="connsiteX0" y="connsiteY0"/>
                </a:cxn>
                <a:cxn ang="0">
                  <a:pos x="connsiteX1" y="connsiteY1"/>
                </a:cxn>
              </a:cxnLst>
              <a:rect l="l" t="t" r="r" b="b"/>
              <a:pathLst>
                <a:path w="4165092" h="594360">
                  <a:moveTo>
                    <a:pt x="0" y="0"/>
                  </a:moveTo>
                  <a:lnTo>
                    <a:pt x="4165092" y="594360"/>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875062" y="3033374"/>
              <a:ext cx="461772" cy="2244852"/>
            </a:xfrm>
            <a:custGeom>
              <a:avLst/>
              <a:gdLst>
                <a:gd name="connsiteX0" fmla="*/ 461772 w 461772"/>
                <a:gd name="connsiteY0" fmla="*/ 0 h 2244852"/>
                <a:gd name="connsiteX1" fmla="*/ 0 w 461772"/>
                <a:gd name="connsiteY1" fmla="*/ 2244852 h 2244852"/>
              </a:gdLst>
              <a:ahLst/>
              <a:cxnLst>
                <a:cxn ang="0">
                  <a:pos x="connsiteX0" y="connsiteY0"/>
                </a:cxn>
                <a:cxn ang="0">
                  <a:pos x="connsiteX1" y="connsiteY1"/>
                </a:cxn>
              </a:cxnLst>
              <a:rect l="l" t="t" r="r" b="b"/>
              <a:pathLst>
                <a:path w="461772" h="2244852">
                  <a:moveTo>
                    <a:pt x="461772" y="0"/>
                  </a:moveTo>
                  <a:lnTo>
                    <a:pt x="0" y="224485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480560" y="2688336"/>
              <a:ext cx="3300984" cy="2615184"/>
            </a:xfrm>
            <a:custGeom>
              <a:avLst/>
              <a:gdLst>
                <a:gd name="connsiteX0" fmla="*/ 0 w 3300984"/>
                <a:gd name="connsiteY0" fmla="*/ 0 h 2615184"/>
                <a:gd name="connsiteX1" fmla="*/ 3300984 w 3300984"/>
                <a:gd name="connsiteY1" fmla="*/ 2615184 h 2615184"/>
              </a:gdLst>
              <a:ahLst/>
              <a:cxnLst>
                <a:cxn ang="0">
                  <a:pos x="connsiteX0" y="connsiteY0"/>
                </a:cxn>
                <a:cxn ang="0">
                  <a:pos x="connsiteX1" y="connsiteY1"/>
                </a:cxn>
              </a:cxnLst>
              <a:rect l="l" t="t" r="r" b="b"/>
              <a:pathLst>
                <a:path w="3300984" h="2615184">
                  <a:moveTo>
                    <a:pt x="0" y="0"/>
                  </a:moveTo>
                  <a:lnTo>
                    <a:pt x="3300984" y="2615184"/>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3587004" y="3021674"/>
              <a:ext cx="4677156" cy="1696212"/>
            </a:xfrm>
            <a:custGeom>
              <a:avLst/>
              <a:gdLst>
                <a:gd name="connsiteX0" fmla="*/ 4677156 w 4677156"/>
                <a:gd name="connsiteY0" fmla="*/ 0 h 1696212"/>
                <a:gd name="connsiteX1" fmla="*/ 0 w 4677156"/>
                <a:gd name="connsiteY1" fmla="*/ 1696212 h 1696212"/>
              </a:gdLst>
              <a:ahLst/>
              <a:cxnLst>
                <a:cxn ang="0">
                  <a:pos x="connsiteX0" y="connsiteY0"/>
                </a:cxn>
                <a:cxn ang="0">
                  <a:pos x="connsiteX1" y="connsiteY1"/>
                </a:cxn>
              </a:cxnLst>
              <a:rect l="l" t="t" r="r" b="b"/>
              <a:pathLst>
                <a:path w="4677156" h="1696212">
                  <a:moveTo>
                    <a:pt x="4677156" y="0"/>
                  </a:moveTo>
                  <a:lnTo>
                    <a:pt x="0" y="16962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Group 5"/>
          <p:cNvGrpSpPr/>
          <p:nvPr/>
        </p:nvGrpSpPr>
        <p:grpSpPr bwMode="auto">
          <a:xfrm>
            <a:off x="5244545" y="1873250"/>
            <a:ext cx="2022475" cy="3897313"/>
            <a:chOff x="5084746" y="1980098"/>
            <a:chExt cx="2022667" cy="3896738"/>
          </a:xfrm>
        </p:grpSpPr>
        <p:sp>
          <p:nvSpPr>
            <p:cNvPr id="21" name="Freeform 15"/>
            <p:cNvSpPr/>
            <p:nvPr/>
          </p:nvSpPr>
          <p:spPr bwMode="auto">
            <a:xfrm>
              <a:off x="5445142" y="4484803"/>
              <a:ext cx="1303462" cy="563480"/>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2" name="Freeform 16"/>
            <p:cNvSpPr/>
            <p:nvPr/>
          </p:nvSpPr>
          <p:spPr bwMode="auto">
            <a:xfrm>
              <a:off x="5445142" y="4792733"/>
              <a:ext cx="1303462" cy="563480"/>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3" name="Freeform 17"/>
            <p:cNvSpPr/>
            <p:nvPr/>
          </p:nvSpPr>
          <p:spPr bwMode="auto">
            <a:xfrm>
              <a:off x="5445142" y="4181636"/>
              <a:ext cx="1303462" cy="5650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4" name="Freeform 18"/>
            <p:cNvSpPr/>
            <p:nvPr/>
          </p:nvSpPr>
          <p:spPr bwMode="auto">
            <a:xfrm>
              <a:off x="5456256" y="3824501"/>
              <a:ext cx="908136" cy="495227"/>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nvGrpSpPr>
            <p:cNvPr id="27" name="Group 10"/>
            <p:cNvGrpSpPr/>
            <p:nvPr/>
          </p:nvGrpSpPr>
          <p:grpSpPr bwMode="auto">
            <a:xfrm>
              <a:off x="5708371" y="5136354"/>
              <a:ext cx="831509" cy="740482"/>
              <a:chOff x="5708371" y="5136354"/>
              <a:chExt cx="831509" cy="740482"/>
            </a:xfrm>
          </p:grpSpPr>
          <p:sp>
            <p:nvSpPr>
              <p:cNvPr id="32" name="Freeform 19"/>
              <p:cNvSpPr/>
              <p:nvPr/>
            </p:nvSpPr>
            <p:spPr bwMode="auto">
              <a:xfrm>
                <a:off x="5708692" y="5135582"/>
                <a:ext cx="831929" cy="563480"/>
              </a:xfrm>
              <a:custGeom>
                <a:avLst/>
                <a:gdLst>
                  <a:gd name="T0" fmla="*/ 831509 w 813"/>
                  <a:gd name="T1" fmla="*/ 0 h 551"/>
                  <a:gd name="T2" fmla="*/ 535930 w 813"/>
                  <a:gd name="T3" fmla="*/ 563544 h 551"/>
                  <a:gd name="T4" fmla="*/ 261828 w 813"/>
                  <a:gd name="T5" fmla="*/ 563544 h 551"/>
                  <a:gd name="T6" fmla="*/ 0 w 813"/>
                  <a:gd name="T7" fmla="*/ 219895 h 551"/>
                  <a:gd name="T8" fmla="*/ 0 w 813"/>
                  <a:gd name="T9" fmla="*/ 219895 h 551"/>
                  <a:gd name="T10" fmla="*/ 831509 w 813"/>
                  <a:gd name="T11" fmla="*/ 0 h 5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3" h="551">
                    <a:moveTo>
                      <a:pt x="813" y="0"/>
                    </a:moveTo>
                    <a:lnTo>
                      <a:pt x="524" y="551"/>
                    </a:lnTo>
                    <a:lnTo>
                      <a:pt x="256" y="551"/>
                    </a:lnTo>
                    <a:lnTo>
                      <a:pt x="0" y="215"/>
                    </a:lnTo>
                    <a:lnTo>
                      <a:pt x="81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grpSp>
            <p:nvGrpSpPr>
              <p:cNvPr id="33" name="Group 16"/>
              <p:cNvGrpSpPr/>
              <p:nvPr/>
            </p:nvGrpSpPr>
            <p:grpSpPr bwMode="auto">
              <a:xfrm>
                <a:off x="5708371" y="5136354"/>
                <a:ext cx="831509" cy="740482"/>
                <a:chOff x="5708371" y="5136354"/>
                <a:chExt cx="831509" cy="740482"/>
              </a:xfrm>
            </p:grpSpPr>
            <p:sp>
              <p:nvSpPr>
                <p:cNvPr id="34" name="Freeform 20"/>
                <p:cNvSpPr/>
                <p:nvPr/>
              </p:nvSpPr>
              <p:spPr bwMode="auto">
                <a:xfrm>
                  <a:off x="5708692" y="5135582"/>
                  <a:ext cx="831929" cy="563480"/>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35" name="Freeform 21"/>
                <p:cNvSpPr/>
                <p:nvPr/>
              </p:nvSpPr>
              <p:spPr bwMode="auto">
                <a:xfrm>
                  <a:off x="5967480" y="5733982"/>
                  <a:ext cx="279427" cy="142854"/>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sp>
          <p:nvSpPr>
            <p:cNvPr id="28" name="Freeform 22"/>
            <p:cNvSpPr/>
            <p:nvPr/>
          </p:nvSpPr>
          <p:spPr bwMode="auto">
            <a:xfrm>
              <a:off x="5241923" y="1980098"/>
              <a:ext cx="1047849" cy="411102"/>
            </a:xfrm>
            <a:custGeom>
              <a:avLst/>
              <a:gdLst>
                <a:gd name="T0" fmla="*/ 206270 w 432"/>
                <a:gd name="T1" fmla="*/ 0 h 170"/>
                <a:gd name="T2" fmla="*/ 257230 w 432"/>
                <a:gd name="T3" fmla="*/ 7256 h 170"/>
                <a:gd name="T4" fmla="*/ 257230 w 432"/>
                <a:gd name="T5" fmla="*/ 7256 h 170"/>
                <a:gd name="T6" fmla="*/ 1048335 w 432"/>
                <a:gd name="T7" fmla="*/ 207995 h 170"/>
                <a:gd name="T8" fmla="*/ 271791 w 432"/>
                <a:gd name="T9" fmla="*/ 401478 h 170"/>
                <a:gd name="T10" fmla="*/ 271791 w 432"/>
                <a:gd name="T11" fmla="*/ 401478 h 170"/>
                <a:gd name="T12" fmla="*/ 206270 w 432"/>
                <a:gd name="T13" fmla="*/ 411152 h 170"/>
                <a:gd name="T14" fmla="*/ 0 w 432"/>
                <a:gd name="T15" fmla="*/ 205576 h 170"/>
                <a:gd name="T16" fmla="*/ 206270 w 432"/>
                <a:gd name="T17" fmla="*/ 0 h 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29" name="Freeform 12"/>
            <p:cNvSpPr/>
            <p:nvPr/>
          </p:nvSpPr>
          <p:spPr bwMode="auto">
            <a:xfrm>
              <a:off x="5084746" y="2107079"/>
              <a:ext cx="2022667" cy="847600"/>
            </a:xfrm>
            <a:custGeom>
              <a:avLst/>
              <a:gdLst>
                <a:gd name="T0" fmla="*/ 982060 w 2022667"/>
                <a:gd name="T1" fmla="*/ 271936 h 846697"/>
                <a:gd name="T2" fmla="*/ 123436 w 2022667"/>
                <a:gd name="T3" fmla="*/ 504080 h 846697"/>
                <a:gd name="T4" fmla="*/ 140415 w 2022667"/>
                <a:gd name="T5" fmla="*/ 564534 h 846697"/>
                <a:gd name="T6" fmla="*/ 999038 w 2022667"/>
                <a:gd name="T7" fmla="*/ 332390 h 846697"/>
                <a:gd name="T8" fmla="*/ 982060 w 2022667"/>
                <a:gd name="T9" fmla="*/ 271936 h 846697"/>
                <a:gd name="T10" fmla="*/ 1810824 w 2022667"/>
                <a:gd name="T11" fmla="*/ 386 h 846697"/>
                <a:gd name="T12" fmla="*/ 1869874 w 2022667"/>
                <a:gd name="T13" fmla="*/ 407616 h 846697"/>
                <a:gd name="T14" fmla="*/ 261781 w 2022667"/>
                <a:gd name="T15" fmla="*/ 838458 h 846697"/>
                <a:gd name="T16" fmla="*/ 152634 w 2022667"/>
                <a:gd name="T17" fmla="*/ 439082 h 846697"/>
                <a:gd name="T18" fmla="*/ 1763153 w 2022667"/>
                <a:gd name="T19" fmla="*/ 8239 h 846697"/>
                <a:gd name="T20" fmla="*/ 1810824 w 2022667"/>
                <a:gd name="T21" fmla="*/ 386 h 8466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0" name="Freeform 13"/>
            <p:cNvSpPr/>
            <p:nvPr/>
          </p:nvSpPr>
          <p:spPr bwMode="auto">
            <a:xfrm>
              <a:off x="5084746" y="2630877"/>
              <a:ext cx="2022667" cy="847600"/>
            </a:xfrm>
            <a:custGeom>
              <a:avLst/>
              <a:gdLst>
                <a:gd name="T0" fmla="*/ 982060 w 2022667"/>
                <a:gd name="T1" fmla="*/ 266822 h 848703"/>
                <a:gd name="T2" fmla="*/ 123436 w 2022667"/>
                <a:gd name="T3" fmla="*/ 499446 h 848703"/>
                <a:gd name="T4" fmla="*/ 140415 w 2022667"/>
                <a:gd name="T5" fmla="*/ 560025 h 848703"/>
                <a:gd name="T6" fmla="*/ 999038 w 2022667"/>
                <a:gd name="T7" fmla="*/ 327401 h 848703"/>
                <a:gd name="T8" fmla="*/ 982060 w 2022667"/>
                <a:gd name="T9" fmla="*/ 266822 h 848703"/>
                <a:gd name="T10" fmla="*/ 1810824 w 2022667"/>
                <a:gd name="T11" fmla="*/ 369 h 848703"/>
                <a:gd name="T12" fmla="*/ 1869874 w 2022667"/>
                <a:gd name="T13" fmla="*/ 409834 h 848703"/>
                <a:gd name="T14" fmla="*/ 261781 w 2022667"/>
                <a:gd name="T15" fmla="*/ 840511 h 848703"/>
                <a:gd name="T16" fmla="*/ 152634 w 2022667"/>
                <a:gd name="T17" fmla="*/ 438869 h 848703"/>
                <a:gd name="T18" fmla="*/ 1763153 w 2022667"/>
                <a:gd name="T19" fmla="*/ 8192 h 848703"/>
                <a:gd name="T20" fmla="*/ 1810824 w 2022667"/>
                <a:gd name="T21" fmla="*/ 369 h 848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1" name="Freeform 14"/>
            <p:cNvSpPr/>
            <p:nvPr/>
          </p:nvSpPr>
          <p:spPr bwMode="auto">
            <a:xfrm>
              <a:off x="5084746" y="3159437"/>
              <a:ext cx="2022667" cy="847600"/>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14D9F"/>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nvGrpSpPr>
          <p:cNvPr id="58" name="组合 57"/>
          <p:cNvGrpSpPr/>
          <p:nvPr/>
        </p:nvGrpSpPr>
        <p:grpSpPr>
          <a:xfrm>
            <a:off x="8642710" y="2424112"/>
            <a:ext cx="3380411" cy="1003934"/>
            <a:chOff x="13262699" y="6577039"/>
            <a:chExt cx="3380411" cy="1003934"/>
          </a:xfrm>
        </p:grpSpPr>
        <p:sp>
          <p:nvSpPr>
            <p:cNvPr id="59" name="文本框 58"/>
            <p:cNvSpPr txBox="1"/>
            <p:nvPr/>
          </p:nvSpPr>
          <p:spPr>
            <a:xfrm>
              <a:off x="13262699" y="6577039"/>
              <a:ext cx="1615092" cy="368300"/>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系统集成 </a:t>
              </a:r>
              <a:endParaRPr lang="zh-CN" altLang="en-US" b="1" dirty="0">
                <a:solidFill>
                  <a:srgbClr val="014D9F"/>
                </a:solidFill>
                <a:latin typeface="Agency FB" panose="020B0503020202020204" pitchFamily="34" charset="0"/>
              </a:endParaRPr>
            </a:p>
          </p:txBody>
        </p:sp>
        <p:sp>
          <p:nvSpPr>
            <p:cNvPr id="60" name="矩形 59"/>
            <p:cNvSpPr/>
            <p:nvPr/>
          </p:nvSpPr>
          <p:spPr>
            <a:xfrm>
              <a:off x="13262699" y="6843738"/>
              <a:ext cx="3380411" cy="737235"/>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明数据分析模块</a:t>
              </a:r>
              <a:r>
                <a:rPr lang="zh-CN" altLang="en-US" sz="1400" dirty="0">
                  <a:solidFill>
                    <a:schemeClr val="tx1">
                      <a:lumMod val="65000"/>
                      <a:lumOff val="35000"/>
                    </a:schemeClr>
                  </a:solidFill>
                  <a:latin typeface="Agency FB" panose="020B0503020202020204" pitchFamily="34" charset="0"/>
                </a:rPr>
                <a:t>与数据可视化模块</a:t>
              </a:r>
              <a:r>
                <a:rPr lang="en-US" altLang="zh-CN" sz="1400" dirty="0">
                  <a:solidFill>
                    <a:schemeClr val="tx1">
                      <a:lumMod val="65000"/>
                      <a:lumOff val="35000"/>
                    </a:schemeClr>
                  </a:solidFill>
                  <a:latin typeface="Agency FB" panose="020B0503020202020204" pitchFamily="34" charset="0"/>
                </a:rPr>
                <a:t>如何与ERP系统集成，以及如何确保数据的一致性和准确性。</a:t>
              </a:r>
              <a:endParaRPr lang="en-US" altLang="zh-CN" sz="1400" dirty="0">
                <a:solidFill>
                  <a:schemeClr val="tx1">
                    <a:lumMod val="65000"/>
                    <a:lumOff val="35000"/>
                  </a:schemeClr>
                </a:solidFill>
                <a:latin typeface="Agency FB" panose="020B0503020202020204" pitchFamily="34" charset="0"/>
              </a:endParaRPr>
            </a:p>
          </p:txBody>
        </p:sp>
      </p:grpSp>
      <p:grpSp>
        <p:nvGrpSpPr>
          <p:cNvPr id="61" name="组合 60"/>
          <p:cNvGrpSpPr/>
          <p:nvPr/>
        </p:nvGrpSpPr>
        <p:grpSpPr>
          <a:xfrm>
            <a:off x="8159899" y="4944673"/>
            <a:ext cx="3380411" cy="1219834"/>
            <a:chOff x="13262699" y="6577039"/>
            <a:chExt cx="3380411" cy="1219834"/>
          </a:xfrm>
        </p:grpSpPr>
        <p:sp>
          <p:nvSpPr>
            <p:cNvPr id="62" name="文本框 61"/>
            <p:cNvSpPr txBox="1"/>
            <p:nvPr/>
          </p:nvSpPr>
          <p:spPr>
            <a:xfrm>
              <a:off x="13262699" y="6577039"/>
              <a:ext cx="1615092" cy="368300"/>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安全和合规性 </a:t>
              </a:r>
              <a:endParaRPr lang="zh-CN" altLang="en-US" b="1" dirty="0">
                <a:solidFill>
                  <a:srgbClr val="014D9F"/>
                </a:solidFill>
                <a:latin typeface="Agency FB" panose="020B0503020202020204" pitchFamily="34" charset="0"/>
              </a:endParaRPr>
            </a:p>
          </p:txBody>
        </p:sp>
        <p:sp>
          <p:nvSpPr>
            <p:cNvPr id="63" name="矩形 62"/>
            <p:cNvSpPr/>
            <p:nvPr/>
          </p:nvSpPr>
          <p:spPr>
            <a:xfrm>
              <a:off x="13262699" y="6843738"/>
              <a:ext cx="3380411" cy="953135"/>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强调数据保护法规的重要性，以及如何确保数据的安全和隐私。通过实际案例分析，展示数据分析在实际业务中的应用。</a:t>
              </a:r>
              <a:endParaRPr lang="en-US" altLang="zh-CN" sz="1400" dirty="0">
                <a:solidFill>
                  <a:schemeClr val="tx1">
                    <a:lumMod val="65000"/>
                    <a:lumOff val="35000"/>
                  </a:schemeClr>
                </a:solidFill>
                <a:latin typeface="Agency FB" panose="020B0503020202020204" pitchFamily="34" charset="0"/>
              </a:endParaRPr>
            </a:p>
          </p:txBody>
        </p:sp>
      </p:grpSp>
      <p:grpSp>
        <p:nvGrpSpPr>
          <p:cNvPr id="64" name="组合 63"/>
          <p:cNvGrpSpPr/>
          <p:nvPr/>
        </p:nvGrpSpPr>
        <p:grpSpPr>
          <a:xfrm>
            <a:off x="499330" y="4369188"/>
            <a:ext cx="3380411" cy="1210901"/>
            <a:chOff x="13262699" y="6585972"/>
            <a:chExt cx="3380411" cy="1210901"/>
          </a:xfrm>
        </p:grpSpPr>
        <p:sp>
          <p:nvSpPr>
            <p:cNvPr id="65" name="文本框 64"/>
            <p:cNvSpPr txBox="1"/>
            <p:nvPr/>
          </p:nvSpPr>
          <p:spPr>
            <a:xfrm>
              <a:off x="14570848" y="6585972"/>
              <a:ext cx="1615092" cy="368300"/>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sym typeface="+mn-ea"/>
                </a:rPr>
                <a:t>分析模型理解</a:t>
              </a:r>
              <a:r>
                <a:rPr lang="en-US" altLang="zh-CN" b="1" dirty="0">
                  <a:solidFill>
                    <a:srgbClr val="014D9F"/>
                  </a:solidFill>
                  <a:latin typeface="Agency FB" panose="020B0503020202020204" pitchFamily="34" charset="0"/>
                </a:rPr>
                <a:t> </a:t>
              </a:r>
              <a:endParaRPr lang="zh-CN" altLang="en-US" b="1" dirty="0">
                <a:solidFill>
                  <a:srgbClr val="014D9F"/>
                </a:solidFill>
                <a:latin typeface="Agency FB" panose="020B0503020202020204" pitchFamily="34" charset="0"/>
              </a:endParaRPr>
            </a:p>
          </p:txBody>
        </p:sp>
        <p:sp>
          <p:nvSpPr>
            <p:cNvPr id="69" name="矩形 68"/>
            <p:cNvSpPr/>
            <p:nvPr/>
          </p:nvSpPr>
          <p:spPr>
            <a:xfrm>
              <a:off x="13262699" y="6843738"/>
              <a:ext cx="3380411" cy="953135"/>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介绍SARIMA模型和其他可能使用的统计模型，以及它们在销量预测中的应用。教授如何设计和解读数据分析报告，以及如何使用数据可视化工具。</a:t>
              </a:r>
              <a:endParaRPr lang="en-US" altLang="zh-CN" sz="1400" dirty="0">
                <a:solidFill>
                  <a:schemeClr val="tx1">
                    <a:lumMod val="65000"/>
                    <a:lumOff val="35000"/>
                  </a:schemeClr>
                </a:solidFill>
                <a:latin typeface="Agency FB" panose="020B0503020202020204" pitchFamily="34" charset="0"/>
              </a:endParaRPr>
            </a:p>
          </p:txBody>
        </p:sp>
      </p:grpSp>
      <p:grpSp>
        <p:nvGrpSpPr>
          <p:cNvPr id="70" name="组合 69"/>
          <p:cNvGrpSpPr/>
          <p:nvPr/>
        </p:nvGrpSpPr>
        <p:grpSpPr>
          <a:xfrm>
            <a:off x="373004" y="1831877"/>
            <a:ext cx="4098925" cy="1274445"/>
            <a:chOff x="12300039" y="6520567"/>
            <a:chExt cx="4098925" cy="1274445"/>
          </a:xfrm>
        </p:grpSpPr>
        <p:sp>
          <p:nvSpPr>
            <p:cNvPr id="71" name="文本框 70"/>
            <p:cNvSpPr txBox="1"/>
            <p:nvPr/>
          </p:nvSpPr>
          <p:spPr>
            <a:xfrm>
              <a:off x="12594679" y="6520567"/>
              <a:ext cx="3804285" cy="253365"/>
            </a:xfrm>
            <a:prstGeom prst="rect">
              <a:avLst/>
            </a:prstGeom>
            <a:noFill/>
          </p:spPr>
          <p:txBody>
            <a:bodyPr wrap="square" rtlCol="0">
              <a:noAutofit/>
            </a:bodyPr>
            <a:lstStyle/>
            <a:p>
              <a:r>
                <a:rPr lang="en-US" altLang="zh-CN" b="1" dirty="0">
                  <a:solidFill>
                    <a:srgbClr val="014D9F"/>
                  </a:solidFill>
                  <a:latin typeface="Agency FB" panose="020B0503020202020204" pitchFamily="34" charset="0"/>
                </a:rPr>
                <a:t>数据分析基础</a:t>
              </a:r>
              <a:r>
                <a:rPr lang="zh-CN" altLang="en-US" b="1" dirty="0">
                  <a:solidFill>
                    <a:srgbClr val="014D9F"/>
                  </a:solidFill>
                  <a:latin typeface="Agency FB" panose="020B0503020202020204" pitchFamily="34" charset="0"/>
                </a:rPr>
                <a:t>与数据清洗和预处理</a:t>
              </a:r>
              <a:r>
                <a:rPr lang="en-US" altLang="zh-CN" b="1" dirty="0">
                  <a:solidFill>
                    <a:srgbClr val="014D9F"/>
                  </a:solidFill>
                  <a:latin typeface="Agency FB" panose="020B0503020202020204" pitchFamily="34" charset="0"/>
                </a:rPr>
                <a:t> </a:t>
              </a:r>
              <a:endParaRPr lang="zh-CN" altLang="en-US" b="1" dirty="0">
                <a:solidFill>
                  <a:srgbClr val="014D9F"/>
                </a:solidFill>
                <a:latin typeface="Agency FB" panose="020B0503020202020204" pitchFamily="34" charset="0"/>
              </a:endParaRPr>
            </a:p>
          </p:txBody>
        </p:sp>
        <p:sp>
          <p:nvSpPr>
            <p:cNvPr id="72" name="矩形 71"/>
            <p:cNvSpPr/>
            <p:nvPr/>
          </p:nvSpPr>
          <p:spPr>
            <a:xfrm>
              <a:off x="12300039" y="6901567"/>
              <a:ext cx="3996690" cy="893445"/>
            </a:xfrm>
            <a:prstGeom prst="rect">
              <a:avLst/>
            </a:prstGeom>
          </p:spPr>
          <p:txBody>
            <a:bodyPr wrap="square">
              <a:noAutofit/>
            </a:bodyPr>
            <a:lstStyle/>
            <a:p>
              <a:r>
                <a:rPr lang="en-US" altLang="zh-CN" sz="1400" dirty="0">
                  <a:solidFill>
                    <a:schemeClr val="tx1">
                      <a:lumMod val="65000"/>
                      <a:lumOff val="35000"/>
                    </a:schemeClr>
                  </a:solidFill>
                  <a:latin typeface="Agency FB" panose="020B0503020202020204" pitchFamily="34" charset="0"/>
                </a:rPr>
                <a:t>介绍数据分析的基本概念、术语和方法。讲解数据清洗的重要性和基本流程，包括错误识别和数据转换。</a:t>
              </a:r>
              <a:endParaRPr lang="en-US" altLang="zh-CN" sz="1400" dirty="0">
                <a:solidFill>
                  <a:schemeClr val="tx1">
                    <a:lumMod val="65000"/>
                    <a:lumOff val="35000"/>
                  </a:schemeClr>
                </a:solidFill>
                <a:latin typeface="Agency FB" panose="020B0503020202020204" pitchFamily="34" charset="0"/>
              </a:endParaRPr>
            </a:p>
          </p:txBody>
        </p:sp>
      </p:grpSp>
      <p:sp>
        <p:nvSpPr>
          <p:cNvPr id="4" name="矩形 3"/>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6" name="矩形 5"/>
          <p:cNvSpPr/>
          <p:nvPr/>
        </p:nvSpPr>
        <p:spPr>
          <a:xfrm>
            <a:off x="203200" y="261561"/>
            <a:ext cx="110236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培训内容</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7" name="矩形 6"/>
          <p:cNvSpPr/>
          <p:nvPr/>
        </p:nvSpPr>
        <p:spPr>
          <a:xfrm>
            <a:off x="203200" y="519103"/>
            <a:ext cx="4235450" cy="430887"/>
          </a:xfrm>
          <a:prstGeom prst="rect">
            <a:avLst/>
          </a:prstGeom>
        </p:spPr>
        <p:txBody>
          <a:bodyPr wrap="square">
            <a:spAutoFit/>
          </a:bodyPr>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animEffect transition="in" filter="fade">
                                      <p:cBhvr>
                                        <p:cTn id="21" dur="500"/>
                                        <p:tgtEl>
                                          <p:spTgt spid="47"/>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dissolve">
                                      <p:cBhvr>
                                        <p:cTn id="29" dur="500"/>
                                        <p:tgtEl>
                                          <p:spTgt spid="61"/>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dissolve">
                                      <p:cBhvr>
                                        <p:cTn id="33" dur="500"/>
                                        <p:tgtEl>
                                          <p:spTgt spid="64"/>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dissolve">
                                      <p:cBhvr>
                                        <p:cTn id="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945706" y="2036634"/>
            <a:ext cx="5059030" cy="4544909"/>
            <a:chOff x="-407906" y="-877464"/>
            <a:chExt cx="6915001" cy="6212268"/>
          </a:xfrm>
          <a:solidFill>
            <a:schemeClr val="tx1">
              <a:lumMod val="65000"/>
              <a:lumOff val="35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3" name="组合 2"/>
          <p:cNvGrpSpPr/>
          <p:nvPr/>
        </p:nvGrpSpPr>
        <p:grpSpPr>
          <a:xfrm>
            <a:off x="1357243" y="2899328"/>
            <a:ext cx="1803400" cy="1803400"/>
            <a:chOff x="1357243" y="2899328"/>
            <a:chExt cx="1803400" cy="1803400"/>
          </a:xfrm>
        </p:grpSpPr>
        <p:sp>
          <p:nvSpPr>
            <p:cNvPr id="4" name="椭圆 3"/>
            <p:cNvSpPr/>
            <p:nvPr/>
          </p:nvSpPr>
          <p:spPr>
            <a:xfrm>
              <a:off x="1357243" y="2899328"/>
              <a:ext cx="1803400" cy="18034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14"/>
            <p:cNvSpPr>
              <a:spLocks noEditPoints="1"/>
            </p:cNvSpPr>
            <p:nvPr/>
          </p:nvSpPr>
          <p:spPr bwMode="auto">
            <a:xfrm>
              <a:off x="1960772" y="3464176"/>
              <a:ext cx="596341" cy="673703"/>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6" name="椭圆 5"/>
          <p:cNvSpPr/>
          <p:nvPr/>
        </p:nvSpPr>
        <p:spPr>
          <a:xfrm>
            <a:off x="5944633" y="241110"/>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097033" y="851979"/>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5970033" y="1849945"/>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44633" y="3517577"/>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a:off x="6112908" y="4374826"/>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5970033" y="5369617"/>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6097357" y="2611491"/>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6362736" y="159433"/>
            <a:ext cx="1102360" cy="368300"/>
          </a:xfrm>
          <a:prstGeom prst="rect">
            <a:avLst/>
          </a:prstGeom>
          <a:noFill/>
        </p:spPr>
        <p:txBody>
          <a:bodyPr wrap="none" rtlCol="0">
            <a:spAutoFit/>
          </a:bodyPr>
          <a:lstStyle/>
          <a:p>
            <a:pPr algn="l"/>
            <a:r>
              <a:rPr lang="en-US" altLang="zh-CN" b="1" dirty="0">
                <a:solidFill>
                  <a:schemeClr val="tx1">
                    <a:lumMod val="65000"/>
                    <a:lumOff val="35000"/>
                  </a:schemeClr>
                </a:solidFill>
                <a:latin typeface="Agency FB" panose="020B0503020202020204" pitchFamily="34" charset="0"/>
                <a:cs typeface="Arial" panose="020B0604020202020204" pitchFamily="34" charset="0"/>
              </a:rPr>
              <a:t>理论讲解</a:t>
            </a:r>
            <a:endParaRPr lang="en-US" altLang="zh-CN"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5" name="矩形 74"/>
          <p:cNvSpPr>
            <a:spLocks noChangeArrowheads="1"/>
          </p:cNvSpPr>
          <p:nvPr/>
        </p:nvSpPr>
        <p:spPr bwMode="auto">
          <a:xfrm>
            <a:off x="6362555" y="527894"/>
            <a:ext cx="540463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ts val="1600"/>
              </a:lnSpc>
              <a:buClrTx/>
              <a:buSzTx/>
              <a:buFontTx/>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在理论讲解环节，我们将通过PPT和视频资料深入讲解数据分析的基本原理和流程。PPT将包含数据分析的关键概念、数据类型、以及数据在决策过程中的作用。视频资料将展示数据清洗、转换和加载（ETL）的实际过程，以及如何使用统计方法进行数据分析。此外，我们还将介绍数据可视化的基本原则，帮助员工理解如何将数据转化为直观的图表和报告。</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76" name="文本框 75"/>
          <p:cNvSpPr txBox="1"/>
          <p:nvPr/>
        </p:nvSpPr>
        <p:spPr>
          <a:xfrm>
            <a:off x="6362736" y="1841293"/>
            <a:ext cx="1102360" cy="368300"/>
          </a:xfrm>
          <a:prstGeom prst="rect">
            <a:avLst/>
          </a:prstGeom>
          <a:noFill/>
        </p:spPr>
        <p:txBody>
          <a:bodyPr wrap="none" rtlCol="0">
            <a:spAutoFit/>
          </a:bodyPr>
          <a:lstStyle/>
          <a:p>
            <a:pPr algn="l"/>
            <a:r>
              <a:rPr lang="en-US" altLang="zh-CN" b="1" dirty="0">
                <a:solidFill>
                  <a:schemeClr val="tx1">
                    <a:lumMod val="65000"/>
                    <a:lumOff val="35000"/>
                  </a:schemeClr>
                </a:solidFill>
                <a:latin typeface="Agency FB" panose="020B0503020202020204" pitchFamily="34" charset="0"/>
                <a:cs typeface="Arial" panose="020B0604020202020204" pitchFamily="34" charset="0"/>
              </a:rPr>
              <a:t>实操演练</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7" name="矩形 76"/>
          <p:cNvSpPr>
            <a:spLocks noChangeArrowheads="1"/>
          </p:cNvSpPr>
          <p:nvPr/>
        </p:nvSpPr>
        <p:spPr bwMode="auto">
          <a:xfrm>
            <a:off x="6362555" y="2209754"/>
            <a:ext cx="540463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ts val="1600"/>
              </a:lnSpc>
              <a:buClrTx/>
              <a:buSzTx/>
              <a:buFontTx/>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实操演练环节将提供一个模拟的数据分析环境，让员工亲自操作数据分析工具。在这个环节中，员工将学习如何使用数据挖掘工具进行数据探索，如何应用统计软件进行数据分析，以及如何利用数据可视化工具创建图表和仪表板。通过这些练习，员工将能够熟悉数据分析的实际操作流程，从而在实际工作中更加自信和高效地使用这些工具。</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78" name="文本框 77"/>
          <p:cNvSpPr txBox="1"/>
          <p:nvPr/>
        </p:nvSpPr>
        <p:spPr>
          <a:xfrm>
            <a:off x="6330170" y="3523788"/>
            <a:ext cx="1102360" cy="368300"/>
          </a:xfrm>
          <a:prstGeom prst="rect">
            <a:avLst/>
          </a:prstGeom>
          <a:noFill/>
        </p:spPr>
        <p:txBody>
          <a:bodyPr wrap="none" rtlCol="0">
            <a:spAutoFit/>
          </a:bodyPr>
          <a:lstStyle/>
          <a:p>
            <a:pPr algn="l"/>
            <a:r>
              <a:rPr lang="en-US" altLang="zh-CN" b="1" dirty="0">
                <a:solidFill>
                  <a:schemeClr val="tx1">
                    <a:lumMod val="65000"/>
                    <a:lumOff val="35000"/>
                  </a:schemeClr>
                </a:solidFill>
                <a:latin typeface="Agency FB" panose="020B0503020202020204" pitchFamily="34" charset="0"/>
                <a:cs typeface="Arial" panose="020B0604020202020204" pitchFamily="34" charset="0"/>
              </a:rPr>
              <a:t>角色扮演</a:t>
            </a:r>
            <a:endParaRPr lang="en-US" altLang="zh-CN"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3" name="矩形 82"/>
          <p:cNvSpPr>
            <a:spLocks noChangeArrowheads="1"/>
          </p:cNvSpPr>
          <p:nvPr/>
        </p:nvSpPr>
        <p:spPr bwMode="auto">
          <a:xfrm>
            <a:off x="6330624" y="3891614"/>
            <a:ext cx="540463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ts val="1600"/>
              </a:lnSpc>
              <a:buClrTx/>
              <a:buSzTx/>
              <a:buFontTx/>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角色扮演环节将模拟真实的业务场景，让员工扮演不同的业务角色，如市场分析师、销售经理或客户服务代表。在这个环节中，员工将面临各种数据分析相关的决策挑战，需要运用他们所学的数据分析技能来解决问题。这种互动式的学习方式将帮助员工理解数据分析在不同业务角色中的应用，以及如何将数据分析结果转化为有效的业务策略。</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84" name="文本框 83"/>
          <p:cNvSpPr txBox="1"/>
          <p:nvPr/>
        </p:nvSpPr>
        <p:spPr>
          <a:xfrm>
            <a:off x="6363009" y="5286035"/>
            <a:ext cx="1102360" cy="368300"/>
          </a:xfrm>
          <a:prstGeom prst="rect">
            <a:avLst/>
          </a:prstGeom>
          <a:noFill/>
        </p:spPr>
        <p:txBody>
          <a:bodyPr wrap="none" rtlCol="0">
            <a:spAutoFit/>
          </a:bodyPr>
          <a:lstStyle/>
          <a:p>
            <a:pPr algn="l"/>
            <a:r>
              <a:rPr lang="zh-CN" altLang="en-US" b="1" dirty="0">
                <a:solidFill>
                  <a:schemeClr val="tx1">
                    <a:lumMod val="65000"/>
                    <a:lumOff val="35000"/>
                  </a:schemeClr>
                </a:solidFill>
                <a:latin typeface="Agency FB" panose="020B0503020202020204" pitchFamily="34" charset="0"/>
                <a:cs typeface="Arial" panose="020B0604020202020204" pitchFamily="34" charset="0"/>
              </a:rPr>
              <a:t>案例分析</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5" name="矩形 84"/>
          <p:cNvSpPr>
            <a:spLocks noChangeArrowheads="1"/>
          </p:cNvSpPr>
          <p:nvPr/>
        </p:nvSpPr>
        <p:spPr bwMode="auto">
          <a:xfrm>
            <a:off x="6331078" y="5665291"/>
            <a:ext cx="540463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ts val="1600"/>
              </a:lnSpc>
              <a:buClrTx/>
              <a:buSzTx/>
              <a:buFontTx/>
            </a:pPr>
            <a:r>
              <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分析历史数据和案例，学习如何从数据中提取有价值的信息。</a:t>
            </a:r>
            <a:endParaRPr lang="en-US" altLang="zh-CN" sz="1400" dirty="0">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5" name="矩形 4"/>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方法</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9" name="矩形 8"/>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3" presetClass="entr" presetSubtype="3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6*min(max(#ppt_w*#ppt_h,.3),1)-7.4)/-.7*#ppt_w"/>
                                          </p:val>
                                        </p:tav>
                                        <p:tav tm="100000">
                                          <p:val>
                                            <p:strVal val="#ppt_w"/>
                                          </p:val>
                                        </p:tav>
                                      </p:tavLst>
                                    </p:anim>
                                    <p:anim calcmode="lin" valueType="num">
                                      <p:cBhvr>
                                        <p:cTn id="19" dur="500" fill="hold"/>
                                        <p:tgtEl>
                                          <p:spTgt spid="6"/>
                                        </p:tgtEl>
                                        <p:attrNameLst>
                                          <p:attrName>ppt_h</p:attrName>
                                        </p:attrNameLst>
                                      </p:cBhvr>
                                      <p:tavLst>
                                        <p:tav tm="0">
                                          <p:val>
                                            <p:strVal val="(6*min(max(#ppt_w*#ppt_h,.3),1)-7.4)/-.7*#ppt_h"/>
                                          </p:val>
                                        </p:tav>
                                        <p:tav tm="100000">
                                          <p:val>
                                            <p:strVal val="#ppt_h"/>
                                          </p:val>
                                        </p:tav>
                                      </p:tavLst>
                                    </p:anim>
                                    <p:anim calcmode="lin" valueType="num">
                                      <p:cBhvr>
                                        <p:cTn id="20" dur="500" fill="hold"/>
                                        <p:tgtEl>
                                          <p:spTgt spid="6"/>
                                        </p:tgtEl>
                                        <p:attrNameLst>
                                          <p:attrName>ppt_x</p:attrName>
                                        </p:attrNameLst>
                                      </p:cBhvr>
                                      <p:tavLst>
                                        <p:tav tm="0">
                                          <p:val>
                                            <p:fltVal val="0.5"/>
                                          </p:val>
                                        </p:tav>
                                        <p:tav tm="100000">
                                          <p:val>
                                            <p:strVal val="#ppt_x"/>
                                          </p:val>
                                        </p:tav>
                                      </p:tavLst>
                                    </p:anim>
                                    <p:anim calcmode="lin" valueType="num">
                                      <p:cBhvr>
                                        <p:cTn id="21"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wipe(up)">
                                      <p:cBhvr>
                                        <p:cTn id="25" dur="500"/>
                                        <p:tgtEl>
                                          <p:spTgt spid="7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up)">
                                      <p:cBhvr>
                                        <p:cTn id="29" dur="500"/>
                                        <p:tgtEl>
                                          <p:spTgt spid="75"/>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3000"/>
                            </p:stCondLst>
                            <p:childTnLst>
                              <p:par>
                                <p:cTn id="35" presetID="23" presetClass="entr" presetSubtype="36"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6*min(max(#ppt_w*#ppt_h,.3),1)-7.4)/-.7*#ppt_w"/>
                                          </p:val>
                                        </p:tav>
                                        <p:tav tm="100000">
                                          <p:val>
                                            <p:strVal val="#ppt_w"/>
                                          </p:val>
                                        </p:tav>
                                      </p:tavLst>
                                    </p:anim>
                                    <p:anim calcmode="lin" valueType="num">
                                      <p:cBhvr>
                                        <p:cTn id="38" dur="500" fill="hold"/>
                                        <p:tgtEl>
                                          <p:spTgt spid="55"/>
                                        </p:tgtEl>
                                        <p:attrNameLst>
                                          <p:attrName>ppt_h</p:attrName>
                                        </p:attrNameLst>
                                      </p:cBhvr>
                                      <p:tavLst>
                                        <p:tav tm="0">
                                          <p:val>
                                            <p:strVal val="(6*min(max(#ppt_w*#ppt_h,.3),1)-7.4)/-.7*#ppt_h"/>
                                          </p:val>
                                        </p:tav>
                                        <p:tav tm="100000">
                                          <p:val>
                                            <p:strVal val="#ppt_h"/>
                                          </p:val>
                                        </p:tav>
                                      </p:tavLst>
                                    </p:anim>
                                    <p:anim calcmode="lin" valueType="num">
                                      <p:cBhvr>
                                        <p:cTn id="39" dur="500" fill="hold"/>
                                        <p:tgtEl>
                                          <p:spTgt spid="55"/>
                                        </p:tgtEl>
                                        <p:attrNameLst>
                                          <p:attrName>ppt_x</p:attrName>
                                        </p:attrNameLst>
                                      </p:cBhvr>
                                      <p:tavLst>
                                        <p:tav tm="0">
                                          <p:val>
                                            <p:fltVal val="0.5"/>
                                          </p:val>
                                        </p:tav>
                                        <p:tav tm="100000">
                                          <p:val>
                                            <p:strVal val="#ppt_x"/>
                                          </p:val>
                                        </p:tav>
                                      </p:tavLst>
                                    </p:anim>
                                    <p:anim calcmode="lin" valueType="num">
                                      <p:cBhvr>
                                        <p:cTn id="40" dur="500" fill="hold"/>
                                        <p:tgtEl>
                                          <p:spTgt spid="55"/>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up)">
                                      <p:cBhvr>
                                        <p:cTn id="44" dur="500"/>
                                        <p:tgtEl>
                                          <p:spTgt spid="76"/>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up)">
                                      <p:cBhvr>
                                        <p:cTn id="48" dur="500"/>
                                        <p:tgtEl>
                                          <p:spTgt spid="77"/>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childTnLst>
                          </p:cTn>
                        </p:par>
                        <p:par>
                          <p:cTn id="53" fill="hold">
                            <p:stCondLst>
                              <p:cond delay="5000"/>
                            </p:stCondLst>
                            <p:childTnLst>
                              <p:par>
                                <p:cTn id="54" presetID="23" presetClass="entr" presetSubtype="36"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strVal val="(6*min(max(#ppt_w*#ppt_h,.3),1)-7.4)/-.7*#ppt_w"/>
                                          </p:val>
                                        </p:tav>
                                        <p:tav tm="100000">
                                          <p:val>
                                            <p:strVal val="#ppt_w"/>
                                          </p:val>
                                        </p:tav>
                                      </p:tavLst>
                                    </p:anim>
                                    <p:anim calcmode="lin" valueType="num">
                                      <p:cBhvr>
                                        <p:cTn id="57" dur="500" fill="hold"/>
                                        <p:tgtEl>
                                          <p:spTgt spid="66"/>
                                        </p:tgtEl>
                                        <p:attrNameLst>
                                          <p:attrName>ppt_h</p:attrName>
                                        </p:attrNameLst>
                                      </p:cBhvr>
                                      <p:tavLst>
                                        <p:tav tm="0">
                                          <p:val>
                                            <p:strVal val="(6*min(max(#ppt_w*#ppt_h,.3),1)-7.4)/-.7*#ppt_h"/>
                                          </p:val>
                                        </p:tav>
                                        <p:tav tm="100000">
                                          <p:val>
                                            <p:strVal val="#ppt_h"/>
                                          </p:val>
                                        </p:tav>
                                      </p:tavLst>
                                    </p:anim>
                                    <p:anim calcmode="lin" valueType="num">
                                      <p:cBhvr>
                                        <p:cTn id="58" dur="500" fill="hold"/>
                                        <p:tgtEl>
                                          <p:spTgt spid="66"/>
                                        </p:tgtEl>
                                        <p:attrNameLst>
                                          <p:attrName>ppt_x</p:attrName>
                                        </p:attrNameLst>
                                      </p:cBhvr>
                                      <p:tavLst>
                                        <p:tav tm="0">
                                          <p:val>
                                            <p:fltVal val="0.5"/>
                                          </p:val>
                                        </p:tav>
                                        <p:tav tm="100000">
                                          <p:val>
                                            <p:strVal val="#ppt_x"/>
                                          </p:val>
                                        </p:tav>
                                      </p:tavLst>
                                    </p:anim>
                                    <p:anim calcmode="lin" valueType="num">
                                      <p:cBhvr>
                                        <p:cTn id="59" dur="500" fill="hold"/>
                                        <p:tgtEl>
                                          <p:spTgt spid="66"/>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up)">
                                      <p:cBhvr>
                                        <p:cTn id="63" dur="500"/>
                                        <p:tgtEl>
                                          <p:spTgt spid="78"/>
                                        </p:tgtEl>
                                      </p:cBhvr>
                                    </p:animEffect>
                                  </p:childTnLst>
                                </p:cTn>
                              </p:par>
                            </p:childTnLst>
                          </p:cTn>
                        </p:par>
                        <p:par>
                          <p:cTn id="64" fill="hold">
                            <p:stCondLst>
                              <p:cond delay="6000"/>
                            </p:stCondLst>
                            <p:childTnLst>
                              <p:par>
                                <p:cTn id="65" presetID="22" presetClass="entr" presetSubtype="1" fill="hold" grpId="0" nodeType="after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up)">
                                      <p:cBhvr>
                                        <p:cTn id="67" dur="500"/>
                                        <p:tgtEl>
                                          <p:spTgt spid="83"/>
                                        </p:tgtEl>
                                      </p:cBhvr>
                                    </p:animEffect>
                                  </p:childTnLst>
                                </p:cTn>
                              </p:par>
                            </p:childTnLst>
                          </p:cTn>
                        </p:par>
                        <p:par>
                          <p:cTn id="68" fill="hold">
                            <p:stCondLst>
                              <p:cond delay="6500"/>
                            </p:stCondLst>
                            <p:childTnLst>
                              <p:par>
                                <p:cTn id="69" presetID="22" presetClass="entr" presetSubtype="1"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7000"/>
                            </p:stCondLst>
                            <p:childTnLst>
                              <p:par>
                                <p:cTn id="73" presetID="23" presetClass="entr" presetSubtype="36"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500" fill="hold"/>
                                        <p:tgtEl>
                                          <p:spTgt spid="68"/>
                                        </p:tgtEl>
                                        <p:attrNameLst>
                                          <p:attrName>ppt_w</p:attrName>
                                        </p:attrNameLst>
                                      </p:cBhvr>
                                      <p:tavLst>
                                        <p:tav tm="0">
                                          <p:val>
                                            <p:strVal val="(6*min(max(#ppt_w*#ppt_h,.3),1)-7.4)/-.7*#ppt_w"/>
                                          </p:val>
                                        </p:tav>
                                        <p:tav tm="100000">
                                          <p:val>
                                            <p:strVal val="#ppt_w"/>
                                          </p:val>
                                        </p:tav>
                                      </p:tavLst>
                                    </p:anim>
                                    <p:anim calcmode="lin" valueType="num">
                                      <p:cBhvr>
                                        <p:cTn id="76" dur="500" fill="hold"/>
                                        <p:tgtEl>
                                          <p:spTgt spid="68"/>
                                        </p:tgtEl>
                                        <p:attrNameLst>
                                          <p:attrName>ppt_h</p:attrName>
                                        </p:attrNameLst>
                                      </p:cBhvr>
                                      <p:tavLst>
                                        <p:tav tm="0">
                                          <p:val>
                                            <p:strVal val="(6*min(max(#ppt_w*#ppt_h,.3),1)-7.4)/-.7*#ppt_h"/>
                                          </p:val>
                                        </p:tav>
                                        <p:tav tm="100000">
                                          <p:val>
                                            <p:strVal val="#ppt_h"/>
                                          </p:val>
                                        </p:tav>
                                      </p:tavLst>
                                    </p:anim>
                                    <p:anim calcmode="lin" valueType="num">
                                      <p:cBhvr>
                                        <p:cTn id="77" dur="500" fill="hold"/>
                                        <p:tgtEl>
                                          <p:spTgt spid="68"/>
                                        </p:tgtEl>
                                        <p:attrNameLst>
                                          <p:attrName>ppt_x</p:attrName>
                                        </p:attrNameLst>
                                      </p:cBhvr>
                                      <p:tavLst>
                                        <p:tav tm="0">
                                          <p:val>
                                            <p:fltVal val="0.5"/>
                                          </p:val>
                                        </p:tav>
                                        <p:tav tm="100000">
                                          <p:val>
                                            <p:strVal val="#ppt_x"/>
                                          </p:val>
                                        </p:tav>
                                      </p:tavLst>
                                    </p:anim>
                                    <p:anim calcmode="lin" valueType="num">
                                      <p:cBhvr>
                                        <p:cTn id="78"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up)">
                                      <p:cBhvr>
                                        <p:cTn id="82" dur="500"/>
                                        <p:tgtEl>
                                          <p:spTgt spid="84"/>
                                        </p:tgtEl>
                                      </p:cBhvr>
                                    </p:animEffect>
                                  </p:childTnLst>
                                </p:cTn>
                              </p:par>
                            </p:childTnLst>
                          </p:cTn>
                        </p:par>
                        <p:par>
                          <p:cTn id="83" fill="hold">
                            <p:stCondLst>
                              <p:cond delay="8000"/>
                            </p:stCondLst>
                            <p:childTnLst>
                              <p:par>
                                <p:cTn id="84" presetID="22" presetClass="entr" presetSubtype="1" fill="hold" grpId="0" nodeType="after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wipe(up)">
                                      <p:cBhvr>
                                        <p:cTn id="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5" grpId="0" bldLvl="0" animBg="1"/>
      <p:bldP spid="66" grpId="0" bldLvl="0" animBg="1"/>
      <p:bldP spid="68" grpId="0" bldLvl="0" animBg="1"/>
      <p:bldP spid="74" grpId="0"/>
      <p:bldP spid="75" grpId="0"/>
      <p:bldP spid="76" grpId="0"/>
      <p:bldP spid="77" grpId="0"/>
      <p:bldP spid="78" grpId="0"/>
      <p:bldP spid="83" grpId="0"/>
      <p:bldP spid="84" grpId="0"/>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12700" y="3208867"/>
            <a:ext cx="12192000" cy="0"/>
          </a:xfrm>
          <a:prstGeom prst="line">
            <a:avLst/>
          </a:prstGeom>
          <a:ln w="444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rot="1738391">
            <a:off x="-5873810" y="-2340426"/>
            <a:ext cx="6915001" cy="6212268"/>
            <a:chOff x="-407906" y="-877464"/>
            <a:chExt cx="6915001" cy="6212268"/>
          </a:xfrm>
          <a:solidFill>
            <a:schemeClr val="tx1">
              <a:lumMod val="50000"/>
              <a:lumOff val="50000"/>
              <a:alpha val="12000"/>
            </a:schemeClr>
          </a:solidFill>
        </p:grpSpPr>
        <p:sp>
          <p:nvSpPr>
            <p:cNvPr id="4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3" name="TextBox 119"/>
          <p:cNvSpPr txBox="1"/>
          <p:nvPr>
            <p:custDataLst>
              <p:tags r:id="rId2"/>
            </p:custDataLst>
          </p:nvPr>
        </p:nvSpPr>
        <p:spPr>
          <a:xfrm>
            <a:off x="1063089" y="4252113"/>
            <a:ext cx="2468921" cy="368300"/>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远程支持</a:t>
            </a:r>
            <a:endParaRPr lang="id-ID" b="1" dirty="0">
              <a:solidFill>
                <a:srgbClr val="014D9F"/>
              </a:solidFill>
              <a:latin typeface="Agency FB" panose="020B0503020202020204" pitchFamily="34" charset="0"/>
              <a:cs typeface="+mn-ea"/>
              <a:sym typeface="+mn-lt"/>
            </a:endParaRPr>
          </a:p>
        </p:txBody>
      </p:sp>
      <p:sp>
        <p:nvSpPr>
          <p:cNvPr id="44" name="Rectangle 120"/>
          <p:cNvSpPr/>
          <p:nvPr>
            <p:custDataLst>
              <p:tags r:id="rId3"/>
            </p:custDataLst>
          </p:nvPr>
        </p:nvSpPr>
        <p:spPr>
          <a:xfrm>
            <a:off x="282255" y="4590110"/>
            <a:ext cx="2903163" cy="1599565"/>
          </a:xfrm>
          <a:prstGeom prst="rect">
            <a:avLst/>
          </a:prstGeom>
        </p:spPr>
        <p:txBody>
          <a:bodyPr wrap="square">
            <a:spAutoFit/>
          </a:bodyPr>
          <a:lstStyle/>
          <a:p>
            <a:pPr lvl="0" algn="ctr">
              <a:buClrTx/>
              <a:buSzTx/>
              <a:buFontTx/>
            </a:pPr>
            <a:r>
              <a:rPr lang="en-US" altLang="zh-CN" sz="1400" dirty="0">
                <a:solidFill>
                  <a:prstClr val="black">
                    <a:lumMod val="65000"/>
                    <a:lumOff val="35000"/>
                  </a:prstClr>
                </a:solidFill>
                <a:latin typeface="宋体" panose="02010600030101010101" pitchFamily="2" charset="-122"/>
                <a:ea typeface="宋体" panose="02010600030101010101" pitchFamily="2" charset="-122"/>
                <a:sym typeface="+mn-ea"/>
              </a:rPr>
              <a:t>我们提供远程支持服务，通过先进的远程访问技术，确保能够即时响应客户的技术支持需求。这种服务模式允许我们的技术支持团队在不影响客户正常业务操作的情况下，快速诊断并解决技术问题，从而最大限度地减少系统停机时间。</a:t>
            </a:r>
            <a:endParaRPr lang="en-US" altLang="zh-CN" sz="1400" dirty="0">
              <a:solidFill>
                <a:prstClr val="black">
                  <a:lumMod val="65000"/>
                  <a:lumOff val="35000"/>
                </a:prstClr>
              </a:solidFill>
              <a:latin typeface="宋体" panose="02010600030101010101" pitchFamily="2" charset="-122"/>
              <a:ea typeface="宋体" panose="02010600030101010101" pitchFamily="2" charset="-122"/>
              <a:sym typeface="+mn-ea"/>
            </a:endParaRPr>
          </a:p>
        </p:txBody>
      </p:sp>
      <p:grpSp>
        <p:nvGrpSpPr>
          <p:cNvPr id="11" name="组合 10"/>
          <p:cNvGrpSpPr/>
          <p:nvPr>
            <p:custDataLst>
              <p:tags r:id="rId4"/>
            </p:custDataLst>
          </p:nvPr>
        </p:nvGrpSpPr>
        <p:grpSpPr>
          <a:xfrm rot="0">
            <a:off x="413385" y="2369820"/>
            <a:ext cx="2331085" cy="2094230"/>
            <a:chOff x="1526731" y="2409998"/>
            <a:chExt cx="2331132" cy="2094232"/>
          </a:xfrm>
        </p:grpSpPr>
        <p:grpSp>
          <p:nvGrpSpPr>
            <p:cNvPr id="79" name="组合 78"/>
            <p:cNvGrpSpPr/>
            <p:nvPr/>
          </p:nvGrpSpPr>
          <p:grpSpPr>
            <a:xfrm rot="1738391">
              <a:off x="1526731" y="2409998"/>
              <a:ext cx="2331132" cy="2094232"/>
              <a:chOff x="-407906" y="-877464"/>
              <a:chExt cx="6915001" cy="6212268"/>
            </a:xfrm>
            <a:solidFill>
              <a:schemeClr val="tx1">
                <a:lumMod val="75000"/>
                <a:lumOff val="25000"/>
              </a:schemeClr>
            </a:solidFill>
          </p:grpSpPr>
          <p:sp>
            <p:nvSpPr>
              <p:cNvPr id="80" name="Freeform 71"/>
              <p:cNvSpPr>
                <a:spLocks noEditPoints="1"/>
              </p:cNvSpPr>
              <p:nvPr>
                <p:custDataLst>
                  <p:tags r:id="rId5"/>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custDataLst>
                  <p:tags r:id="rId6"/>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custDataLst>
                  <p:tags r:id="rId7"/>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7" name="椭圆 6"/>
            <p:cNvSpPr/>
            <p:nvPr>
              <p:custDataLst>
                <p:tags r:id="rId8"/>
              </p:custDataLst>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119"/>
          <p:cNvSpPr txBox="1"/>
          <p:nvPr>
            <p:custDataLst>
              <p:tags r:id="rId9"/>
            </p:custDataLst>
          </p:nvPr>
        </p:nvSpPr>
        <p:spPr>
          <a:xfrm>
            <a:off x="4020476" y="4252113"/>
            <a:ext cx="2468921" cy="368300"/>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现场服务</a:t>
            </a:r>
            <a:endParaRPr lang="id-ID" b="1" dirty="0">
              <a:solidFill>
                <a:srgbClr val="014D9F"/>
              </a:solidFill>
              <a:latin typeface="Agency FB" panose="020B0503020202020204" pitchFamily="34" charset="0"/>
              <a:cs typeface="+mn-ea"/>
              <a:sym typeface="+mn-lt"/>
            </a:endParaRPr>
          </a:p>
        </p:txBody>
      </p:sp>
      <p:sp>
        <p:nvSpPr>
          <p:cNvPr id="48" name="Rectangle 120"/>
          <p:cNvSpPr/>
          <p:nvPr>
            <p:custDataLst>
              <p:tags r:id="rId10"/>
            </p:custDataLst>
          </p:nvPr>
        </p:nvSpPr>
        <p:spPr>
          <a:xfrm>
            <a:off x="3239642" y="4590110"/>
            <a:ext cx="2903163" cy="1599565"/>
          </a:xfrm>
          <a:prstGeom prst="rect">
            <a:avLst/>
          </a:prstGeom>
        </p:spPr>
        <p:txBody>
          <a:bodyPr wrap="square">
            <a:spAutoFit/>
          </a:bodyPr>
          <a:lstStyle/>
          <a:p>
            <a:pPr algn="ctr">
              <a:buClrTx/>
              <a:buSzTx/>
              <a:buFontTx/>
            </a:pPr>
            <a:r>
              <a:rPr lang="en-US" altLang="zh-CN" sz="1400" dirty="0">
                <a:solidFill>
                  <a:prstClr val="black">
                    <a:lumMod val="65000"/>
                    <a:lumOff val="35000"/>
                  </a:prstClr>
                </a:solidFill>
                <a:latin typeface="宋体" panose="02010600030101010101" pitchFamily="2" charset="-122"/>
                <a:ea typeface="宋体" panose="02010600030101010101" pitchFamily="2" charset="-122"/>
              </a:rPr>
              <a:t>在远程支持无法解决问题或需要更深入的技术支持时，我们将派遣经验丰富的技术人员到客户现场进行维护和培训。现场服务包括系统检查、故障排除、硬件维护以及针对特定问题的定制培训，确保客户能够获得最直接和有效的帮助。 </a:t>
            </a:r>
            <a:endParaRPr lang="en-US" altLang="zh-CN" sz="1400" dirty="0">
              <a:solidFill>
                <a:prstClr val="black">
                  <a:lumMod val="65000"/>
                  <a:lumOff val="35000"/>
                </a:prstClr>
              </a:solidFill>
              <a:latin typeface="宋体" panose="02010600030101010101" pitchFamily="2" charset="-122"/>
              <a:ea typeface="宋体" panose="02010600030101010101" pitchFamily="2" charset="-122"/>
            </a:endParaRPr>
          </a:p>
        </p:txBody>
      </p:sp>
      <p:grpSp>
        <p:nvGrpSpPr>
          <p:cNvPr id="46" name="组合 45"/>
          <p:cNvGrpSpPr/>
          <p:nvPr>
            <p:custDataLst>
              <p:tags r:id="rId11"/>
            </p:custDataLst>
          </p:nvPr>
        </p:nvGrpSpPr>
        <p:grpSpPr>
          <a:xfrm rot="0">
            <a:off x="3370580" y="2369820"/>
            <a:ext cx="2331085" cy="2094230"/>
            <a:chOff x="1526731" y="2409998"/>
            <a:chExt cx="2331132" cy="2094232"/>
          </a:xfrm>
        </p:grpSpPr>
        <p:grpSp>
          <p:nvGrpSpPr>
            <p:cNvPr id="50" name="组合 49"/>
            <p:cNvGrpSpPr/>
            <p:nvPr/>
          </p:nvGrpSpPr>
          <p:grpSpPr>
            <a:xfrm rot="1738391">
              <a:off x="1526731" y="2409998"/>
              <a:ext cx="2331132" cy="2094232"/>
              <a:chOff x="-407906" y="-877464"/>
              <a:chExt cx="6915001" cy="6212268"/>
            </a:xfrm>
            <a:solidFill>
              <a:schemeClr val="tx1">
                <a:lumMod val="75000"/>
                <a:lumOff val="25000"/>
              </a:schemeClr>
            </a:solidFill>
          </p:grpSpPr>
          <p:sp>
            <p:nvSpPr>
              <p:cNvPr id="53" name="Freeform 71"/>
              <p:cNvSpPr>
                <a:spLocks noEditPoints="1"/>
              </p:cNvSpPr>
              <p:nvPr>
                <p:custDataLst>
                  <p:tags r:id="rId12"/>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custDataLst>
                  <p:tags r:id="rId13"/>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6" name="Freeform 71"/>
              <p:cNvSpPr>
                <a:spLocks noEditPoints="1"/>
              </p:cNvSpPr>
              <p:nvPr>
                <p:custDataLst>
                  <p:tags r:id="rId14"/>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52" name="椭圆 51"/>
            <p:cNvSpPr/>
            <p:nvPr>
              <p:custDataLst>
                <p:tags r:id="rId15"/>
              </p:custDataLst>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TextBox 119"/>
          <p:cNvSpPr txBox="1"/>
          <p:nvPr>
            <p:custDataLst>
              <p:tags r:id="rId16"/>
            </p:custDataLst>
          </p:nvPr>
        </p:nvSpPr>
        <p:spPr>
          <a:xfrm>
            <a:off x="6926428" y="4252113"/>
            <a:ext cx="2468921" cy="368300"/>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定期检查</a:t>
            </a:r>
            <a:endParaRPr lang="id-ID" b="1" dirty="0">
              <a:solidFill>
                <a:srgbClr val="014D9F"/>
              </a:solidFill>
              <a:latin typeface="Agency FB" panose="020B0503020202020204" pitchFamily="34" charset="0"/>
              <a:cs typeface="+mn-ea"/>
              <a:sym typeface="+mn-lt"/>
            </a:endParaRPr>
          </a:p>
        </p:txBody>
      </p:sp>
      <p:sp>
        <p:nvSpPr>
          <p:cNvPr id="61" name="Rectangle 120"/>
          <p:cNvSpPr/>
          <p:nvPr>
            <p:custDataLst>
              <p:tags r:id="rId17"/>
            </p:custDataLst>
          </p:nvPr>
        </p:nvSpPr>
        <p:spPr>
          <a:xfrm>
            <a:off x="6197029" y="4590110"/>
            <a:ext cx="2903163" cy="1599565"/>
          </a:xfrm>
          <a:prstGeom prst="rect">
            <a:avLst/>
          </a:prstGeom>
        </p:spPr>
        <p:txBody>
          <a:bodyPr wrap="square">
            <a:spAutoFit/>
          </a:bodyPr>
          <a:lstStyle/>
          <a:p>
            <a:pPr algn="ctr">
              <a:buClrTx/>
              <a:buSzTx/>
              <a:buFontTx/>
            </a:pPr>
            <a:r>
              <a:rPr lang="en-US" altLang="zh-CN" sz="1400" dirty="0">
                <a:solidFill>
                  <a:prstClr val="black">
                    <a:lumMod val="65000"/>
                    <a:lumOff val="35000"/>
                  </a:prstClr>
                </a:solidFill>
                <a:latin typeface="宋体" panose="02010600030101010101" pitchFamily="2" charset="-122"/>
                <a:ea typeface="宋体" panose="02010600030101010101" pitchFamily="2" charset="-122"/>
              </a:rPr>
              <a:t>为了确保系统的稳定性和性能，我们将定期进行系统检查和维护。这包括对硬件、软件和网络环境的全面审查，以及对潜在问题的预防性维护。通过定期检查，我们可以及时发现并解决可能影响系统性能的问题，从而避免更大的故障发生。</a:t>
            </a:r>
            <a:endParaRPr lang="en-US" altLang="zh-CN" sz="1400" dirty="0">
              <a:solidFill>
                <a:prstClr val="black">
                  <a:lumMod val="65000"/>
                  <a:lumOff val="35000"/>
                </a:prstClr>
              </a:solidFill>
              <a:latin typeface="宋体" panose="02010600030101010101" pitchFamily="2" charset="-122"/>
              <a:ea typeface="宋体" panose="02010600030101010101" pitchFamily="2" charset="-122"/>
            </a:endParaRPr>
          </a:p>
        </p:txBody>
      </p:sp>
      <p:grpSp>
        <p:nvGrpSpPr>
          <p:cNvPr id="59" name="组合 58"/>
          <p:cNvGrpSpPr/>
          <p:nvPr>
            <p:custDataLst>
              <p:tags r:id="rId18"/>
            </p:custDataLst>
          </p:nvPr>
        </p:nvGrpSpPr>
        <p:grpSpPr>
          <a:xfrm rot="0">
            <a:off x="6327775" y="2369820"/>
            <a:ext cx="2331085" cy="2094230"/>
            <a:chOff x="1526731" y="2409998"/>
            <a:chExt cx="2331132" cy="2094232"/>
          </a:xfrm>
        </p:grpSpPr>
        <p:grpSp>
          <p:nvGrpSpPr>
            <p:cNvPr id="63" name="组合 62"/>
            <p:cNvGrpSpPr/>
            <p:nvPr/>
          </p:nvGrpSpPr>
          <p:grpSpPr>
            <a:xfrm rot="1738391">
              <a:off x="1526731" y="2409998"/>
              <a:ext cx="2331132" cy="2094232"/>
              <a:chOff x="-407906" y="-877464"/>
              <a:chExt cx="6915001" cy="6212268"/>
            </a:xfrm>
            <a:solidFill>
              <a:schemeClr val="tx1">
                <a:lumMod val="75000"/>
                <a:lumOff val="25000"/>
              </a:schemeClr>
            </a:solidFill>
          </p:grpSpPr>
          <p:sp>
            <p:nvSpPr>
              <p:cNvPr id="65" name="Freeform 71"/>
              <p:cNvSpPr>
                <a:spLocks noEditPoints="1"/>
              </p:cNvSpPr>
              <p:nvPr>
                <p:custDataLst>
                  <p:tags r:id="rId19"/>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9" name="Freeform 71"/>
              <p:cNvSpPr>
                <a:spLocks noEditPoints="1"/>
              </p:cNvSpPr>
              <p:nvPr>
                <p:custDataLst>
                  <p:tags r:id="rId20"/>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70" name="Freeform 71"/>
              <p:cNvSpPr>
                <a:spLocks noEditPoints="1"/>
              </p:cNvSpPr>
              <p:nvPr>
                <p:custDataLst>
                  <p:tags r:id="rId21"/>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4" name="椭圆 63"/>
            <p:cNvSpPr/>
            <p:nvPr>
              <p:custDataLst>
                <p:tags r:id="rId22"/>
              </p:custDataLst>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119"/>
          <p:cNvSpPr txBox="1"/>
          <p:nvPr>
            <p:custDataLst>
              <p:tags r:id="rId23"/>
            </p:custDataLst>
          </p:nvPr>
        </p:nvSpPr>
        <p:spPr>
          <a:xfrm>
            <a:off x="9935249" y="4252113"/>
            <a:ext cx="2468921" cy="368300"/>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用户反馈</a:t>
            </a:r>
            <a:endParaRPr lang="id-ID" b="1" dirty="0">
              <a:solidFill>
                <a:srgbClr val="014D9F"/>
              </a:solidFill>
              <a:latin typeface="Agency FB" panose="020B0503020202020204" pitchFamily="34" charset="0"/>
              <a:cs typeface="+mn-ea"/>
              <a:sym typeface="+mn-lt"/>
            </a:endParaRPr>
          </a:p>
        </p:txBody>
      </p:sp>
      <p:sp>
        <p:nvSpPr>
          <p:cNvPr id="87" name="Rectangle 120"/>
          <p:cNvSpPr/>
          <p:nvPr>
            <p:custDataLst>
              <p:tags r:id="rId24"/>
            </p:custDataLst>
          </p:nvPr>
        </p:nvSpPr>
        <p:spPr>
          <a:xfrm>
            <a:off x="9154415" y="4590110"/>
            <a:ext cx="2903163" cy="1599565"/>
          </a:xfrm>
          <a:prstGeom prst="rect">
            <a:avLst/>
          </a:prstGeom>
        </p:spPr>
        <p:txBody>
          <a:bodyPr wrap="square">
            <a:spAutoFit/>
          </a:bodyPr>
          <a:lstStyle/>
          <a:p>
            <a:pPr algn="ctr">
              <a:buClrTx/>
              <a:buSzTx/>
              <a:buFontTx/>
            </a:pPr>
            <a:r>
              <a:rPr lang="en-US" altLang="zh-CN" sz="1400" dirty="0">
                <a:solidFill>
                  <a:prstClr val="black">
                    <a:lumMod val="65000"/>
                    <a:lumOff val="35000"/>
                  </a:prstClr>
                </a:solidFill>
                <a:latin typeface="宋体" panose="02010600030101010101" pitchFamily="2" charset="-122"/>
                <a:ea typeface="宋体" panose="02010600030101010101" pitchFamily="2" charset="-122"/>
              </a:rPr>
              <a:t>我们高度重视用户的反馈和建议，因此建立了一个用户反馈机制。通过这个机制，我们收集用户在使用产品过程中的体验、遇到的问题以及改进建议。这些宝贵的反馈将被用于不断改进我们的产品和服务，以更好地满足用户的需求和期望。. </a:t>
            </a:r>
            <a:endParaRPr lang="en-US" altLang="zh-CN" sz="1400" dirty="0">
              <a:solidFill>
                <a:prstClr val="black">
                  <a:lumMod val="65000"/>
                  <a:lumOff val="35000"/>
                </a:prstClr>
              </a:solidFill>
              <a:latin typeface="宋体" panose="02010600030101010101" pitchFamily="2" charset="-122"/>
              <a:ea typeface="宋体" panose="02010600030101010101" pitchFamily="2" charset="-122"/>
            </a:endParaRPr>
          </a:p>
        </p:txBody>
      </p:sp>
      <p:grpSp>
        <p:nvGrpSpPr>
          <p:cNvPr id="72" name="组合 71"/>
          <p:cNvGrpSpPr/>
          <p:nvPr>
            <p:custDataLst>
              <p:tags r:id="rId25"/>
            </p:custDataLst>
          </p:nvPr>
        </p:nvGrpSpPr>
        <p:grpSpPr>
          <a:xfrm rot="0">
            <a:off x="9285605" y="2369820"/>
            <a:ext cx="2331085" cy="2094230"/>
            <a:chOff x="1526731" y="2409998"/>
            <a:chExt cx="2331132" cy="2094232"/>
          </a:xfrm>
        </p:grpSpPr>
        <p:grpSp>
          <p:nvGrpSpPr>
            <p:cNvPr id="89" name="组合 88"/>
            <p:cNvGrpSpPr/>
            <p:nvPr/>
          </p:nvGrpSpPr>
          <p:grpSpPr>
            <a:xfrm rot="1738391">
              <a:off x="1526731" y="2409998"/>
              <a:ext cx="2331132" cy="2094232"/>
              <a:chOff x="-407906" y="-877464"/>
              <a:chExt cx="6915001" cy="6212268"/>
            </a:xfrm>
            <a:solidFill>
              <a:schemeClr val="tx1">
                <a:lumMod val="75000"/>
                <a:lumOff val="25000"/>
              </a:schemeClr>
            </a:solidFill>
          </p:grpSpPr>
          <p:sp>
            <p:nvSpPr>
              <p:cNvPr id="91" name="Freeform 71"/>
              <p:cNvSpPr>
                <a:spLocks noEditPoints="1"/>
              </p:cNvSpPr>
              <p:nvPr>
                <p:custDataLst>
                  <p:tags r:id="rId26"/>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2" name="Freeform 71"/>
              <p:cNvSpPr>
                <a:spLocks noEditPoints="1"/>
              </p:cNvSpPr>
              <p:nvPr>
                <p:custDataLst>
                  <p:tags r:id="rId27"/>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3" name="Freeform 71"/>
              <p:cNvSpPr>
                <a:spLocks noEditPoints="1"/>
              </p:cNvSpPr>
              <p:nvPr>
                <p:custDataLst>
                  <p:tags r:id="rId28"/>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90" name="椭圆 89"/>
            <p:cNvSpPr/>
            <p:nvPr>
              <p:custDataLst>
                <p:tags r:id="rId29"/>
              </p:custDataLst>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后续维护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13" name="矩形 12"/>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up)">
                                      <p:cBhvr>
                                        <p:cTn id="31" dur="500"/>
                                        <p:tgtEl>
                                          <p:spTgt spid="6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up)">
                                      <p:cBhvr>
                                        <p:cTn id="35" dur="500"/>
                                        <p:tgtEl>
                                          <p:spTgt spid="86"/>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up)">
                                      <p:cBhvr>
                                        <p:cTn id="3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7" grpId="0"/>
      <p:bldP spid="48" grpId="0"/>
      <p:bldP spid="60" grpId="0"/>
      <p:bldP spid="61" grpId="0"/>
      <p:bldP spid="86" grpId="0"/>
      <p:bldP spid="8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文本框 33"/>
          <p:cNvSpPr txBox="1"/>
          <p:nvPr/>
        </p:nvSpPr>
        <p:spPr>
          <a:xfrm>
            <a:off x="3575963" y="2962975"/>
            <a:ext cx="8195734" cy="707886"/>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谢谢您的欣赏</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black"/>
              </a:solidFill>
              <a:latin typeface="Agency FB" panose="020B0503020202020204" pitchFamily="34" charset="0"/>
            </a:endParaRPr>
          </a:p>
        </p:txBody>
      </p:sp>
      <p:grpSp>
        <p:nvGrpSpPr>
          <p:cNvPr id="36" name="组合 35"/>
          <p:cNvGrpSpPr/>
          <p:nvPr/>
        </p:nvGrpSpPr>
        <p:grpSpPr>
          <a:xfrm rot="20188283">
            <a:off x="-2126637" y="-476285"/>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00"/>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Freeform 247"/>
          <p:cNvSpPr>
            <a:spLocks noEditPoints="1"/>
          </p:cNvSpPr>
          <p:nvPr/>
        </p:nvSpPr>
        <p:spPr bwMode="auto">
          <a:xfrm>
            <a:off x="6174470" y="2538638"/>
            <a:ext cx="607788" cy="604571"/>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schemeClr val="bg1"/>
                </a:solidFill>
                <a:latin typeface="张海山锐线体简" panose="02000000000000000000" pitchFamily="2" charset="-122"/>
                <a:ea typeface="张海山锐线体简" panose="02000000000000000000" pitchFamily="2" charset="-122"/>
              </a:rPr>
              <a:t>项目简介</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schemeClr val="bg1"/>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rot="1738391">
            <a:off x="-4013181" y="-704352"/>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pic>
        <p:nvPicPr>
          <p:cNvPr id="27" name="图片 26"/>
          <p:cNvPicPr>
            <a:picLocks noChangeAspect="1"/>
          </p:cNvPicPr>
          <p:nvPr/>
        </p:nvPicPr>
        <p:blipFill rotWithShape="1">
          <a:blip r:embed="rId1">
            <a:extLst>
              <a:ext uri="{28A0092B-C50C-407E-A947-70E740481C1C}">
                <a14:useLocalDpi xmlns:a14="http://schemas.microsoft.com/office/drawing/2010/main" val="0"/>
              </a:ext>
            </a:extLst>
          </a:blip>
          <a:srcRect l="36404"/>
          <a:stretch>
            <a:fillRect/>
          </a:stretch>
        </p:blipFill>
        <p:spPr>
          <a:xfrm>
            <a:off x="6324600" y="838314"/>
            <a:ext cx="5757406" cy="6020872"/>
          </a:xfrm>
          <a:prstGeom prst="rect">
            <a:avLst/>
          </a:prstGeom>
        </p:spPr>
      </p:pic>
      <p:sp>
        <p:nvSpPr>
          <p:cNvPr id="28" name="矩形 27"/>
          <p:cNvSpPr/>
          <p:nvPr/>
        </p:nvSpPr>
        <p:spPr>
          <a:xfrm>
            <a:off x="7308850" y="1828800"/>
            <a:ext cx="3930650" cy="3790950"/>
          </a:xfrm>
          <a:prstGeom prst="rect">
            <a:avLst/>
          </a:prstGeom>
          <a:no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78999" y="2675982"/>
            <a:ext cx="3151825" cy="1754326"/>
          </a:xfrm>
          <a:prstGeom prst="rect">
            <a:avLst/>
          </a:prstGeom>
        </p:spPr>
        <p:txBody>
          <a:bodyPr wrap="none">
            <a:spAutoFit/>
          </a:bodyPr>
          <a:lstStyle/>
          <a:p>
            <a:pPr algn="ctr"/>
            <a:r>
              <a:rPr lang="en-US" altLang="zh-CN" sz="3600" b="1" i="0" dirty="0">
                <a:solidFill>
                  <a:srgbClr val="014D9F"/>
                </a:solidFill>
                <a:effectLst/>
                <a:latin typeface="Agency FB" panose="020B0503020202020204" pitchFamily="34" charset="0"/>
              </a:rPr>
              <a:t>WE ARE PURSUING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A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HIGHER REALM.</a:t>
            </a:r>
            <a:endParaRPr lang="zh-CN" altLang="en-US" sz="3600" b="1" dirty="0">
              <a:solidFill>
                <a:srgbClr val="014D9F"/>
              </a:solidFill>
              <a:latin typeface="Agency FB" panose="020B0503020202020204" pitchFamily="34" charset="0"/>
            </a:endParaRPr>
          </a:p>
        </p:txBody>
      </p:sp>
      <p:grpSp>
        <p:nvGrpSpPr>
          <p:cNvPr id="30" name="组合 29"/>
          <p:cNvGrpSpPr/>
          <p:nvPr/>
        </p:nvGrpSpPr>
        <p:grpSpPr>
          <a:xfrm>
            <a:off x="299085" y="306705"/>
            <a:ext cx="1960245" cy="708025"/>
            <a:chOff x="4830510" y="-666795"/>
            <a:chExt cx="1755397" cy="768985"/>
          </a:xfrm>
        </p:grpSpPr>
        <p:sp>
          <p:nvSpPr>
            <p:cNvPr id="31" name="文本框 30"/>
            <p:cNvSpPr txBox="1"/>
            <p:nvPr/>
          </p:nvSpPr>
          <p:spPr>
            <a:xfrm>
              <a:off x="4830510" y="-666795"/>
              <a:ext cx="1755397" cy="400010"/>
            </a:xfrm>
            <a:prstGeom prst="rect">
              <a:avLst/>
            </a:prstGeom>
            <a:noFill/>
          </p:spPr>
          <p:txBody>
            <a:bodyPr wrap="square" rtlCol="0">
              <a:spAutoFit/>
            </a:bodyPr>
            <a:lstStyle/>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32" name="直接连接符 31"/>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30510" y="-295955"/>
              <a:ext cx="847090" cy="398145"/>
            </a:xfrm>
            <a:prstGeom prst="rect">
              <a:avLst/>
            </a:prstGeom>
          </p:spPr>
          <p:txBody>
            <a:bodyPr wrap="none">
              <a:noAutofit/>
            </a:bodyPr>
            <a:lstStyle/>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sp>
        <p:nvSpPr>
          <p:cNvPr id="34" name="文本框 33"/>
          <p:cNvSpPr txBox="1"/>
          <p:nvPr/>
        </p:nvSpPr>
        <p:spPr>
          <a:xfrm>
            <a:off x="377190" y="1056640"/>
            <a:ext cx="5473700" cy="4768850"/>
          </a:xfrm>
          <a:prstGeom prst="rect">
            <a:avLst/>
          </a:prstGeom>
          <a:noFill/>
        </p:spPr>
        <p:txBody>
          <a:bodyPr wrap="square" rtlCol="0">
            <a:noAutofit/>
          </a:bodyPr>
          <a:lstStyle/>
          <a:p>
            <a:r>
              <a:rPr lang="en-US" altLang="zh-CN" dirty="0">
                <a:solidFill>
                  <a:srgbClr val="014D9F"/>
                </a:solidFill>
                <a:latin typeface="造字工房尚黑 G0v1 粗体" pitchFamily="50" charset="-122"/>
                <a:ea typeface="造字工房尚黑 G0v1 粗体" pitchFamily="50" charset="-122"/>
              </a:rPr>
              <a:t> </a:t>
            </a:r>
            <a:r>
              <a:rPr lang="zh-CN" altLang="en-US" dirty="0">
                <a:solidFill>
                  <a:srgbClr val="014D9F"/>
                </a:solidFill>
                <a:latin typeface="造字工房尚黑 G0v1 粗体" pitchFamily="50" charset="-122"/>
                <a:ea typeface="造字工房尚黑 G0v1 粗体" pitchFamily="50" charset="-122"/>
              </a:rPr>
              <a:t>项目名称：</a:t>
            </a:r>
            <a:r>
              <a:rPr lang="zh-CN" altLang="en-US" dirty="0">
                <a:solidFill>
                  <a:schemeClr val="tx1"/>
                </a:solidFill>
                <a:latin typeface="造字工房尚黑 G0v1 粗体" pitchFamily="50" charset="-122"/>
                <a:ea typeface="造字工房尚黑 G0v1 粗体" pitchFamily="50" charset="-122"/>
              </a:rPr>
              <a:t>建筑材料供应链可视化分析系统</a:t>
            </a:r>
            <a:r>
              <a:rPr lang="en-US" altLang="zh-CN" dirty="0">
                <a:solidFill>
                  <a:schemeClr val="tx1"/>
                </a:solidFill>
                <a:latin typeface="造字工房尚黑 G0v1 粗体" pitchFamily="50" charset="-122"/>
                <a:ea typeface="造字工房尚黑 G0v1 粗体" pitchFamily="50" charset="-122"/>
              </a:rPr>
              <a:t>.</a:t>
            </a:r>
            <a:endParaRPr lang="en-US" altLang="zh-CN"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造字工房尚黑 G0v1 粗体" pitchFamily="50" charset="-122"/>
                <a:ea typeface="造字工房尚黑 G0v1 粗体" pitchFamily="50" charset="-122"/>
              </a:rPr>
              <a:t> </a:t>
            </a:r>
            <a:endParaRPr lang="en-US" altLang="zh-CN"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造字工房尚黑 G0v1 粗体" pitchFamily="50" charset="-122"/>
                <a:ea typeface="造字工房尚黑 G0v1 粗体" pitchFamily="50" charset="-122"/>
              </a:rPr>
              <a:t> </a:t>
            </a:r>
            <a:r>
              <a:rPr lang="zh-CN" altLang="en-US" dirty="0">
                <a:solidFill>
                  <a:srgbClr val="014D9F"/>
                </a:solidFill>
                <a:latin typeface="造字工房尚黑 G0v1 粗体" pitchFamily="50" charset="-122"/>
                <a:ea typeface="造字工房尚黑 G0v1 粗体" pitchFamily="50" charset="-122"/>
              </a:rPr>
              <a:t>项目背景：</a:t>
            </a:r>
            <a:r>
              <a:rPr lang="zh-CN" altLang="en-US" dirty="0">
                <a:solidFill>
                  <a:schemeClr val="tx1"/>
                </a:solidFill>
                <a:latin typeface="造字工房尚黑 G0v1 粗体" pitchFamily="50" charset="-122"/>
                <a:ea typeface="造字工房尚黑 G0v1 粗体" pitchFamily="50" charset="-122"/>
              </a:rPr>
              <a:t>在当前竞争激烈的建筑材料市场中，准确、实时的数据分析对于企业决策至关重要。我们的公司专注于水泥和建筑材料的运输与销售，拥有一套成熟的ERP系统，积累了丰富的业务数据。为了进一步优化资源配置、提高市场响应速度和决策效率，我们计划开发一个基于ERP数据的可视化分析系统。</a:t>
            </a:r>
            <a:endParaRPr lang="zh-CN" altLang="en-US" dirty="0">
              <a:solidFill>
                <a:schemeClr val="tx1"/>
              </a:solidFill>
              <a:latin typeface="造字工房尚黑 G0v1 粗体" pitchFamily="50" charset="-122"/>
              <a:ea typeface="造字工房尚黑 G0v1 粗体" pitchFamily="50" charset="-122"/>
            </a:endParaRPr>
          </a:p>
          <a:p>
            <a:r>
              <a:rPr lang="zh-CN" altLang="en-US" dirty="0">
                <a:solidFill>
                  <a:schemeClr val="tx1"/>
                </a:solidFill>
                <a:latin typeface="造字工房尚黑 G0v1 粗体" pitchFamily="50" charset="-122"/>
                <a:ea typeface="造字工房尚黑 G0v1 粗体" pitchFamily="50" charset="-122"/>
              </a:rPr>
              <a:t> </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zh-CN" altLang="en-US" dirty="0">
                <a:solidFill>
                  <a:srgbClr val="014D9F"/>
                </a:solidFill>
                <a:latin typeface="造字工房尚黑 G0v1 粗体" pitchFamily="50" charset="-122"/>
                <a:ea typeface="造字工房尚黑 G0v1 粗体" pitchFamily="50" charset="-122"/>
              </a:rPr>
              <a:t>项目目标：</a:t>
            </a:r>
            <a:r>
              <a:rPr lang="zh-CN" altLang="en-US" dirty="0">
                <a:solidFill>
                  <a:schemeClr val="tx1"/>
                </a:solidFill>
                <a:latin typeface="造字工房尚黑 G0v1 粗体" pitchFamily="50" charset="-122"/>
                <a:ea typeface="造字工房尚黑 G0v1 粗体" pitchFamily="50" charset="-122"/>
              </a:rPr>
              <a:t>本项目旨在通过数据可视化技术，直观展示公司业务的关键指标，包括但不限于：</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销售实际吨位排名前五的公司</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销售实际发货总额排名前五的公司</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海运与陆运吨位占比</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各码头仓库的发货总吨位</a:t>
            </a:r>
            <a:endParaRPr lang="zh-CN" altLang="en-US"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Agency FB" panose="020B0503020202020204" pitchFamily="34" charset="0"/>
                <a:cs typeface="Arial" panose="020B0604020202020204" pitchFamily="34" charset="0"/>
              </a:rPr>
              <a:t>   </a:t>
            </a:r>
            <a:endParaRPr lang="en-US" altLang="zh-CN" dirty="0">
              <a:solidFill>
                <a:schemeClr val="tx1"/>
              </a:solidFill>
              <a:latin typeface="Agency FB" panose="020B0503020202020204" pitchFamily="34" charset="0"/>
              <a:cs typeface="Arial" panose="020B0604020202020204" pitchFamily="34" charset="0"/>
            </a:endParaRPr>
          </a:p>
          <a:p>
            <a:endParaRPr lang="zh-CN" altLang="en-US" dirty="0">
              <a:solidFill>
                <a:schemeClr val="tx1"/>
              </a:solidFill>
              <a:latin typeface="Agency FB" panose="020B0503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35" name="文本框 34"/>
          <p:cNvSpPr txBox="1"/>
          <p:nvPr/>
        </p:nvSpPr>
        <p:spPr>
          <a:xfrm>
            <a:off x="416143" y="4735151"/>
            <a:ext cx="3374807" cy="368300"/>
          </a:xfrm>
          <a:prstGeom prst="rect">
            <a:avLst/>
          </a:prstGeom>
          <a:noFill/>
        </p:spPr>
        <p:txBody>
          <a:bodyPr wrap="square" rtlCol="0">
            <a:spAutoFit/>
          </a:bodyPr>
          <a:lstStyle/>
          <a:p>
            <a:r>
              <a:rPr lang="zh-CN" altLang="en-US" b="1" dirty="0">
                <a:solidFill>
                  <a:srgbClr val="014D9F"/>
                </a:solidFill>
                <a:latin typeface="Agency FB" panose="020B0503020202020204" pitchFamily="34" charset="0"/>
              </a:rPr>
              <a:t>核心功能</a:t>
            </a:r>
            <a:endParaRPr lang="zh-CN" altLang="en-US" b="1" dirty="0">
              <a:solidFill>
                <a:srgbClr val="014D9F"/>
              </a:solidFill>
              <a:latin typeface="Agency FB" panose="020B0503020202020204" pitchFamily="34" charset="0"/>
            </a:endParaRPr>
          </a:p>
        </p:txBody>
      </p:sp>
      <p:cxnSp>
        <p:nvCxnSpPr>
          <p:cNvPr id="36" name="直接连接符 35"/>
          <p:cNvCxnSpPr/>
          <p:nvPr/>
        </p:nvCxnSpPr>
        <p:spPr>
          <a:xfrm>
            <a:off x="502853" y="510448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05436" y="5129769"/>
            <a:ext cx="11182960" cy="1476375"/>
          </a:xfrm>
          <a:prstGeom prst="rect">
            <a:avLst/>
          </a:prstGeom>
          <a:noFill/>
        </p:spPr>
        <p:txBody>
          <a:bodyPr wrap="square" rtlCol="0">
            <a:spAutoFit/>
          </a:bodyPr>
          <a:lstStyle/>
          <a:p>
            <a:r>
              <a:rPr lang="en-US" altLang="zh-CN" dirty="0">
                <a:solidFill>
                  <a:schemeClr val="bg2">
                    <a:lumMod val="25000"/>
                  </a:schemeClr>
                </a:solidFill>
                <a:latin typeface="Agency FB" panose="020B0503020202020204" pitchFamily="34" charset="0"/>
                <a:cs typeface="Arial" panose="020B0604020202020204" pitchFamily="34" charset="0"/>
              </a:rPr>
              <a:t>销售业绩排名：通过动态图表展示销售吨位和发货总额的公司排名，帮助管理层快速识别业绩领先者。</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运输方式分析：利用饼图或柱状图展示海运与陆运的吨位占比，为运输策略调整提供依据。</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物流分布图：地图可视化各码头仓库的发货总吨位，直观展示物流网络的分布和效率。</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趋势预测：利用时间序列分析预测销售和运输趋势，为长期规划提供数据支持。</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交互式仪表板：用户可以通过筛选器选择不同的时间范围、产品类型等，实现个性化的数据探索。</a:t>
            </a:r>
            <a:endParaRPr lang="zh-CN" altLang="en-US" dirty="0">
              <a:solidFill>
                <a:schemeClr val="bg2">
                  <a:lumMod val="25000"/>
                </a:schemeClr>
              </a:solidFill>
              <a:latin typeface="Agency FB" panose="020B0503020202020204" pitchFamily="34" charset="0"/>
              <a:cs typeface="Arial" panose="020B0604020202020204" pitchFamily="34" charset="0"/>
            </a:endParaRPr>
          </a:p>
        </p:txBody>
      </p:sp>
      <p:sp>
        <p:nvSpPr>
          <p:cNvPr id="10" name="矩形 9"/>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299085" y="306705"/>
            <a:ext cx="1960245" cy="708025"/>
            <a:chOff x="4830510" y="-666795"/>
            <a:chExt cx="1755397" cy="768985"/>
          </a:xfrm>
        </p:grpSpPr>
        <p:sp>
          <p:nvSpPr>
            <p:cNvPr id="31" name="文本框 30"/>
            <p:cNvSpPr txBox="1"/>
            <p:nvPr/>
          </p:nvSpPr>
          <p:spPr>
            <a:xfrm>
              <a:off x="4830510" y="-666795"/>
              <a:ext cx="1755397" cy="400010"/>
            </a:xfrm>
            <a:prstGeom prst="rect">
              <a:avLst/>
            </a:prstGeom>
            <a:noFill/>
          </p:spPr>
          <p:txBody>
            <a:bodyPr wrap="square" rtlCol="0">
              <a:spAutoFit/>
            </a:bodyPr>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32" name="直接连接符 31"/>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30510" y="-295955"/>
              <a:ext cx="847090" cy="398145"/>
            </a:xfrm>
            <a:prstGeom prst="rect">
              <a:avLst/>
            </a:prstGeom>
          </p:spPr>
          <p:txBody>
            <a:bodyPr wrap="none">
              <a:noAutofit/>
            </a:bodyPr>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pic>
        <p:nvPicPr>
          <p:cNvPr id="11" name="图片 10" descr="07457822c71cd08f57df71e158011b45"/>
          <p:cNvPicPr>
            <a:picLocks noChangeAspect="1"/>
          </p:cNvPicPr>
          <p:nvPr/>
        </p:nvPicPr>
        <p:blipFill>
          <a:blip r:embed="rId1"/>
          <a:srcRect l="10204" r="10204"/>
          <a:stretch>
            <a:fillRect/>
          </a:stretch>
        </p:blipFill>
        <p:spPr>
          <a:xfrm>
            <a:off x="3288030" y="1313815"/>
            <a:ext cx="3061335" cy="3061335"/>
          </a:xfrm>
          <a:prstGeom prst="rect">
            <a:avLst/>
          </a:prstGeom>
        </p:spPr>
      </p:pic>
      <p:pic>
        <p:nvPicPr>
          <p:cNvPr id="13" name="图片 12" descr="f68082bbb6c9c9c7a67b61087ce72acc"/>
          <p:cNvPicPr>
            <a:picLocks noChangeAspect="1"/>
          </p:cNvPicPr>
          <p:nvPr/>
        </p:nvPicPr>
        <p:blipFill>
          <a:blip r:embed="rId2"/>
          <a:srcRect/>
          <a:stretch>
            <a:fillRect/>
          </a:stretch>
        </p:blipFill>
        <p:spPr>
          <a:xfrm>
            <a:off x="6789420" y="1313815"/>
            <a:ext cx="5402580" cy="3038475"/>
          </a:xfrm>
          <a:prstGeom prst="rect">
            <a:avLst/>
          </a:prstGeom>
        </p:spPr>
      </p:pic>
      <p:pic>
        <p:nvPicPr>
          <p:cNvPr id="14" name="图片 13" descr="output3"/>
          <p:cNvPicPr>
            <a:picLocks noChangeAspect="1"/>
          </p:cNvPicPr>
          <p:nvPr/>
        </p:nvPicPr>
        <p:blipFill>
          <a:blip r:embed="rId3"/>
          <a:srcRect l="11288" t="8038" r="9400" b="6527"/>
          <a:stretch>
            <a:fillRect/>
          </a:stretch>
        </p:blipFill>
        <p:spPr>
          <a:xfrm>
            <a:off x="-17145" y="1309370"/>
            <a:ext cx="2865120" cy="30867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wipe(left)">
                                      <p:cBhvr>
                                        <p:cTn id="15" dur="500"/>
                                        <p:tgtEl>
                                          <p:spTgt spid="3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7">
                                            <p:txEl>
                                              <p:pRg st="1" end="1"/>
                                            </p:txEl>
                                          </p:spTgt>
                                        </p:tgtEl>
                                        <p:attrNameLst>
                                          <p:attrName>style.visibility</p:attrName>
                                        </p:attrNameLst>
                                      </p:cBhvr>
                                      <p:to>
                                        <p:strVal val="visible"/>
                                      </p:to>
                                    </p:set>
                                    <p:animEffect transition="in" filter="wipe(left)">
                                      <p:cBhvr>
                                        <p:cTn id="20" dur="500"/>
                                        <p:tgtEl>
                                          <p:spTgt spid="3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xEl>
                                              <p:pRg st="2" end="2"/>
                                            </p:txEl>
                                          </p:spTgt>
                                        </p:tgtEl>
                                        <p:attrNameLst>
                                          <p:attrName>style.visibility</p:attrName>
                                        </p:attrNameLst>
                                      </p:cBhvr>
                                      <p:to>
                                        <p:strVal val="visible"/>
                                      </p:to>
                                    </p:set>
                                    <p:animEffect transition="in" filter="wipe(left)">
                                      <p:cBhvr>
                                        <p:cTn id="25" dur="500"/>
                                        <p:tgtEl>
                                          <p:spTgt spid="3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7">
                                            <p:txEl>
                                              <p:pRg st="3" end="3"/>
                                            </p:txEl>
                                          </p:spTgt>
                                        </p:tgtEl>
                                        <p:attrNameLst>
                                          <p:attrName>style.visibility</p:attrName>
                                        </p:attrNameLst>
                                      </p:cBhvr>
                                      <p:to>
                                        <p:strVal val="visible"/>
                                      </p:to>
                                    </p:set>
                                    <p:animEffect transition="in" filter="wipe(left)">
                                      <p:cBhvr>
                                        <p:cTn id="30" dur="500"/>
                                        <p:tgtEl>
                                          <p:spTgt spid="3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
                                            <p:txEl>
                                              <p:pRg st="4" end="4"/>
                                            </p:txEl>
                                          </p:spTgt>
                                        </p:tgtEl>
                                        <p:attrNameLst>
                                          <p:attrName>style.visibility</p:attrName>
                                        </p:attrNameLst>
                                      </p:cBhvr>
                                      <p:to>
                                        <p:strVal val="visible"/>
                                      </p:to>
                                    </p:set>
                                    <p:animEffect transition="in" filter="wipe(left)">
                                      <p:cBhvr>
                                        <p:cTn id="35" dur="500"/>
                                        <p:tgtEl>
                                          <p:spTgt spid="37">
                                            <p:txEl>
                                              <p:pRg st="4" end="4"/>
                                            </p:txEl>
                                          </p:spTgt>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1736091" y="1236558"/>
            <a:ext cx="15748002" cy="719667"/>
            <a:chOff x="-1778001" y="2895600"/>
            <a:chExt cx="15748002" cy="719667"/>
          </a:xfrm>
        </p:grpSpPr>
        <p:grpSp>
          <p:nvGrpSpPr>
            <p:cNvPr id="28" name="组合 27"/>
            <p:cNvGrpSpPr/>
            <p:nvPr/>
          </p:nvGrpSpPr>
          <p:grpSpPr>
            <a:xfrm>
              <a:off x="-1778001" y="2895600"/>
              <a:ext cx="15748002" cy="719667"/>
              <a:chOff x="-1778001" y="3556000"/>
              <a:chExt cx="15748002" cy="719667"/>
            </a:xfrm>
          </p:grpSpPr>
          <p:grpSp>
            <p:nvGrpSpPr>
              <p:cNvPr id="34" name="组合 33"/>
              <p:cNvGrpSpPr/>
              <p:nvPr/>
            </p:nvGrpSpPr>
            <p:grpSpPr>
              <a:xfrm>
                <a:off x="-1778001" y="3632200"/>
                <a:ext cx="15748002" cy="474134"/>
                <a:chOff x="-1932778" y="3776133"/>
                <a:chExt cx="15748002" cy="474134"/>
              </a:xfrm>
            </p:grpSpPr>
            <p:grpSp>
              <p:nvGrpSpPr>
                <p:cNvPr id="43" name="组合 42"/>
                <p:cNvGrpSpPr/>
                <p:nvPr/>
              </p:nvGrpSpPr>
              <p:grpSpPr>
                <a:xfrm>
                  <a:off x="-1932778" y="3776133"/>
                  <a:ext cx="5249334" cy="474134"/>
                  <a:chOff x="-1932778" y="3776133"/>
                  <a:chExt cx="5249334" cy="474134"/>
                </a:xfrm>
              </p:grpSpPr>
              <p:sp>
                <p:nvSpPr>
                  <p:cNvPr id="50" name="椭圆 49"/>
                  <p:cNvSpPr/>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2"/>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3316556" y="3776133"/>
                  <a:ext cx="5249334" cy="474134"/>
                  <a:chOff x="-1932778" y="3776133"/>
                  <a:chExt cx="5249334" cy="474134"/>
                </a:xfrm>
              </p:grpSpPr>
              <p:sp>
                <p:nvSpPr>
                  <p:cNvPr id="48" name="椭圆 47"/>
                  <p:cNvSpPr/>
                  <p:nvPr>
                    <p:custDataLst>
                      <p:tags r:id="rId3"/>
                    </p:custDataLst>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4"/>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8565890" y="3776133"/>
                  <a:ext cx="5249334" cy="474134"/>
                  <a:chOff x="-1932778" y="3776133"/>
                  <a:chExt cx="5249334" cy="474134"/>
                </a:xfrm>
              </p:grpSpPr>
              <p:sp>
                <p:nvSpPr>
                  <p:cNvPr id="46" name="椭圆 45"/>
                  <p:cNvSpPr/>
                  <p:nvPr>
                    <p:custDataLst>
                      <p:tags r:id="rId5"/>
                    </p:custDataLst>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6"/>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 name="椭圆 37"/>
              <p:cNvSpPr/>
              <p:nvPr>
                <p:custDataLst>
                  <p:tags r:id="rId7"/>
                </p:custDataLst>
              </p:nvPr>
            </p:nvSpPr>
            <p:spPr>
              <a:xfrm>
                <a:off x="558800"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8"/>
                </p:custDataLst>
              </p:nvPr>
            </p:nvSpPr>
            <p:spPr>
              <a:xfrm>
                <a:off x="3111499"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9"/>
                </p:custDataLst>
              </p:nvPr>
            </p:nvSpPr>
            <p:spPr>
              <a:xfrm>
                <a:off x="8396818"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custDataLst>
                  <p:tags r:id="rId10"/>
                </p:custDataLst>
              </p:nvPr>
            </p:nvSpPr>
            <p:spPr>
              <a:xfrm>
                <a:off x="10949517"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Freeform 266"/>
            <p:cNvSpPr>
              <a:spLocks noEditPoints="1"/>
            </p:cNvSpPr>
            <p:nvPr>
              <p:custDataLst>
                <p:tags r:id="rId11"/>
              </p:custDataLst>
            </p:nvPr>
          </p:nvSpPr>
          <p:spPr bwMode="auto">
            <a:xfrm>
              <a:off x="728133" y="3100916"/>
              <a:ext cx="381000" cy="285750"/>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0" name="Freeform 264"/>
            <p:cNvSpPr>
              <a:spLocks noEditPoints="1"/>
            </p:cNvSpPr>
            <p:nvPr>
              <p:custDataLst>
                <p:tags r:id="rId12"/>
              </p:custDataLst>
            </p:nvPr>
          </p:nvSpPr>
          <p:spPr bwMode="auto">
            <a:xfrm>
              <a:off x="3322107" y="3076309"/>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247"/>
            <p:cNvSpPr>
              <a:spLocks noEditPoints="1"/>
            </p:cNvSpPr>
            <p:nvPr>
              <p:custDataLst>
                <p:tags r:id="rId13"/>
              </p:custDataLst>
            </p:nvPr>
          </p:nvSpPr>
          <p:spPr bwMode="auto">
            <a:xfrm>
              <a:off x="8618538" y="3094565"/>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303"/>
            <p:cNvSpPr>
              <a:spLocks noEditPoints="1"/>
            </p:cNvSpPr>
            <p:nvPr>
              <p:custDataLst>
                <p:tags r:id="rId14"/>
              </p:custDataLst>
            </p:nvPr>
          </p:nvSpPr>
          <p:spPr bwMode="auto">
            <a:xfrm>
              <a:off x="11150600" y="3080544"/>
              <a:ext cx="317500" cy="300038"/>
            </a:xfrm>
            <a:custGeom>
              <a:avLst/>
              <a:gdLst>
                <a:gd name="T0" fmla="*/ 51 w 90"/>
                <a:gd name="T1" fmla="*/ 64 h 85"/>
                <a:gd name="T2" fmla="*/ 9 w 90"/>
                <a:gd name="T3" fmla="*/ 57 h 85"/>
                <a:gd name="T4" fmla="*/ 73 w 90"/>
                <a:gd name="T5" fmla="*/ 20 h 85"/>
                <a:gd name="T6" fmla="*/ 68 w 90"/>
                <a:gd name="T7" fmla="*/ 21 h 85"/>
                <a:gd name="T8" fmla="*/ 59 w 90"/>
                <a:gd name="T9" fmla="*/ 19 h 85"/>
                <a:gd name="T10" fmla="*/ 66 w 90"/>
                <a:gd name="T11" fmla="*/ 19 h 85"/>
                <a:gd name="T12" fmla="*/ 66 w 90"/>
                <a:gd name="T13" fmla="*/ 17 h 85"/>
                <a:gd name="T14" fmla="*/ 59 w 90"/>
                <a:gd name="T15" fmla="*/ 16 h 85"/>
                <a:gd name="T16" fmla="*/ 53 w 90"/>
                <a:gd name="T17" fmla="*/ 13 h 85"/>
                <a:gd name="T18" fmla="*/ 55 w 90"/>
                <a:gd name="T19" fmla="*/ 10 h 85"/>
                <a:gd name="T20" fmla="*/ 60 w 90"/>
                <a:gd name="T21" fmla="*/ 9 h 85"/>
                <a:gd name="T22" fmla="*/ 63 w 90"/>
                <a:gd name="T23" fmla="*/ 13 h 85"/>
                <a:gd name="T24" fmla="*/ 58 w 90"/>
                <a:gd name="T25" fmla="*/ 12 h 85"/>
                <a:gd name="T26" fmla="*/ 62 w 90"/>
                <a:gd name="T27" fmla="*/ 14 h 85"/>
                <a:gd name="T28" fmla="*/ 70 w 90"/>
                <a:gd name="T29" fmla="*/ 15 h 85"/>
                <a:gd name="T30" fmla="*/ 72 w 90"/>
                <a:gd name="T31" fmla="*/ 19 h 85"/>
                <a:gd name="T32" fmla="*/ 38 w 90"/>
                <a:gd name="T33" fmla="*/ 36 h 85"/>
                <a:gd name="T34" fmla="*/ 32 w 90"/>
                <a:gd name="T35" fmla="*/ 37 h 85"/>
                <a:gd name="T36" fmla="*/ 28 w 90"/>
                <a:gd name="T37" fmla="*/ 33 h 85"/>
                <a:gd name="T38" fmla="*/ 35 w 90"/>
                <a:gd name="T39" fmla="*/ 34 h 85"/>
                <a:gd name="T40" fmla="*/ 31 w 90"/>
                <a:gd name="T41" fmla="*/ 32 h 85"/>
                <a:gd name="T42" fmla="*/ 22 w 90"/>
                <a:gd name="T43" fmla="*/ 31 h 85"/>
                <a:gd name="T44" fmla="*/ 20 w 90"/>
                <a:gd name="T45" fmla="*/ 26 h 85"/>
                <a:gd name="T46" fmla="*/ 23 w 90"/>
                <a:gd name="T47" fmla="*/ 24 h 85"/>
                <a:gd name="T48" fmla="*/ 29 w 90"/>
                <a:gd name="T49" fmla="*/ 25 h 85"/>
                <a:gd name="T50" fmla="*/ 27 w 90"/>
                <a:gd name="T51" fmla="*/ 29 h 85"/>
                <a:gd name="T52" fmla="*/ 24 w 90"/>
                <a:gd name="T53" fmla="*/ 28 h 85"/>
                <a:gd name="T54" fmla="*/ 32 w 90"/>
                <a:gd name="T55" fmla="*/ 29 h 85"/>
                <a:gd name="T56" fmla="*/ 39 w 90"/>
                <a:gd name="T57" fmla="*/ 31 h 85"/>
                <a:gd name="T58" fmla="*/ 67 w 90"/>
                <a:gd name="T59" fmla="*/ 57 h 85"/>
                <a:gd name="T60" fmla="*/ 67 w 90"/>
                <a:gd name="T61" fmla="*/ 53 h 85"/>
                <a:gd name="T62" fmla="*/ 51 w 90"/>
                <a:gd name="T63" fmla="*/ 49 h 85"/>
                <a:gd name="T64" fmla="*/ 9 w 90"/>
                <a:gd name="T65" fmla="*/ 42 h 85"/>
                <a:gd name="T66" fmla="*/ 67 w 90"/>
                <a:gd name="T67" fmla="*/ 42 h 85"/>
                <a:gd name="T68" fmla="*/ 83 w 90"/>
                <a:gd name="T69" fmla="*/ 34 h 85"/>
                <a:gd name="T70" fmla="*/ 83 w 90"/>
                <a:gd name="T71" fmla="*/ 20 h 85"/>
                <a:gd name="T72" fmla="*/ 68 w 90"/>
                <a:gd name="T73" fmla="*/ 27 h 85"/>
                <a:gd name="T74" fmla="*/ 58 w 90"/>
                <a:gd name="T75" fmla="*/ 0 h 85"/>
                <a:gd name="T76" fmla="*/ 90 w 90"/>
                <a:gd name="T77" fmla="*/ 18 h 85"/>
                <a:gd name="T78" fmla="*/ 90 w 90"/>
                <a:gd name="T79" fmla="*/ 32 h 85"/>
                <a:gd name="T80" fmla="*/ 90 w 90"/>
                <a:gd name="T81" fmla="*/ 47 h 85"/>
                <a:gd name="T82" fmla="*/ 1 w 90"/>
                <a:gd name="T83" fmla="*/ 67 h 85"/>
                <a:gd name="T84" fmla="*/ 1 w 90"/>
                <a:gd name="T85" fmla="*/ 52 h 85"/>
                <a:gd name="T86" fmla="*/ 1 w 90"/>
                <a:gd name="T87" fmla="*/ 37 h 85"/>
                <a:gd name="T88" fmla="*/ 23 w 90"/>
                <a:gd name="T89" fmla="*/ 16 h 85"/>
                <a:gd name="T90" fmla="*/ 28 w 90"/>
                <a:gd name="T91" fmla="*/ 19 h 85"/>
                <a:gd name="T92" fmla="*/ 51 w 90"/>
                <a:gd name="T93"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 h="85">
                  <a:moveTo>
                    <a:pt x="7" y="58"/>
                  </a:moveTo>
                  <a:cubicBezTo>
                    <a:pt x="30" y="73"/>
                    <a:pt x="30" y="73"/>
                    <a:pt x="30" y="73"/>
                  </a:cubicBezTo>
                  <a:cubicBezTo>
                    <a:pt x="51" y="64"/>
                    <a:pt x="51" y="64"/>
                    <a:pt x="51" y="64"/>
                  </a:cubicBezTo>
                  <a:cubicBezTo>
                    <a:pt x="51" y="60"/>
                    <a:pt x="51" y="60"/>
                    <a:pt x="51" y="60"/>
                  </a:cubicBezTo>
                  <a:cubicBezTo>
                    <a:pt x="30" y="70"/>
                    <a:pt x="30" y="70"/>
                    <a:pt x="30" y="70"/>
                  </a:cubicBezTo>
                  <a:cubicBezTo>
                    <a:pt x="9" y="57"/>
                    <a:pt x="9" y="57"/>
                    <a:pt x="9" y="57"/>
                  </a:cubicBezTo>
                  <a:cubicBezTo>
                    <a:pt x="7" y="58"/>
                    <a:pt x="7" y="58"/>
                    <a:pt x="7" y="58"/>
                  </a:cubicBezTo>
                  <a:close/>
                  <a:moveTo>
                    <a:pt x="72" y="19"/>
                  </a:moveTo>
                  <a:cubicBezTo>
                    <a:pt x="72" y="20"/>
                    <a:pt x="72" y="20"/>
                    <a:pt x="73" y="20"/>
                  </a:cubicBezTo>
                  <a:cubicBezTo>
                    <a:pt x="72" y="20"/>
                    <a:pt x="71" y="21"/>
                    <a:pt x="71" y="21"/>
                  </a:cubicBezTo>
                  <a:cubicBezTo>
                    <a:pt x="70" y="21"/>
                    <a:pt x="70" y="22"/>
                    <a:pt x="69" y="22"/>
                  </a:cubicBezTo>
                  <a:cubicBezTo>
                    <a:pt x="69" y="22"/>
                    <a:pt x="68" y="21"/>
                    <a:pt x="68" y="21"/>
                  </a:cubicBezTo>
                  <a:cubicBezTo>
                    <a:pt x="67" y="22"/>
                    <a:pt x="66" y="22"/>
                    <a:pt x="65" y="22"/>
                  </a:cubicBezTo>
                  <a:cubicBezTo>
                    <a:pt x="64" y="21"/>
                    <a:pt x="63" y="21"/>
                    <a:pt x="63" y="21"/>
                  </a:cubicBezTo>
                  <a:cubicBezTo>
                    <a:pt x="62" y="20"/>
                    <a:pt x="61" y="19"/>
                    <a:pt x="59" y="19"/>
                  </a:cubicBezTo>
                  <a:cubicBezTo>
                    <a:pt x="60" y="18"/>
                    <a:pt x="61" y="18"/>
                    <a:pt x="61" y="18"/>
                  </a:cubicBezTo>
                  <a:cubicBezTo>
                    <a:pt x="62" y="17"/>
                    <a:pt x="63" y="17"/>
                    <a:pt x="63" y="17"/>
                  </a:cubicBezTo>
                  <a:cubicBezTo>
                    <a:pt x="64" y="18"/>
                    <a:pt x="65" y="18"/>
                    <a:pt x="66" y="19"/>
                  </a:cubicBezTo>
                  <a:cubicBezTo>
                    <a:pt x="67" y="19"/>
                    <a:pt x="67" y="19"/>
                    <a:pt x="68" y="19"/>
                  </a:cubicBezTo>
                  <a:cubicBezTo>
                    <a:pt x="68" y="19"/>
                    <a:pt x="68" y="19"/>
                    <a:pt x="68" y="18"/>
                  </a:cubicBezTo>
                  <a:cubicBezTo>
                    <a:pt x="67" y="18"/>
                    <a:pt x="67" y="18"/>
                    <a:pt x="66" y="17"/>
                  </a:cubicBezTo>
                  <a:cubicBezTo>
                    <a:pt x="66" y="17"/>
                    <a:pt x="65" y="17"/>
                    <a:pt x="65" y="17"/>
                  </a:cubicBezTo>
                  <a:cubicBezTo>
                    <a:pt x="64" y="17"/>
                    <a:pt x="64" y="17"/>
                    <a:pt x="63" y="17"/>
                  </a:cubicBezTo>
                  <a:cubicBezTo>
                    <a:pt x="62" y="17"/>
                    <a:pt x="60" y="17"/>
                    <a:pt x="59" y="16"/>
                  </a:cubicBezTo>
                  <a:cubicBezTo>
                    <a:pt x="57" y="16"/>
                    <a:pt x="56" y="16"/>
                    <a:pt x="55" y="16"/>
                  </a:cubicBezTo>
                  <a:cubicBezTo>
                    <a:pt x="55" y="15"/>
                    <a:pt x="54" y="15"/>
                    <a:pt x="54" y="15"/>
                  </a:cubicBezTo>
                  <a:cubicBezTo>
                    <a:pt x="53" y="14"/>
                    <a:pt x="53" y="14"/>
                    <a:pt x="53" y="13"/>
                  </a:cubicBezTo>
                  <a:cubicBezTo>
                    <a:pt x="53" y="13"/>
                    <a:pt x="53" y="12"/>
                    <a:pt x="54" y="12"/>
                  </a:cubicBezTo>
                  <a:cubicBezTo>
                    <a:pt x="54" y="11"/>
                    <a:pt x="54" y="11"/>
                    <a:pt x="53" y="11"/>
                  </a:cubicBezTo>
                  <a:cubicBezTo>
                    <a:pt x="54" y="11"/>
                    <a:pt x="54" y="10"/>
                    <a:pt x="55" y="10"/>
                  </a:cubicBezTo>
                  <a:cubicBezTo>
                    <a:pt x="56" y="10"/>
                    <a:pt x="56" y="10"/>
                    <a:pt x="57" y="9"/>
                  </a:cubicBezTo>
                  <a:cubicBezTo>
                    <a:pt x="57" y="9"/>
                    <a:pt x="57" y="10"/>
                    <a:pt x="58" y="10"/>
                  </a:cubicBezTo>
                  <a:cubicBezTo>
                    <a:pt x="59" y="10"/>
                    <a:pt x="59" y="9"/>
                    <a:pt x="60" y="9"/>
                  </a:cubicBezTo>
                  <a:cubicBezTo>
                    <a:pt x="61" y="10"/>
                    <a:pt x="62" y="10"/>
                    <a:pt x="62" y="10"/>
                  </a:cubicBezTo>
                  <a:cubicBezTo>
                    <a:pt x="63" y="11"/>
                    <a:pt x="64" y="11"/>
                    <a:pt x="65" y="12"/>
                  </a:cubicBezTo>
                  <a:cubicBezTo>
                    <a:pt x="64" y="12"/>
                    <a:pt x="63" y="12"/>
                    <a:pt x="63" y="13"/>
                  </a:cubicBezTo>
                  <a:cubicBezTo>
                    <a:pt x="62" y="13"/>
                    <a:pt x="62" y="13"/>
                    <a:pt x="61" y="14"/>
                  </a:cubicBezTo>
                  <a:cubicBezTo>
                    <a:pt x="60" y="13"/>
                    <a:pt x="59" y="12"/>
                    <a:pt x="58" y="12"/>
                  </a:cubicBezTo>
                  <a:cubicBezTo>
                    <a:pt x="58" y="12"/>
                    <a:pt x="58" y="12"/>
                    <a:pt x="58" y="12"/>
                  </a:cubicBezTo>
                  <a:cubicBezTo>
                    <a:pt x="57" y="12"/>
                    <a:pt x="57" y="12"/>
                    <a:pt x="58" y="13"/>
                  </a:cubicBezTo>
                  <a:cubicBezTo>
                    <a:pt x="58" y="13"/>
                    <a:pt x="58" y="13"/>
                    <a:pt x="59" y="13"/>
                  </a:cubicBezTo>
                  <a:cubicBezTo>
                    <a:pt x="59" y="14"/>
                    <a:pt x="60" y="14"/>
                    <a:pt x="62" y="14"/>
                  </a:cubicBezTo>
                  <a:cubicBezTo>
                    <a:pt x="63" y="14"/>
                    <a:pt x="65" y="14"/>
                    <a:pt x="66" y="14"/>
                  </a:cubicBezTo>
                  <a:cubicBezTo>
                    <a:pt x="67" y="14"/>
                    <a:pt x="67" y="14"/>
                    <a:pt x="68" y="14"/>
                  </a:cubicBezTo>
                  <a:cubicBezTo>
                    <a:pt x="69" y="14"/>
                    <a:pt x="69" y="15"/>
                    <a:pt x="70" y="15"/>
                  </a:cubicBezTo>
                  <a:cubicBezTo>
                    <a:pt x="71" y="15"/>
                    <a:pt x="71" y="16"/>
                    <a:pt x="72" y="16"/>
                  </a:cubicBezTo>
                  <a:cubicBezTo>
                    <a:pt x="73" y="17"/>
                    <a:pt x="73" y="17"/>
                    <a:pt x="73" y="18"/>
                  </a:cubicBezTo>
                  <a:cubicBezTo>
                    <a:pt x="73" y="18"/>
                    <a:pt x="73" y="19"/>
                    <a:pt x="72" y="19"/>
                  </a:cubicBezTo>
                  <a:close/>
                  <a:moveTo>
                    <a:pt x="39" y="35"/>
                  </a:moveTo>
                  <a:cubicBezTo>
                    <a:pt x="39" y="35"/>
                    <a:pt x="40" y="35"/>
                    <a:pt x="40" y="36"/>
                  </a:cubicBezTo>
                  <a:cubicBezTo>
                    <a:pt x="39" y="36"/>
                    <a:pt x="39" y="36"/>
                    <a:pt x="38" y="36"/>
                  </a:cubicBezTo>
                  <a:cubicBezTo>
                    <a:pt x="37" y="37"/>
                    <a:pt x="37" y="37"/>
                    <a:pt x="36" y="37"/>
                  </a:cubicBezTo>
                  <a:cubicBezTo>
                    <a:pt x="35" y="37"/>
                    <a:pt x="35" y="37"/>
                    <a:pt x="35" y="37"/>
                  </a:cubicBezTo>
                  <a:cubicBezTo>
                    <a:pt x="34" y="37"/>
                    <a:pt x="33" y="37"/>
                    <a:pt x="32" y="37"/>
                  </a:cubicBezTo>
                  <a:cubicBezTo>
                    <a:pt x="31" y="37"/>
                    <a:pt x="30" y="37"/>
                    <a:pt x="29" y="36"/>
                  </a:cubicBezTo>
                  <a:cubicBezTo>
                    <a:pt x="28" y="35"/>
                    <a:pt x="27" y="35"/>
                    <a:pt x="26" y="34"/>
                  </a:cubicBezTo>
                  <a:cubicBezTo>
                    <a:pt x="26" y="33"/>
                    <a:pt x="27" y="33"/>
                    <a:pt x="28" y="33"/>
                  </a:cubicBezTo>
                  <a:cubicBezTo>
                    <a:pt x="28" y="33"/>
                    <a:pt x="29" y="32"/>
                    <a:pt x="30" y="32"/>
                  </a:cubicBezTo>
                  <a:cubicBezTo>
                    <a:pt x="31" y="33"/>
                    <a:pt x="32" y="34"/>
                    <a:pt x="33" y="34"/>
                  </a:cubicBezTo>
                  <a:cubicBezTo>
                    <a:pt x="34" y="35"/>
                    <a:pt x="34" y="35"/>
                    <a:pt x="35" y="34"/>
                  </a:cubicBezTo>
                  <a:cubicBezTo>
                    <a:pt x="35" y="34"/>
                    <a:pt x="35" y="34"/>
                    <a:pt x="35" y="34"/>
                  </a:cubicBezTo>
                  <a:cubicBezTo>
                    <a:pt x="34" y="33"/>
                    <a:pt x="34" y="33"/>
                    <a:pt x="33" y="32"/>
                  </a:cubicBezTo>
                  <a:cubicBezTo>
                    <a:pt x="33" y="32"/>
                    <a:pt x="32" y="32"/>
                    <a:pt x="31" y="32"/>
                  </a:cubicBezTo>
                  <a:cubicBezTo>
                    <a:pt x="31" y="32"/>
                    <a:pt x="30" y="32"/>
                    <a:pt x="29" y="32"/>
                  </a:cubicBezTo>
                  <a:cubicBezTo>
                    <a:pt x="28" y="32"/>
                    <a:pt x="27" y="32"/>
                    <a:pt x="25" y="32"/>
                  </a:cubicBezTo>
                  <a:cubicBezTo>
                    <a:pt x="23" y="31"/>
                    <a:pt x="22" y="31"/>
                    <a:pt x="22" y="31"/>
                  </a:cubicBezTo>
                  <a:cubicBezTo>
                    <a:pt x="21" y="30"/>
                    <a:pt x="21" y="30"/>
                    <a:pt x="20" y="30"/>
                  </a:cubicBezTo>
                  <a:cubicBezTo>
                    <a:pt x="19" y="29"/>
                    <a:pt x="19" y="29"/>
                    <a:pt x="19" y="28"/>
                  </a:cubicBezTo>
                  <a:cubicBezTo>
                    <a:pt x="19" y="28"/>
                    <a:pt x="19" y="27"/>
                    <a:pt x="20" y="26"/>
                  </a:cubicBezTo>
                  <a:cubicBezTo>
                    <a:pt x="20" y="26"/>
                    <a:pt x="20" y="26"/>
                    <a:pt x="19" y="26"/>
                  </a:cubicBezTo>
                  <a:cubicBezTo>
                    <a:pt x="20" y="25"/>
                    <a:pt x="20" y="25"/>
                    <a:pt x="21" y="25"/>
                  </a:cubicBezTo>
                  <a:cubicBezTo>
                    <a:pt x="22" y="24"/>
                    <a:pt x="22" y="24"/>
                    <a:pt x="23" y="24"/>
                  </a:cubicBezTo>
                  <a:cubicBezTo>
                    <a:pt x="23" y="24"/>
                    <a:pt x="24" y="24"/>
                    <a:pt x="24" y="25"/>
                  </a:cubicBezTo>
                  <a:cubicBezTo>
                    <a:pt x="25" y="24"/>
                    <a:pt x="26" y="24"/>
                    <a:pt x="27" y="24"/>
                  </a:cubicBezTo>
                  <a:cubicBezTo>
                    <a:pt x="27" y="24"/>
                    <a:pt x="28" y="24"/>
                    <a:pt x="29" y="25"/>
                  </a:cubicBezTo>
                  <a:cubicBezTo>
                    <a:pt x="30" y="25"/>
                    <a:pt x="30" y="26"/>
                    <a:pt x="31" y="27"/>
                  </a:cubicBezTo>
                  <a:cubicBezTo>
                    <a:pt x="31" y="27"/>
                    <a:pt x="30" y="27"/>
                    <a:pt x="29" y="28"/>
                  </a:cubicBezTo>
                  <a:cubicBezTo>
                    <a:pt x="29" y="28"/>
                    <a:pt x="28" y="28"/>
                    <a:pt x="27" y="29"/>
                  </a:cubicBezTo>
                  <a:cubicBezTo>
                    <a:pt x="27" y="28"/>
                    <a:pt x="26" y="27"/>
                    <a:pt x="25" y="27"/>
                  </a:cubicBezTo>
                  <a:cubicBezTo>
                    <a:pt x="24" y="26"/>
                    <a:pt x="24" y="27"/>
                    <a:pt x="24" y="27"/>
                  </a:cubicBezTo>
                  <a:cubicBezTo>
                    <a:pt x="23" y="27"/>
                    <a:pt x="23" y="27"/>
                    <a:pt x="24" y="28"/>
                  </a:cubicBezTo>
                  <a:cubicBezTo>
                    <a:pt x="24" y="28"/>
                    <a:pt x="25" y="28"/>
                    <a:pt x="25" y="28"/>
                  </a:cubicBezTo>
                  <a:cubicBezTo>
                    <a:pt x="25" y="29"/>
                    <a:pt x="27" y="29"/>
                    <a:pt x="28" y="29"/>
                  </a:cubicBezTo>
                  <a:cubicBezTo>
                    <a:pt x="30" y="29"/>
                    <a:pt x="31" y="29"/>
                    <a:pt x="32" y="29"/>
                  </a:cubicBezTo>
                  <a:cubicBezTo>
                    <a:pt x="34" y="29"/>
                    <a:pt x="34" y="29"/>
                    <a:pt x="35" y="29"/>
                  </a:cubicBezTo>
                  <a:cubicBezTo>
                    <a:pt x="36" y="29"/>
                    <a:pt x="36" y="30"/>
                    <a:pt x="37" y="30"/>
                  </a:cubicBezTo>
                  <a:cubicBezTo>
                    <a:pt x="38" y="30"/>
                    <a:pt x="38" y="31"/>
                    <a:pt x="39" y="31"/>
                  </a:cubicBezTo>
                  <a:cubicBezTo>
                    <a:pt x="40" y="32"/>
                    <a:pt x="40" y="32"/>
                    <a:pt x="40" y="33"/>
                  </a:cubicBezTo>
                  <a:cubicBezTo>
                    <a:pt x="40" y="34"/>
                    <a:pt x="40" y="34"/>
                    <a:pt x="39" y="35"/>
                  </a:cubicBezTo>
                  <a:close/>
                  <a:moveTo>
                    <a:pt x="67" y="57"/>
                  </a:moveTo>
                  <a:cubicBezTo>
                    <a:pt x="83" y="49"/>
                    <a:pt x="83" y="49"/>
                    <a:pt x="83" y="49"/>
                  </a:cubicBezTo>
                  <a:cubicBezTo>
                    <a:pt x="79" y="47"/>
                    <a:pt x="79" y="47"/>
                    <a:pt x="79" y="47"/>
                  </a:cubicBezTo>
                  <a:cubicBezTo>
                    <a:pt x="67" y="53"/>
                    <a:pt x="67" y="53"/>
                    <a:pt x="67" y="53"/>
                  </a:cubicBezTo>
                  <a:cubicBezTo>
                    <a:pt x="67" y="57"/>
                    <a:pt x="67" y="57"/>
                    <a:pt x="67" y="57"/>
                  </a:cubicBezTo>
                  <a:close/>
                  <a:moveTo>
                    <a:pt x="51" y="46"/>
                  </a:moveTo>
                  <a:cubicBezTo>
                    <a:pt x="51" y="49"/>
                    <a:pt x="51" y="49"/>
                    <a:pt x="51" y="49"/>
                  </a:cubicBezTo>
                  <a:cubicBezTo>
                    <a:pt x="30" y="59"/>
                    <a:pt x="30" y="59"/>
                    <a:pt x="30" y="59"/>
                  </a:cubicBezTo>
                  <a:cubicBezTo>
                    <a:pt x="7" y="43"/>
                    <a:pt x="7" y="43"/>
                    <a:pt x="7" y="43"/>
                  </a:cubicBezTo>
                  <a:cubicBezTo>
                    <a:pt x="9" y="42"/>
                    <a:pt x="9" y="42"/>
                    <a:pt x="9" y="42"/>
                  </a:cubicBezTo>
                  <a:cubicBezTo>
                    <a:pt x="30" y="56"/>
                    <a:pt x="30" y="56"/>
                    <a:pt x="30" y="56"/>
                  </a:cubicBezTo>
                  <a:cubicBezTo>
                    <a:pt x="51" y="46"/>
                    <a:pt x="51" y="46"/>
                    <a:pt x="51" y="46"/>
                  </a:cubicBezTo>
                  <a:close/>
                  <a:moveTo>
                    <a:pt x="67" y="42"/>
                  </a:moveTo>
                  <a:cubicBezTo>
                    <a:pt x="67" y="38"/>
                    <a:pt x="67" y="38"/>
                    <a:pt x="67" y="38"/>
                  </a:cubicBezTo>
                  <a:cubicBezTo>
                    <a:pt x="80" y="32"/>
                    <a:pt x="80" y="32"/>
                    <a:pt x="80" y="32"/>
                  </a:cubicBezTo>
                  <a:cubicBezTo>
                    <a:pt x="83" y="34"/>
                    <a:pt x="83" y="34"/>
                    <a:pt x="83" y="34"/>
                  </a:cubicBezTo>
                  <a:cubicBezTo>
                    <a:pt x="67" y="42"/>
                    <a:pt x="67" y="42"/>
                    <a:pt x="67" y="42"/>
                  </a:cubicBezTo>
                  <a:close/>
                  <a:moveTo>
                    <a:pt x="68" y="27"/>
                  </a:moveTo>
                  <a:cubicBezTo>
                    <a:pt x="83" y="20"/>
                    <a:pt x="83" y="20"/>
                    <a:pt x="83" y="20"/>
                  </a:cubicBezTo>
                  <a:cubicBezTo>
                    <a:pt x="59" y="6"/>
                    <a:pt x="59" y="6"/>
                    <a:pt x="59" y="6"/>
                  </a:cubicBezTo>
                  <a:cubicBezTo>
                    <a:pt x="43" y="13"/>
                    <a:pt x="43" y="13"/>
                    <a:pt x="43" y="13"/>
                  </a:cubicBezTo>
                  <a:cubicBezTo>
                    <a:pt x="68" y="27"/>
                    <a:pt x="68" y="27"/>
                    <a:pt x="68" y="27"/>
                  </a:cubicBezTo>
                  <a:cubicBezTo>
                    <a:pt x="68" y="27"/>
                    <a:pt x="68" y="27"/>
                    <a:pt x="68" y="27"/>
                  </a:cubicBezTo>
                  <a:close/>
                  <a:moveTo>
                    <a:pt x="38" y="9"/>
                  </a:moveTo>
                  <a:cubicBezTo>
                    <a:pt x="58" y="0"/>
                    <a:pt x="58" y="0"/>
                    <a:pt x="58" y="0"/>
                  </a:cubicBezTo>
                  <a:cubicBezTo>
                    <a:pt x="60" y="0"/>
                    <a:pt x="60" y="0"/>
                    <a:pt x="60" y="0"/>
                  </a:cubicBezTo>
                  <a:cubicBezTo>
                    <a:pt x="61" y="1"/>
                    <a:pt x="61" y="1"/>
                    <a:pt x="61" y="1"/>
                  </a:cubicBezTo>
                  <a:cubicBezTo>
                    <a:pt x="90" y="18"/>
                    <a:pt x="90" y="18"/>
                    <a:pt x="90" y="18"/>
                  </a:cubicBezTo>
                  <a:cubicBezTo>
                    <a:pt x="90" y="27"/>
                    <a:pt x="90" y="27"/>
                    <a:pt x="90" y="27"/>
                  </a:cubicBezTo>
                  <a:cubicBezTo>
                    <a:pt x="85" y="30"/>
                    <a:pt x="85" y="30"/>
                    <a:pt x="85" y="30"/>
                  </a:cubicBezTo>
                  <a:cubicBezTo>
                    <a:pt x="90" y="32"/>
                    <a:pt x="90" y="32"/>
                    <a:pt x="90" y="32"/>
                  </a:cubicBezTo>
                  <a:cubicBezTo>
                    <a:pt x="90" y="42"/>
                    <a:pt x="90" y="42"/>
                    <a:pt x="90" y="42"/>
                  </a:cubicBezTo>
                  <a:cubicBezTo>
                    <a:pt x="85" y="44"/>
                    <a:pt x="85" y="44"/>
                    <a:pt x="85" y="44"/>
                  </a:cubicBezTo>
                  <a:cubicBezTo>
                    <a:pt x="90" y="47"/>
                    <a:pt x="90" y="47"/>
                    <a:pt x="90" y="47"/>
                  </a:cubicBezTo>
                  <a:cubicBezTo>
                    <a:pt x="90" y="57"/>
                    <a:pt x="90" y="57"/>
                    <a:pt x="90" y="57"/>
                  </a:cubicBezTo>
                  <a:cubicBezTo>
                    <a:pt x="30" y="85"/>
                    <a:pt x="30" y="85"/>
                    <a:pt x="30" y="85"/>
                  </a:cubicBezTo>
                  <a:cubicBezTo>
                    <a:pt x="1" y="67"/>
                    <a:pt x="1" y="67"/>
                    <a:pt x="1" y="67"/>
                  </a:cubicBezTo>
                  <a:cubicBezTo>
                    <a:pt x="0" y="55"/>
                    <a:pt x="0" y="55"/>
                    <a:pt x="0" y="55"/>
                  </a:cubicBezTo>
                  <a:cubicBezTo>
                    <a:pt x="3" y="54"/>
                    <a:pt x="3" y="54"/>
                    <a:pt x="3" y="54"/>
                  </a:cubicBezTo>
                  <a:cubicBezTo>
                    <a:pt x="1" y="52"/>
                    <a:pt x="1" y="52"/>
                    <a:pt x="1" y="52"/>
                  </a:cubicBezTo>
                  <a:cubicBezTo>
                    <a:pt x="0" y="40"/>
                    <a:pt x="0" y="40"/>
                    <a:pt x="0" y="40"/>
                  </a:cubicBezTo>
                  <a:cubicBezTo>
                    <a:pt x="3" y="39"/>
                    <a:pt x="3" y="39"/>
                    <a:pt x="3" y="39"/>
                  </a:cubicBezTo>
                  <a:cubicBezTo>
                    <a:pt x="1" y="37"/>
                    <a:pt x="1" y="37"/>
                    <a:pt x="1" y="37"/>
                  </a:cubicBezTo>
                  <a:cubicBezTo>
                    <a:pt x="0" y="25"/>
                    <a:pt x="0" y="25"/>
                    <a:pt x="0" y="25"/>
                  </a:cubicBezTo>
                  <a:cubicBezTo>
                    <a:pt x="23" y="16"/>
                    <a:pt x="23" y="16"/>
                    <a:pt x="23" y="16"/>
                  </a:cubicBezTo>
                  <a:cubicBezTo>
                    <a:pt x="23" y="16"/>
                    <a:pt x="23" y="16"/>
                    <a:pt x="23" y="16"/>
                  </a:cubicBezTo>
                  <a:cubicBezTo>
                    <a:pt x="38" y="9"/>
                    <a:pt x="38" y="9"/>
                    <a:pt x="38" y="9"/>
                  </a:cubicBezTo>
                  <a:cubicBezTo>
                    <a:pt x="38" y="9"/>
                    <a:pt x="38" y="9"/>
                    <a:pt x="38" y="9"/>
                  </a:cubicBezTo>
                  <a:close/>
                  <a:moveTo>
                    <a:pt x="28" y="19"/>
                  </a:moveTo>
                  <a:cubicBezTo>
                    <a:pt x="7" y="28"/>
                    <a:pt x="7" y="28"/>
                    <a:pt x="7" y="28"/>
                  </a:cubicBezTo>
                  <a:cubicBezTo>
                    <a:pt x="30" y="44"/>
                    <a:pt x="30" y="44"/>
                    <a:pt x="30" y="44"/>
                  </a:cubicBezTo>
                  <a:cubicBezTo>
                    <a:pt x="51" y="34"/>
                    <a:pt x="51" y="34"/>
                    <a:pt x="51" y="34"/>
                  </a:cubicBezTo>
                  <a:lnTo>
                    <a:pt x="28" y="1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52" name="Title 20"/>
          <p:cNvSpPr txBox="1"/>
          <p:nvPr>
            <p:custDataLst>
              <p:tags r:id="rId15"/>
            </p:custDataLst>
          </p:nvPr>
        </p:nvSpPr>
        <p:spPr>
          <a:xfrm>
            <a:off x="243840" y="2302511"/>
            <a:ext cx="2486113" cy="299085"/>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销售业绩排名</a:t>
            </a:r>
            <a:endParaRPr lang="en-US" sz="1800" b="1" dirty="0">
              <a:solidFill>
                <a:srgbClr val="014D9F"/>
              </a:solidFill>
              <a:latin typeface="Agency FB" panose="020B0503020202020204"/>
              <a:cs typeface="+mn-ea"/>
              <a:sym typeface="+mn-lt"/>
            </a:endParaRPr>
          </a:p>
        </p:txBody>
      </p:sp>
      <p:sp>
        <p:nvSpPr>
          <p:cNvPr id="53" name="Title 20"/>
          <p:cNvSpPr txBox="1"/>
          <p:nvPr>
            <p:custDataLst>
              <p:tags r:id="rId16"/>
            </p:custDataLst>
          </p:nvPr>
        </p:nvSpPr>
        <p:spPr>
          <a:xfrm>
            <a:off x="231173" y="2740620"/>
            <a:ext cx="1471900" cy="320040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2000" dirty="0">
                <a:solidFill>
                  <a:schemeClr val="bg2">
                    <a:lumMod val="25000"/>
                  </a:schemeClr>
                </a:solidFill>
                <a:latin typeface="Agency FB" panose="020B0503020202020204" pitchFamily="34" charset="0"/>
                <a:cs typeface="Arial" panose="020B0604020202020204" pitchFamily="34" charset="0"/>
                <a:sym typeface="+mn-ea"/>
              </a:rPr>
              <a:t>通过动态图表展示销售吨位和发货总额的公司排名，帮助管理层快速识别业绩领先者。</a:t>
            </a:r>
            <a:endParaRPr lang="pt-BR" sz="2000" dirty="0">
              <a:solidFill>
                <a:srgbClr val="797979"/>
              </a:solidFill>
              <a:latin typeface="Agency FB" panose="020B0503020202020204"/>
              <a:cs typeface="+mn-ea"/>
              <a:sym typeface="+mn-lt"/>
            </a:endParaRPr>
          </a:p>
        </p:txBody>
      </p:sp>
      <p:sp>
        <p:nvSpPr>
          <p:cNvPr id="54" name="Title 20"/>
          <p:cNvSpPr txBox="1"/>
          <p:nvPr>
            <p:custDataLst>
              <p:tags r:id="rId17"/>
            </p:custDataLst>
          </p:nvPr>
        </p:nvSpPr>
        <p:spPr>
          <a:xfrm>
            <a:off x="2786591" y="2302540"/>
            <a:ext cx="2486113" cy="299085"/>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运输方式分析</a:t>
            </a:r>
            <a:endParaRPr lang="en-US" sz="1800" b="1" dirty="0">
              <a:solidFill>
                <a:srgbClr val="014D9F"/>
              </a:solidFill>
              <a:latin typeface="Agency FB" panose="020B0503020202020204"/>
              <a:cs typeface="+mn-ea"/>
              <a:sym typeface="+mn-lt"/>
            </a:endParaRPr>
          </a:p>
        </p:txBody>
      </p:sp>
      <p:sp>
        <p:nvSpPr>
          <p:cNvPr id="55" name="Title 20"/>
          <p:cNvSpPr txBox="1"/>
          <p:nvPr>
            <p:custDataLst>
              <p:tags r:id="rId18"/>
            </p:custDataLst>
          </p:nvPr>
        </p:nvSpPr>
        <p:spPr>
          <a:xfrm>
            <a:off x="2773996" y="2740619"/>
            <a:ext cx="1471900" cy="215773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800" dirty="0">
                <a:solidFill>
                  <a:schemeClr val="bg2">
                    <a:lumMod val="25000"/>
                  </a:schemeClr>
                </a:solidFill>
                <a:latin typeface="Agency FB" panose="020B0503020202020204" pitchFamily="34" charset="0"/>
                <a:ea typeface="+mn-ea"/>
                <a:cs typeface="Arial" panose="020B0604020202020204" pitchFamily="34" charset="0"/>
                <a:sym typeface="+mn-ea"/>
              </a:rPr>
              <a:t>利用饼图或柱状图展示海运与陆运的吨位占比，为运输策略调整提供依据。</a:t>
            </a:r>
            <a:endParaRPr lang="en-US" sz="1000" dirty="0">
              <a:solidFill>
                <a:srgbClr val="797979"/>
              </a:solidFill>
              <a:latin typeface="Agency FB" panose="020B0503020202020204"/>
              <a:cs typeface="+mn-ea"/>
              <a:sym typeface="+mn-lt"/>
            </a:endParaRPr>
          </a:p>
        </p:txBody>
      </p:sp>
      <p:sp>
        <p:nvSpPr>
          <p:cNvPr id="56" name="Title 20"/>
          <p:cNvSpPr txBox="1"/>
          <p:nvPr>
            <p:custDataLst>
              <p:tags r:id="rId19"/>
            </p:custDataLst>
          </p:nvPr>
        </p:nvSpPr>
        <p:spPr>
          <a:xfrm>
            <a:off x="8277843" y="2301002"/>
            <a:ext cx="2486113" cy="299085"/>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趋势预测</a:t>
            </a:r>
            <a:endParaRPr lang="en-US" sz="1800" b="1" dirty="0">
              <a:solidFill>
                <a:srgbClr val="014D9F"/>
              </a:solidFill>
              <a:latin typeface="Agency FB" panose="020B0503020202020204"/>
              <a:cs typeface="+mn-ea"/>
              <a:sym typeface="+mn-lt"/>
            </a:endParaRPr>
          </a:p>
        </p:txBody>
      </p:sp>
      <p:sp>
        <p:nvSpPr>
          <p:cNvPr id="58" name="Title 20"/>
          <p:cNvSpPr txBox="1"/>
          <p:nvPr>
            <p:custDataLst>
              <p:tags r:id="rId20"/>
            </p:custDataLst>
          </p:nvPr>
        </p:nvSpPr>
        <p:spPr>
          <a:xfrm>
            <a:off x="8061976" y="2740381"/>
            <a:ext cx="1471900" cy="179832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800" dirty="0">
                <a:solidFill>
                  <a:schemeClr val="bg2">
                    <a:lumMod val="25000"/>
                  </a:schemeClr>
                </a:solidFill>
                <a:latin typeface="Agency FB" panose="020B0503020202020204" pitchFamily="34" charset="0"/>
                <a:ea typeface="+mn-ea"/>
                <a:cs typeface="Arial" panose="020B0604020202020204" pitchFamily="34" charset="0"/>
                <a:sym typeface="+mn-ea"/>
              </a:rPr>
              <a:t>利用时间序列分析预测销售和运输趋势，为长期规划提供数据支持。</a:t>
            </a:r>
            <a:endParaRPr lang="en-US" sz="1000" dirty="0">
              <a:solidFill>
                <a:srgbClr val="797979"/>
              </a:solidFill>
              <a:latin typeface="Agency FB" panose="020B0503020202020204"/>
              <a:cs typeface="+mn-ea"/>
              <a:sym typeface="+mn-lt"/>
            </a:endParaRPr>
          </a:p>
        </p:txBody>
      </p:sp>
      <p:sp>
        <p:nvSpPr>
          <p:cNvPr id="59" name="Title 20"/>
          <p:cNvSpPr txBox="1"/>
          <p:nvPr>
            <p:custDataLst>
              <p:tags r:id="rId21"/>
            </p:custDataLst>
          </p:nvPr>
        </p:nvSpPr>
        <p:spPr>
          <a:xfrm>
            <a:off x="10593070" y="2305050"/>
            <a:ext cx="1699260" cy="361950"/>
          </a:xfrm>
          <a:prstGeom prst="rect">
            <a:avLst/>
          </a:prstGeom>
        </p:spPr>
        <p:txBody>
          <a:bodyPr vert="horz" wrap="square" lIns="45714" tIns="0" rIns="45714" bIns="22857" rtlCol="0" anchor="t" anchorCtr="0">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交互式仪表板</a:t>
            </a:r>
            <a:endParaRPr lang="en-US" sz="1800" b="1" dirty="0">
              <a:solidFill>
                <a:srgbClr val="014D9F"/>
              </a:solidFill>
              <a:latin typeface="Agency FB" panose="020B0503020202020204"/>
              <a:cs typeface="+mn-ea"/>
              <a:sym typeface="+mn-lt"/>
            </a:endParaRPr>
          </a:p>
        </p:txBody>
      </p:sp>
      <p:sp>
        <p:nvSpPr>
          <p:cNvPr id="60" name="Title 20"/>
          <p:cNvSpPr txBox="1"/>
          <p:nvPr>
            <p:custDataLst>
              <p:tags r:id="rId22"/>
            </p:custDataLst>
          </p:nvPr>
        </p:nvSpPr>
        <p:spPr>
          <a:xfrm>
            <a:off x="10587019" y="2740379"/>
            <a:ext cx="1471900" cy="215773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800" dirty="0">
                <a:solidFill>
                  <a:schemeClr val="bg2">
                    <a:lumMod val="25000"/>
                  </a:schemeClr>
                </a:solidFill>
                <a:latin typeface="Agency FB" panose="020B0503020202020204" pitchFamily="34" charset="0"/>
                <a:ea typeface="+mn-ea"/>
                <a:cs typeface="Arial" panose="020B0604020202020204" pitchFamily="34" charset="0"/>
                <a:sym typeface="+mn-ea"/>
              </a:rPr>
              <a:t>用户可以通过筛选器选择不同的时间范围、产品类型等，实现个性化的数据探索。</a:t>
            </a:r>
            <a:endParaRPr lang="en-US" sz="1000" dirty="0">
              <a:solidFill>
                <a:srgbClr val="797979"/>
              </a:solidFill>
              <a:latin typeface="Agency FB" panose="020B0503020202020204"/>
              <a:cs typeface="+mn-ea"/>
              <a:sym typeface="+mn-lt"/>
            </a:endParaRPr>
          </a:p>
        </p:txBody>
      </p:sp>
      <p:sp>
        <p:nvSpPr>
          <p:cNvPr id="3" name="矩形 2"/>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99085" y="306705"/>
            <a:ext cx="1960245" cy="708025"/>
            <a:chOff x="4830510" y="-666795"/>
            <a:chExt cx="1755397" cy="768985"/>
          </a:xfrm>
        </p:grpSpPr>
        <p:sp>
          <p:nvSpPr>
            <p:cNvPr id="5" name="文本框 4"/>
            <p:cNvSpPr txBox="1"/>
            <p:nvPr/>
          </p:nvSpPr>
          <p:spPr>
            <a:xfrm>
              <a:off x="4830510" y="-666795"/>
              <a:ext cx="1755397" cy="400010"/>
            </a:xfrm>
            <a:prstGeom prst="rect">
              <a:avLst/>
            </a:prstGeom>
            <a:noFill/>
          </p:spPr>
          <p:txBody>
            <a:bodyPr wrap="square" rtlCol="0">
              <a:spAutoFit/>
            </a:bodyPr>
            <a:lstStyle/>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6" name="直接连接符 5"/>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30510" y="-295955"/>
              <a:ext cx="847090" cy="398145"/>
            </a:xfrm>
            <a:prstGeom prst="rect">
              <a:avLst/>
            </a:prstGeom>
          </p:spPr>
          <p:txBody>
            <a:bodyPr wrap="none">
              <a:noAutofit/>
            </a:bodyPr>
            <a:lstStyle/>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pic>
        <p:nvPicPr>
          <p:cNvPr id="64" name="图片 63" descr="插销座"/>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5685155" y="1170940"/>
            <a:ext cx="914400" cy="914400"/>
          </a:xfrm>
          <a:prstGeom prst="rect">
            <a:avLst/>
          </a:prstGeom>
        </p:spPr>
      </p:pic>
      <p:sp>
        <p:nvSpPr>
          <p:cNvPr id="75" name="文本框 74"/>
          <p:cNvSpPr txBox="1"/>
          <p:nvPr/>
        </p:nvSpPr>
        <p:spPr>
          <a:xfrm>
            <a:off x="2513330" y="-3241040"/>
            <a:ext cx="4064000" cy="368300"/>
          </a:xfrm>
          <a:prstGeom prst="rect">
            <a:avLst/>
          </a:prstGeom>
          <a:noFill/>
        </p:spPr>
        <p:txBody>
          <a:bodyPr wrap="square" rtlCol="0">
            <a:spAutoFit/>
          </a:bodyPr>
          <a:p>
            <a:endParaRPr lang="zh-CN" altLang="en-US"/>
          </a:p>
        </p:txBody>
      </p:sp>
      <p:sp>
        <p:nvSpPr>
          <p:cNvPr id="76" name="文本框 75"/>
          <p:cNvSpPr txBox="1"/>
          <p:nvPr/>
        </p:nvSpPr>
        <p:spPr>
          <a:xfrm>
            <a:off x="2513330" y="-4438650"/>
            <a:ext cx="4064000" cy="368300"/>
          </a:xfrm>
          <a:prstGeom prst="rect">
            <a:avLst/>
          </a:prstGeom>
          <a:noFill/>
        </p:spPr>
        <p:txBody>
          <a:bodyPr wrap="square" rtlCol="0">
            <a:spAutoFit/>
          </a:bodyPr>
          <a:p>
            <a:endParaRPr lang="zh-CN" altLang="en-US"/>
          </a:p>
        </p:txBody>
      </p:sp>
      <p:sp>
        <p:nvSpPr>
          <p:cNvPr id="81" name="Title 20"/>
          <p:cNvSpPr txBox="1"/>
          <p:nvPr>
            <p:custDataLst>
              <p:tags r:id="rId26"/>
            </p:custDataLst>
          </p:nvPr>
        </p:nvSpPr>
        <p:spPr>
          <a:xfrm>
            <a:off x="5547360" y="2301240"/>
            <a:ext cx="1495425" cy="300355"/>
          </a:xfrm>
          <a:prstGeom prst="rect">
            <a:avLst/>
          </a:prstGeom>
        </p:spPr>
        <p:txBody>
          <a:bodyPr vert="horz" wrap="square" lIns="45714" tIns="0" rIns="45714" bIns="22857" rtlCol="0" anchor="t" anchorCtr="0">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物流分布图</a:t>
            </a:r>
            <a:endParaRPr lang="en-US" sz="1800" b="1" dirty="0">
              <a:solidFill>
                <a:srgbClr val="014D9F"/>
              </a:solidFill>
              <a:latin typeface="Agency FB" panose="020B0503020202020204"/>
              <a:cs typeface="+mn-ea"/>
              <a:sym typeface="+mn-lt"/>
            </a:endParaRPr>
          </a:p>
        </p:txBody>
      </p:sp>
      <p:sp>
        <p:nvSpPr>
          <p:cNvPr id="82" name="Title 20"/>
          <p:cNvSpPr txBox="1"/>
          <p:nvPr>
            <p:custDataLst>
              <p:tags r:id="rId27"/>
            </p:custDataLst>
          </p:nvPr>
        </p:nvSpPr>
        <p:spPr>
          <a:xfrm>
            <a:off x="5430836" y="2740619"/>
            <a:ext cx="1471900" cy="215773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800" dirty="0">
                <a:solidFill>
                  <a:schemeClr val="bg2">
                    <a:lumMod val="25000"/>
                  </a:schemeClr>
                </a:solidFill>
                <a:latin typeface="Agency FB" panose="020B0503020202020204" pitchFamily="34" charset="0"/>
                <a:ea typeface="+mn-ea"/>
                <a:cs typeface="Arial" panose="020B0604020202020204" pitchFamily="34" charset="0"/>
                <a:sym typeface="+mn-ea"/>
              </a:rPr>
              <a:t>地图可视化各码头仓库的发货总吨位，直观展示物流网络的分布和效率。</a:t>
            </a:r>
            <a:endParaRPr lang="en-US" sz="1000" dirty="0">
              <a:solidFill>
                <a:srgbClr val="797979"/>
              </a:solidFill>
              <a:latin typeface="Agency FB" panose="020B0503020202020204"/>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up)">
                                      <p:cBhvr>
                                        <p:cTn id="13" dur="500"/>
                                        <p:tgtEl>
                                          <p:spTgt spid="5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up)">
                                      <p:cBhvr>
                                        <p:cTn id="21" dur="500"/>
                                        <p:tgtEl>
                                          <p:spTgt spid="5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up)">
                                      <p:cBhvr>
                                        <p:cTn id="29" dur="500"/>
                                        <p:tgtEl>
                                          <p:spTgt spid="5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up)">
                                      <p:cBhvr>
                                        <p:cTn id="33" dur="500"/>
                                        <p:tgtEl>
                                          <p:spTgt spid="58"/>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up)">
                                      <p:cBhvr>
                                        <p:cTn id="41" dur="500"/>
                                        <p:tgtEl>
                                          <p:spTgt spid="60"/>
                                        </p:tgtEl>
                                      </p:cBhvr>
                                    </p:animEffect>
                                  </p:childTnLst>
                                </p:cTn>
                              </p:par>
                            </p:childTnLst>
                          </p:cTn>
                        </p:par>
                        <p:par>
                          <p:cTn id="42" fill="hold">
                            <p:stCondLst>
                              <p:cond delay="4500"/>
                            </p:stCondLst>
                            <p:childTnLst>
                              <p:par>
                                <p:cTn id="43" presetID="2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childTnLst>
                          </p:cTn>
                        </p:par>
                        <p:par>
                          <p:cTn id="46" fill="hold">
                            <p:stCondLst>
                              <p:cond delay="5000"/>
                            </p:stCondLst>
                            <p:childTnLst>
                              <p:par>
                                <p:cTn id="47" presetID="22" presetClass="entr" presetSubtype="1"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up)">
                                      <p:cBhvr>
                                        <p:cTn id="49" dur="500"/>
                                        <p:tgtEl>
                                          <p:spTgt spid="81"/>
                                        </p:tgtEl>
                                      </p:cBhvr>
                                    </p:animEffect>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8" grpId="0"/>
      <p:bldP spid="59" grpId="0"/>
      <p:bldP spid="60" grpId="0"/>
      <p:bldP spid="81"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0236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项目</a:t>
            </a:r>
            <a:r>
              <a:rPr lang="zh-CN" altLang="en-US" b="1" dirty="0">
                <a:solidFill>
                  <a:prstClr val="white"/>
                </a:solidFill>
                <a:latin typeface="张海山锐线体简" panose="02000000000000000000" pitchFamily="2" charset="-122"/>
                <a:ea typeface="张海山锐线体简" panose="02000000000000000000" pitchFamily="2" charset="-122"/>
              </a:rPr>
              <a:t>需求</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271"/>
          <p:cNvSpPr>
            <a:spLocks noEditPoints="1"/>
          </p:cNvSpPr>
          <p:nvPr/>
        </p:nvSpPr>
        <p:spPr bwMode="auto">
          <a:xfrm>
            <a:off x="6069372" y="2599685"/>
            <a:ext cx="787017" cy="50834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a:t>
            </a:r>
            <a:r>
              <a:rPr lang="zh-CN" altLang="en-US" b="1" dirty="0">
                <a:solidFill>
                  <a:srgbClr val="014D9F"/>
                </a:solidFill>
                <a:latin typeface="张海山锐线体简" panose="02000000000000000000" pitchFamily="2" charset="-122"/>
                <a:ea typeface="张海山锐线体简" panose="02000000000000000000" pitchFamily="2" charset="-122"/>
              </a:rPr>
              <a:t>需求</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192405" y="521335"/>
            <a:ext cx="1647190" cy="260350"/>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Project requirements</a:t>
            </a:r>
            <a:endParaRPr lang="en-US" altLang="zh-CN" sz="1100" dirty="0">
              <a:solidFill>
                <a:prstClr val="black">
                  <a:lumMod val="65000"/>
                  <a:lumOff val="35000"/>
                </a:prstClr>
              </a:solidFill>
              <a:latin typeface="Agency FB" panose="020B0503020202020204" pitchFamily="34" charset="0"/>
            </a:endParaRPr>
          </a:p>
        </p:txBody>
      </p:sp>
      <p:sp>
        <p:nvSpPr>
          <p:cNvPr id="40" name="Text Placeholder 7"/>
          <p:cNvSpPr txBox="1"/>
          <p:nvPr/>
        </p:nvSpPr>
        <p:spPr>
          <a:xfrm>
            <a:off x="304077" y="412855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1. 数据收集</a:t>
            </a:r>
            <a:r>
              <a:rPr lang="zh-CN" altLang="en-GB" sz="2400" dirty="0">
                <a:solidFill>
                  <a:srgbClr val="014D9F"/>
                </a:solidFill>
                <a:latin typeface="Agency FB" panose="020B0503020202020204"/>
                <a:cs typeface="+mn-ea"/>
                <a:sym typeface="+mn-lt"/>
              </a:rPr>
              <a:t>与处理</a:t>
            </a:r>
            <a:r>
              <a:rPr lang="en-GB" sz="2400" dirty="0">
                <a:solidFill>
                  <a:srgbClr val="014D9F"/>
                </a:solidFill>
                <a:latin typeface="Agency FB" panose="020B0503020202020204"/>
                <a:cs typeface="+mn-ea"/>
                <a:sym typeface="+mn-lt"/>
              </a:rPr>
              <a:t>需求</a:t>
            </a:r>
            <a:endParaRPr lang="en-GB" sz="2400" dirty="0">
              <a:solidFill>
                <a:srgbClr val="014D9F"/>
              </a:solidFill>
              <a:latin typeface="Agency FB" panose="020B0503020202020204"/>
              <a:cs typeface="+mn-ea"/>
              <a:sym typeface="+mn-lt"/>
            </a:endParaRPr>
          </a:p>
        </p:txBody>
      </p:sp>
      <p:sp>
        <p:nvSpPr>
          <p:cNvPr id="41" name="Text Placeholder 7"/>
          <p:cNvSpPr txBox="1"/>
          <p:nvPr/>
        </p:nvSpPr>
        <p:spPr>
          <a:xfrm>
            <a:off x="304077" y="4520335"/>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定义所需数据类型，如客户购买历史、产品偏好、市场趋势等。</a:t>
            </a:r>
            <a:endParaRPr lang="en-GB" sz="1600" dirty="0">
              <a:solidFill>
                <a:schemeClr val="tx1">
                  <a:lumMod val="65000"/>
                  <a:lumOff val="35000"/>
                </a:schemeClr>
              </a:solidFill>
              <a:latin typeface="Agency FB" panose="020B0503020202020204"/>
              <a:cs typeface="+mn-ea"/>
              <a:sym typeface="+mn-lt"/>
            </a:endParaRPr>
          </a:p>
          <a:p>
            <a:pPr>
              <a:lnSpc>
                <a:spcPct val="100000"/>
              </a:lnSpc>
            </a:pPr>
            <a:r>
              <a:rPr lang="en-GB" sz="1600" dirty="0">
                <a:solidFill>
                  <a:schemeClr val="tx1">
                    <a:lumMod val="65000"/>
                    <a:lumOff val="35000"/>
                  </a:schemeClr>
                </a:solidFill>
                <a:latin typeface="Agency FB" panose="020B0503020202020204"/>
                <a:cs typeface="+mn-ea"/>
                <a:sym typeface="+mn-lt"/>
              </a:rPr>
              <a:t>确定数据来源，包括内部数据（如销售记录、库存数据）和外部数据（如市场调研报告）。</a:t>
            </a:r>
            <a:endParaRPr lang="en-GB" sz="1600" dirty="0">
              <a:solidFill>
                <a:schemeClr val="tx1">
                  <a:lumMod val="65000"/>
                  <a:lumOff val="35000"/>
                </a:schemeClr>
              </a:solidFill>
              <a:latin typeface="Agency FB" panose="020B0503020202020204"/>
              <a:cs typeface="+mn-ea"/>
              <a:sym typeface="+mn-lt"/>
            </a:endParaRPr>
          </a:p>
          <a:p>
            <a:pPr>
              <a:lnSpc>
                <a:spcPct val="100000"/>
              </a:lnSpc>
            </a:pPr>
            <a:r>
              <a:rPr lang="en-GB" sz="1600" dirty="0">
                <a:solidFill>
                  <a:schemeClr val="tx1">
                    <a:lumMod val="65000"/>
                    <a:lumOff val="35000"/>
                  </a:schemeClr>
                </a:solidFill>
                <a:latin typeface="Agency FB" panose="020B0503020202020204"/>
                <a:cs typeface="+mn-ea"/>
                <a:sym typeface="+mn-lt"/>
              </a:rPr>
              <a:t>需要对数据进行清洗、转换和整合，以确保数据质量。</a:t>
            </a:r>
            <a:endParaRPr lang="en-GB" sz="1600" dirty="0">
              <a:solidFill>
                <a:schemeClr val="tx1">
                  <a:lumMod val="65000"/>
                  <a:lumOff val="35000"/>
                </a:schemeClr>
              </a:solidFill>
              <a:latin typeface="Agency FB" panose="020B0503020202020204"/>
              <a:cs typeface="+mn-ea"/>
              <a:sym typeface="+mn-lt"/>
            </a:endParaRPr>
          </a:p>
        </p:txBody>
      </p:sp>
      <p:sp>
        <p:nvSpPr>
          <p:cNvPr id="42" name="Text Placeholder 7"/>
          <p:cNvSpPr txBox="1"/>
          <p:nvPr/>
        </p:nvSpPr>
        <p:spPr>
          <a:xfrm>
            <a:off x="4374425" y="412855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US" altLang="en-GB" sz="2400" dirty="0">
                <a:solidFill>
                  <a:srgbClr val="014D9F"/>
                </a:solidFill>
                <a:latin typeface="Agency FB" panose="020B0503020202020204"/>
                <a:cs typeface="+mn-ea"/>
                <a:sym typeface="+mn-lt"/>
              </a:rPr>
              <a:t>2</a:t>
            </a:r>
            <a:r>
              <a:rPr lang="en-GB" sz="2400" dirty="0">
                <a:solidFill>
                  <a:srgbClr val="014D9F"/>
                </a:solidFill>
                <a:latin typeface="Agency FB" panose="020B0503020202020204"/>
                <a:cs typeface="+mn-ea"/>
                <a:sym typeface="+mn-lt"/>
              </a:rPr>
              <a:t>. 分析模型需求</a:t>
            </a:r>
            <a:endParaRPr lang="en-GB" sz="2400" dirty="0">
              <a:solidFill>
                <a:srgbClr val="014D9F"/>
              </a:solidFill>
              <a:latin typeface="Agency FB" panose="020B0503020202020204"/>
              <a:cs typeface="+mn-ea"/>
              <a:sym typeface="+mn-lt"/>
            </a:endParaRPr>
          </a:p>
        </p:txBody>
      </p:sp>
      <p:sp>
        <p:nvSpPr>
          <p:cNvPr id="43" name="Text Placeholder 7"/>
          <p:cNvSpPr txBox="1"/>
          <p:nvPr/>
        </p:nvSpPr>
        <p:spPr>
          <a:xfrm>
            <a:off x="4333150" y="4520335"/>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确定分析目标，如客户细分、销售预测、市场趋势分析等。</a:t>
            </a:r>
            <a:endParaRPr lang="en-GB" sz="1600" dirty="0">
              <a:solidFill>
                <a:schemeClr val="tx1">
                  <a:lumMod val="65000"/>
                  <a:lumOff val="35000"/>
                </a:schemeClr>
              </a:solidFill>
              <a:latin typeface="Agency FB" panose="020B0503020202020204"/>
              <a:cs typeface="+mn-ea"/>
              <a:sym typeface="+mn-lt"/>
            </a:endParaRPr>
          </a:p>
          <a:p>
            <a:pPr>
              <a:lnSpc>
                <a:spcPct val="100000"/>
              </a:lnSpc>
            </a:pPr>
            <a:r>
              <a:rPr lang="en-GB" sz="1600" dirty="0">
                <a:solidFill>
                  <a:schemeClr val="tx1">
                    <a:lumMod val="65000"/>
                    <a:lumOff val="35000"/>
                  </a:schemeClr>
                </a:solidFill>
                <a:latin typeface="Agency FB" panose="020B0503020202020204"/>
                <a:cs typeface="+mn-ea"/>
                <a:sym typeface="+mn-lt"/>
              </a:rPr>
              <a:t>选择合适的统计方法和算法，如回归分析、聚类分析、时间序列分析等。</a:t>
            </a:r>
            <a:endParaRPr lang="en-GB" sz="1600" dirty="0">
              <a:solidFill>
                <a:schemeClr val="tx1">
                  <a:lumMod val="65000"/>
                  <a:lumOff val="35000"/>
                </a:schemeClr>
              </a:solidFill>
              <a:latin typeface="Agency FB" panose="020B0503020202020204"/>
              <a:cs typeface="+mn-ea"/>
              <a:sym typeface="+mn-lt"/>
            </a:endParaRPr>
          </a:p>
        </p:txBody>
      </p:sp>
      <p:sp>
        <p:nvSpPr>
          <p:cNvPr id="44" name="Text Placeholder 7"/>
          <p:cNvSpPr txBox="1"/>
          <p:nvPr/>
        </p:nvSpPr>
        <p:spPr>
          <a:xfrm>
            <a:off x="8362224" y="412855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US" altLang="en-GB" sz="2400" dirty="0">
                <a:solidFill>
                  <a:srgbClr val="014D9F"/>
                </a:solidFill>
                <a:latin typeface="Agency FB" panose="020B0503020202020204"/>
                <a:cs typeface="+mn-ea"/>
                <a:sym typeface="+mn-lt"/>
              </a:rPr>
              <a:t>3</a:t>
            </a:r>
            <a:r>
              <a:rPr lang="en-GB" sz="2400" dirty="0">
                <a:solidFill>
                  <a:srgbClr val="014D9F"/>
                </a:solidFill>
                <a:latin typeface="Agency FB" panose="020B0503020202020204"/>
                <a:cs typeface="+mn-ea"/>
                <a:sym typeface="+mn-lt"/>
              </a:rPr>
              <a:t>. 报告和可视化需求</a:t>
            </a:r>
            <a:endParaRPr lang="en-GB" sz="2400" dirty="0">
              <a:solidFill>
                <a:srgbClr val="014D9F"/>
              </a:solidFill>
              <a:latin typeface="Agency FB" panose="020B0503020202020204"/>
              <a:cs typeface="+mn-ea"/>
              <a:sym typeface="+mn-lt"/>
            </a:endParaRPr>
          </a:p>
        </p:txBody>
      </p:sp>
      <p:sp>
        <p:nvSpPr>
          <p:cNvPr id="45" name="Text Placeholder 7"/>
          <p:cNvSpPr txBox="1"/>
          <p:nvPr/>
        </p:nvSpPr>
        <p:spPr>
          <a:xfrm>
            <a:off x="8409848" y="4520335"/>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设计报告格式和内容，确保信息呈现清晰、直观。</a:t>
            </a:r>
            <a:endParaRPr lang="en-GB" sz="1600" dirty="0">
              <a:solidFill>
                <a:schemeClr val="tx1">
                  <a:lumMod val="65000"/>
                  <a:lumOff val="35000"/>
                </a:schemeClr>
              </a:solidFill>
              <a:latin typeface="Agency FB" panose="020B0503020202020204"/>
              <a:cs typeface="+mn-ea"/>
              <a:sym typeface="+mn-lt"/>
            </a:endParaRPr>
          </a:p>
          <a:p>
            <a:pPr>
              <a:lnSpc>
                <a:spcPct val="100000"/>
              </a:lnSpc>
            </a:pPr>
            <a:r>
              <a:rPr lang="en-GB" sz="1600" dirty="0">
                <a:solidFill>
                  <a:schemeClr val="tx1">
                    <a:lumMod val="65000"/>
                    <a:lumOff val="35000"/>
                  </a:schemeClr>
                </a:solidFill>
                <a:latin typeface="Agency FB" panose="020B0503020202020204"/>
                <a:cs typeface="+mn-ea"/>
                <a:sym typeface="+mn-lt"/>
              </a:rPr>
              <a:t>选择合适的数据可视化工具和技术，如图表、仪表板等。</a:t>
            </a:r>
            <a:endParaRPr lang="en-GB" sz="1600" dirty="0">
              <a:solidFill>
                <a:schemeClr val="tx1">
                  <a:lumMod val="65000"/>
                  <a:lumOff val="35000"/>
                </a:schemeClr>
              </a:solidFill>
              <a:latin typeface="Agency FB" panose="020B0503020202020204"/>
              <a:cs typeface="+mn-ea"/>
              <a:sym typeface="+mn-lt"/>
            </a:endParaRPr>
          </a:p>
        </p:txBody>
      </p:sp>
      <p:pic>
        <p:nvPicPr>
          <p:cNvPr id="3" name="图片 2" descr="OIP-C (1)"/>
          <p:cNvPicPr>
            <a:picLocks noChangeAspect="1"/>
          </p:cNvPicPr>
          <p:nvPr/>
        </p:nvPicPr>
        <p:blipFill>
          <a:blip r:embed="rId1"/>
          <a:srcRect l="19625" r="19625"/>
          <a:stretch>
            <a:fillRect/>
          </a:stretch>
        </p:blipFill>
        <p:spPr>
          <a:xfrm>
            <a:off x="534035" y="963930"/>
            <a:ext cx="3037840" cy="3037840"/>
          </a:xfrm>
          <a:prstGeom prst="rect">
            <a:avLst/>
          </a:prstGeom>
        </p:spPr>
      </p:pic>
      <p:pic>
        <p:nvPicPr>
          <p:cNvPr id="4" name="图片 3" descr="OIP-C (2)"/>
          <p:cNvPicPr>
            <a:picLocks noChangeAspect="1"/>
          </p:cNvPicPr>
          <p:nvPr/>
        </p:nvPicPr>
        <p:blipFill>
          <a:blip r:embed="rId2"/>
          <a:srcRect l="285" r="285"/>
          <a:stretch>
            <a:fillRect/>
          </a:stretch>
        </p:blipFill>
        <p:spPr>
          <a:xfrm>
            <a:off x="4509135" y="963930"/>
            <a:ext cx="3020695" cy="3020695"/>
          </a:xfrm>
          <a:prstGeom prst="rect">
            <a:avLst/>
          </a:prstGeom>
        </p:spPr>
      </p:pic>
      <p:pic>
        <p:nvPicPr>
          <p:cNvPr id="5" name="图片 4" descr="OIP-C"/>
          <p:cNvPicPr>
            <a:picLocks noChangeAspect="1"/>
          </p:cNvPicPr>
          <p:nvPr/>
        </p:nvPicPr>
        <p:blipFill>
          <a:blip r:embed="rId3"/>
          <a:srcRect l="34188" r="9056"/>
          <a:stretch>
            <a:fillRect/>
          </a:stretch>
        </p:blipFill>
        <p:spPr>
          <a:xfrm>
            <a:off x="8604250" y="963930"/>
            <a:ext cx="2987675" cy="29876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strVal val="#ppt_w+.3"/>
                                          </p:val>
                                        </p:tav>
                                        <p:tav tm="100000">
                                          <p:val>
                                            <p:strVal val="#ppt_w"/>
                                          </p:val>
                                        </p:tav>
                                      </p:tavLst>
                                    </p:anim>
                                    <p:anim calcmode="lin" valueType="num">
                                      <p:cBhvr>
                                        <p:cTn id="8" dur="1000" fill="hold"/>
                                        <p:tgtEl>
                                          <p:spTgt spid="40"/>
                                        </p:tgtEl>
                                        <p:attrNameLst>
                                          <p:attrName>ppt_h</p:attrName>
                                        </p:attrNameLst>
                                      </p:cBhvr>
                                      <p:tavLst>
                                        <p:tav tm="0">
                                          <p:val>
                                            <p:strVal val="#ppt_h"/>
                                          </p:val>
                                        </p:tav>
                                        <p:tav tm="100000">
                                          <p:val>
                                            <p:strVal val="#ppt_h"/>
                                          </p:val>
                                        </p:tav>
                                      </p:tavLst>
                                    </p:anim>
                                    <p:animEffect transition="in" filter="fade">
                                      <p:cBhvr>
                                        <p:cTn id="9" dur="1000"/>
                                        <p:tgtEl>
                                          <p:spTgt spid="40"/>
                                        </p:tgtEl>
                                      </p:cBhvr>
                                    </p:animEffect>
                                  </p:childTnLst>
                                </p:cTn>
                              </p:par>
                            </p:childTnLst>
                          </p:cTn>
                        </p:par>
                        <p:par>
                          <p:cTn id="10" fill="hold">
                            <p:stCondLst>
                              <p:cond delay="2099"/>
                            </p:stCondLst>
                            <p:childTnLst>
                              <p:par>
                                <p:cTn id="11" presetID="12" presetClass="entr" presetSubtype="4"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p:tgtEl>
                                          <p:spTgt spid="41"/>
                                        </p:tgtEl>
                                        <p:attrNameLst>
                                          <p:attrName>ppt_y</p:attrName>
                                        </p:attrNameLst>
                                      </p:cBhvr>
                                      <p:tavLst>
                                        <p:tav tm="0">
                                          <p:val>
                                            <p:strVal val="#ppt_y+#ppt_h*1.125000"/>
                                          </p:val>
                                        </p:tav>
                                        <p:tav tm="100000">
                                          <p:val>
                                            <p:strVal val="#ppt_y"/>
                                          </p:val>
                                        </p:tav>
                                      </p:tavLst>
                                    </p:anim>
                                    <p:animEffect transition="in" filter="wipe(up)">
                                      <p:cBhvr>
                                        <p:cTn id="14" dur="500"/>
                                        <p:tgtEl>
                                          <p:spTgt spid="41"/>
                                        </p:tgtEl>
                                      </p:cBhvr>
                                    </p:animEffect>
                                  </p:childTnLst>
                                </p:cTn>
                              </p:par>
                            </p:childTnLst>
                          </p:cTn>
                        </p:par>
                        <p:par>
                          <p:cTn id="15" fill="hold">
                            <p:stCondLst>
                              <p:cond delay="2599"/>
                            </p:stCondLst>
                            <p:childTnLst>
                              <p:par>
                                <p:cTn id="16" presetID="50" presetClass="entr" presetSubtype="0" decel="100000" fill="hold" grpId="0" nodeType="afterEffect">
                                  <p:stCondLst>
                                    <p:cond delay="0"/>
                                  </p:stCondLst>
                                  <p:iterate type="lt">
                                    <p:tmPct val="10000"/>
                                  </p:iterate>
                                  <p:childTnLst>
                                    <p:set>
                                      <p:cBhvr>
                                        <p:cTn id="17" dur="1" fill="hold">
                                          <p:stCondLst>
                                            <p:cond delay="0"/>
                                          </p:stCondLst>
                                        </p:cTn>
                                        <p:tgtEl>
                                          <p:spTgt spid="42"/>
                                        </p:tgtEl>
                                        <p:attrNameLst>
                                          <p:attrName>style.visibility</p:attrName>
                                        </p:attrNameLst>
                                      </p:cBhvr>
                                      <p:to>
                                        <p:strVal val="visible"/>
                                      </p:to>
                                    </p:set>
                                    <p:anim calcmode="lin" valueType="num">
                                      <p:cBhvr>
                                        <p:cTn id="18" dur="1000" fill="hold"/>
                                        <p:tgtEl>
                                          <p:spTgt spid="42"/>
                                        </p:tgtEl>
                                        <p:attrNameLst>
                                          <p:attrName>ppt_w</p:attrName>
                                        </p:attrNameLst>
                                      </p:cBhvr>
                                      <p:tavLst>
                                        <p:tav tm="0">
                                          <p:val>
                                            <p:strVal val="#ppt_w+.3"/>
                                          </p:val>
                                        </p:tav>
                                        <p:tav tm="100000">
                                          <p:val>
                                            <p:strVal val="#ppt_w"/>
                                          </p:val>
                                        </p:tav>
                                      </p:tavLst>
                                    </p:anim>
                                    <p:anim calcmode="lin" valueType="num">
                                      <p:cBhvr>
                                        <p:cTn id="19" dur="1000" fill="hold"/>
                                        <p:tgtEl>
                                          <p:spTgt spid="42"/>
                                        </p:tgtEl>
                                        <p:attrNameLst>
                                          <p:attrName>ppt_h</p:attrName>
                                        </p:attrNameLst>
                                      </p:cBhvr>
                                      <p:tavLst>
                                        <p:tav tm="0">
                                          <p:val>
                                            <p:strVal val="#ppt_h"/>
                                          </p:val>
                                        </p:tav>
                                        <p:tav tm="100000">
                                          <p:val>
                                            <p:strVal val="#ppt_h"/>
                                          </p:val>
                                        </p:tav>
                                      </p:tavLst>
                                    </p:anim>
                                    <p:animEffect transition="in" filter="fade">
                                      <p:cBhvr>
                                        <p:cTn id="20" dur="1000"/>
                                        <p:tgtEl>
                                          <p:spTgt spid="42"/>
                                        </p:tgtEl>
                                      </p:cBhvr>
                                    </p:animEffect>
                                  </p:childTnLst>
                                </p:cTn>
                              </p:par>
                            </p:childTnLst>
                          </p:cTn>
                        </p:par>
                        <p:par>
                          <p:cTn id="21" fill="hold">
                            <p:stCondLst>
                              <p:cond delay="4399"/>
                            </p:stCondLst>
                            <p:childTnLst>
                              <p:par>
                                <p:cTn id="22" presetID="1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p:tgtEl>
                                          <p:spTgt spid="43"/>
                                        </p:tgtEl>
                                        <p:attrNameLst>
                                          <p:attrName>ppt_y</p:attrName>
                                        </p:attrNameLst>
                                      </p:cBhvr>
                                      <p:tavLst>
                                        <p:tav tm="0">
                                          <p:val>
                                            <p:strVal val="#ppt_y+#ppt_h*1.125000"/>
                                          </p:val>
                                        </p:tav>
                                        <p:tav tm="100000">
                                          <p:val>
                                            <p:strVal val="#ppt_y"/>
                                          </p:val>
                                        </p:tav>
                                      </p:tavLst>
                                    </p:anim>
                                    <p:animEffect transition="in" filter="wipe(up)">
                                      <p:cBhvr>
                                        <p:cTn id="25" dur="500"/>
                                        <p:tgtEl>
                                          <p:spTgt spid="43"/>
                                        </p:tgtEl>
                                      </p:cBhvr>
                                    </p:animEffect>
                                  </p:childTnLst>
                                </p:cTn>
                              </p:par>
                            </p:childTnLst>
                          </p:cTn>
                        </p:par>
                        <p:par>
                          <p:cTn id="26" fill="hold">
                            <p:stCondLst>
                              <p:cond delay="4899"/>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44"/>
                                        </p:tgtEl>
                                        <p:attrNameLst>
                                          <p:attrName>style.visibility</p:attrName>
                                        </p:attrNameLst>
                                      </p:cBhvr>
                                      <p:to>
                                        <p:strVal val="visible"/>
                                      </p:to>
                                    </p:set>
                                    <p:anim calcmode="lin" valueType="num">
                                      <p:cBhvr>
                                        <p:cTn id="29" dur="1000" fill="hold"/>
                                        <p:tgtEl>
                                          <p:spTgt spid="44"/>
                                        </p:tgtEl>
                                        <p:attrNameLst>
                                          <p:attrName>ppt_w</p:attrName>
                                        </p:attrNameLst>
                                      </p:cBhvr>
                                      <p:tavLst>
                                        <p:tav tm="0">
                                          <p:val>
                                            <p:strVal val="#ppt_w+.3"/>
                                          </p:val>
                                        </p:tav>
                                        <p:tav tm="100000">
                                          <p:val>
                                            <p:strVal val="#ppt_w"/>
                                          </p:val>
                                        </p:tav>
                                      </p:tavLst>
                                    </p:anim>
                                    <p:anim calcmode="lin" valueType="num">
                                      <p:cBhvr>
                                        <p:cTn id="30" dur="1000" fill="hold"/>
                                        <p:tgtEl>
                                          <p:spTgt spid="44"/>
                                        </p:tgtEl>
                                        <p:attrNameLst>
                                          <p:attrName>ppt_h</p:attrName>
                                        </p:attrNameLst>
                                      </p:cBhvr>
                                      <p:tavLst>
                                        <p:tav tm="0">
                                          <p:val>
                                            <p:strVal val="#ppt_h"/>
                                          </p:val>
                                        </p:tav>
                                        <p:tav tm="100000">
                                          <p:val>
                                            <p:strVal val="#ppt_h"/>
                                          </p:val>
                                        </p:tav>
                                      </p:tavLst>
                                    </p:anim>
                                    <p:animEffect transition="in" filter="fade">
                                      <p:cBhvr>
                                        <p:cTn id="31" dur="1000"/>
                                        <p:tgtEl>
                                          <p:spTgt spid="44"/>
                                        </p:tgtEl>
                                      </p:cBhvr>
                                    </p:animEffect>
                                  </p:childTnLst>
                                </p:cTn>
                              </p:par>
                            </p:childTnLst>
                          </p:cTn>
                        </p:par>
                        <p:par>
                          <p:cTn id="32" fill="hold">
                            <p:stCondLst>
                              <p:cond delay="6900"/>
                            </p:stCondLst>
                            <p:childTnLst>
                              <p:par>
                                <p:cTn id="33" presetID="12" presetClass="entr" presetSubtype="4"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ppt_y</p:attrName>
                                        </p:attrNameLst>
                                      </p:cBhvr>
                                      <p:tavLst>
                                        <p:tav tm="0">
                                          <p:val>
                                            <p:strVal val="#ppt_y+#ppt_h*1.125000"/>
                                          </p:val>
                                        </p:tav>
                                        <p:tav tm="100000">
                                          <p:val>
                                            <p:strVal val="#ppt_y"/>
                                          </p:val>
                                        </p:tav>
                                      </p:tavLst>
                                    </p:anim>
                                    <p:animEffect transition="in" filter="wipe(up)">
                                      <p:cBhvr>
                                        <p:cTn id="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715581" y="3218121"/>
            <a:ext cx="156210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数据分析</a:t>
            </a:r>
            <a:r>
              <a:rPr lang="zh-CN" altLang="en-US" b="1" dirty="0">
                <a:solidFill>
                  <a:prstClr val="white"/>
                </a:solidFill>
                <a:latin typeface="张海山锐线体简" panose="02000000000000000000" pitchFamily="2" charset="-122"/>
                <a:ea typeface="张海山锐线体简" panose="02000000000000000000" pitchFamily="2" charset="-122"/>
              </a:rPr>
              <a:t>模块</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62"/>
          <p:cNvSpPr>
            <a:spLocks noEditPoints="1"/>
          </p:cNvSpPr>
          <p:nvPr/>
        </p:nvSpPr>
        <p:spPr bwMode="auto">
          <a:xfrm>
            <a:off x="6269834" y="2593492"/>
            <a:ext cx="441230" cy="557598"/>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tags/tag1.xml><?xml version="1.0" encoding="utf-8"?>
<p:tagLst xmlns:p="http://schemas.openxmlformats.org/presentationml/2006/main">
  <p:tag name="KSO_WM_DIAGRAM_VIRTUALLY_FRAME" val="{&quot;height&quot;:589.0804724409448,&quot;left&quot;:-45.323464566929125,&quot;top&quot;:225.44110236220473,&quot;width&quot;:1061.03}"/>
</p:tagLst>
</file>

<file path=ppt/tags/tag10.xml><?xml version="1.0" encoding="utf-8"?>
<p:tagLst xmlns:p="http://schemas.openxmlformats.org/presentationml/2006/main">
  <p:tag name="KSO_WM_DIAGRAM_VIRTUALLY_FRAME" val="{&quot;height&quot;:589.0804724409448,&quot;left&quot;:-45.323464566929125,&quot;top&quot;:225.44110236220473,&quot;width&quot;:1061.03}"/>
</p:tagLst>
</file>

<file path=ppt/tags/tag11.xml><?xml version="1.0" encoding="utf-8"?>
<p:tagLst xmlns:p="http://schemas.openxmlformats.org/presentationml/2006/main">
  <p:tag name="KSO_WM_DIAGRAM_VIRTUALLY_FRAME" val="{&quot;height&quot;:589.0804724409448,&quot;left&quot;:-45.323464566929125,&quot;top&quot;:225.44110236220473,&quot;width&quot;:1061.03}"/>
</p:tagLst>
</file>

<file path=ppt/tags/tag12.xml><?xml version="1.0" encoding="utf-8"?>
<p:tagLst xmlns:p="http://schemas.openxmlformats.org/presentationml/2006/main">
  <p:tag name="KSO_WM_DIAGRAM_VIRTUALLY_FRAME" val="{&quot;height&quot;:589.0804724409448,&quot;left&quot;:-45.323464566929125,&quot;top&quot;:225.44110236220473,&quot;width&quot;:1061.03}"/>
</p:tagLst>
</file>

<file path=ppt/tags/tag13.xml><?xml version="1.0" encoding="utf-8"?>
<p:tagLst xmlns:p="http://schemas.openxmlformats.org/presentationml/2006/main">
  <p:tag name="KSO_WM_DIAGRAM_VIRTUALLY_FRAME" val="{&quot;height&quot;:589.0804724409448,&quot;left&quot;:-45.323464566929125,&quot;top&quot;:225.44110236220473,&quot;width&quot;:1061.03}"/>
</p:tagLst>
</file>

<file path=ppt/tags/tag14.xml><?xml version="1.0" encoding="utf-8"?>
<p:tagLst xmlns:p="http://schemas.openxmlformats.org/presentationml/2006/main">
  <p:tag name="KSO_WM_DIAGRAM_VIRTUALLY_FRAME" val="{&quot;height&quot;:589.0804724409448,&quot;left&quot;:-45.323464566929125,&quot;top&quot;:225.44110236220473,&quot;width&quot;:1061.03}"/>
</p:tagLst>
</file>

<file path=ppt/tags/tag15.xml><?xml version="1.0" encoding="utf-8"?>
<p:tagLst xmlns:p="http://schemas.openxmlformats.org/presentationml/2006/main">
  <p:tag name="KSO_WM_DIAGRAM_VIRTUALLY_FRAME" val="{&quot;height&quot;:589.0804724409448,&quot;left&quot;:-45.323464566929125,&quot;top&quot;:225.44110236220473,&quot;width&quot;:1061.03}"/>
</p:tagLst>
</file>

<file path=ppt/tags/tag16.xml><?xml version="1.0" encoding="utf-8"?>
<p:tagLst xmlns:p="http://schemas.openxmlformats.org/presentationml/2006/main">
  <p:tag name="KSO_WM_DIAGRAM_VIRTUALLY_FRAME" val="{&quot;height&quot;:589.0804724409448,&quot;left&quot;:-45.323464566929125,&quot;top&quot;:225.44110236220473,&quot;width&quot;:1061.03}"/>
</p:tagLst>
</file>

<file path=ppt/tags/tag17.xml><?xml version="1.0" encoding="utf-8"?>
<p:tagLst xmlns:p="http://schemas.openxmlformats.org/presentationml/2006/main">
  <p:tag name="KSO_WM_DIAGRAM_VIRTUALLY_FRAME" val="{&quot;height&quot;:589.0804724409448,&quot;left&quot;:-45.323464566929125,&quot;top&quot;:225.44110236220473,&quot;width&quot;:1061.03}"/>
</p:tagLst>
</file>

<file path=ppt/tags/tag18.xml><?xml version="1.0" encoding="utf-8"?>
<p:tagLst xmlns:p="http://schemas.openxmlformats.org/presentationml/2006/main">
  <p:tag name="KSO_WM_DIAGRAM_VIRTUALLY_FRAME" val="{&quot;height&quot;:589.0804724409448,&quot;left&quot;:-45.323464566929125,&quot;top&quot;:225.44110236220473,&quot;width&quot;:1061.03}"/>
</p:tagLst>
</file>

<file path=ppt/tags/tag19.xml><?xml version="1.0" encoding="utf-8"?>
<p:tagLst xmlns:p="http://schemas.openxmlformats.org/presentationml/2006/main">
  <p:tag name="KSO_WM_DIAGRAM_VIRTUALLY_FRAME" val="{&quot;height&quot;:589.0804724409448,&quot;left&quot;:-45.323464566929125,&quot;top&quot;:225.44110236220473,&quot;width&quot;:1061.03}"/>
</p:tagLst>
</file>

<file path=ppt/tags/tag2.xml><?xml version="1.0" encoding="utf-8"?>
<p:tagLst xmlns:p="http://schemas.openxmlformats.org/presentationml/2006/main">
  <p:tag name="KSO_WM_DIAGRAM_VIRTUALLY_FRAME" val="{&quot;height&quot;:589.0804724409448,&quot;left&quot;:-45.323464566929125,&quot;top&quot;:225.44110236220473,&quot;width&quot;:1061.03}"/>
</p:tagLst>
</file>

<file path=ppt/tags/tag20.xml><?xml version="1.0" encoding="utf-8"?>
<p:tagLst xmlns:p="http://schemas.openxmlformats.org/presentationml/2006/main">
  <p:tag name="KSO_WM_DIAGRAM_VIRTUALLY_FRAME" val="{&quot;height&quot;:589.0804724409448,&quot;left&quot;:-45.323464566929125,&quot;top&quot;:225.44110236220473,&quot;width&quot;:1061.03}"/>
</p:tagLst>
</file>

<file path=ppt/tags/tag21.xml><?xml version="1.0" encoding="utf-8"?>
<p:tagLst xmlns:p="http://schemas.openxmlformats.org/presentationml/2006/main">
  <p:tag name="KSO_WM_DIAGRAM_VIRTUALLY_FRAME" val="{&quot;height&quot;:589.0804724409448,&quot;left&quot;:-45.323464566929125,&quot;top&quot;:225.44110236220473,&quot;width&quot;:1061.03}"/>
</p:tagLst>
</file>

<file path=ppt/tags/tag2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7.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8.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9.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xml><?xml version="1.0" encoding="utf-8"?>
<p:tagLst xmlns:p="http://schemas.openxmlformats.org/presentationml/2006/main">
  <p:tag name="KSO_WM_DIAGRAM_VIRTUALLY_FRAME" val="{&quot;height&quot;:589.0804724409448,&quot;left&quot;:-45.323464566929125,&quot;top&quot;:225.44110236220473,&quot;width&quot;:1061.03}"/>
</p:tagLst>
</file>

<file path=ppt/tags/tag30.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1.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7.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8.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9.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xml><?xml version="1.0" encoding="utf-8"?>
<p:tagLst xmlns:p="http://schemas.openxmlformats.org/presentationml/2006/main">
  <p:tag name="KSO_WM_DIAGRAM_VIRTUALLY_FRAME" val="{&quot;height&quot;:589.0804724409448,&quot;left&quot;:-45.323464566929125,&quot;top&quot;:225.44110236220473,&quot;width&quot;:1061.03}"/>
</p:tagLst>
</file>

<file path=ppt/tags/tag40.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1.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xml><?xml version="1.0" encoding="utf-8"?>
<p:tagLst xmlns:p="http://schemas.openxmlformats.org/presentationml/2006/main">
  <p:tag name="KSO_WM_DIAGRAM_VIRTUALLY_FRAME" val="{&quot;height&quot;:589.0804724409448,&quot;left&quot;:-45.323464566929125,&quot;top&quot;:225.44110236220473,&quot;width&quot;:1061.03}"/>
</p:tagLst>
</file>

<file path=ppt/tags/tag50.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1.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2.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3.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4.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5.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6.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7.xml><?xml version="1.0" encoding="utf-8"?>
<p:tagLst xmlns:p="http://schemas.openxmlformats.org/presentationml/2006/main">
  <p:tag name="KSO_WM_DIAGRAM_VIRTUALLY_FRAME" val="{&quot;height&quot;:297.17015748031497,&quot;left&quot;:28.31582677165354,&quot;top&quot;:160.72314960629922,&quot;width&quot;:887.8192913385826}"/>
</p:tagLst>
</file>

<file path=ppt/tags/tag58.xml><?xml version="1.0" encoding="utf-8"?>
<p:tagLst xmlns:p="http://schemas.openxmlformats.org/presentationml/2006/main">
  <p:tag name="KSO_WM_DIAGRAM_VIRTUALLY_FRAME" val="{&quot;height&quot;:400.13015748031495,&quot;left&quot;:-1,&quot;top&quot;:186.59582677165355,&quot;width&quot;:977.7062992125984}"/>
</p:tagLst>
</file>

<file path=ppt/tags/tag59.xml><?xml version="1.0" encoding="utf-8"?>
<p:tagLst xmlns:p="http://schemas.openxmlformats.org/presentationml/2006/main">
  <p:tag name="KSO_WM_DIAGRAM_VIRTUALLY_FRAME" val="{&quot;height&quot;:400.13015748031495,&quot;left&quot;:-1,&quot;top&quot;:186.59582677165355,&quot;width&quot;:977.7062992125984}"/>
</p:tagLst>
</file>

<file path=ppt/tags/tag6.xml><?xml version="1.0" encoding="utf-8"?>
<p:tagLst xmlns:p="http://schemas.openxmlformats.org/presentationml/2006/main">
  <p:tag name="KSO_WM_DIAGRAM_VIRTUALLY_FRAME" val="{&quot;height&quot;:589.0804724409448,&quot;left&quot;:-45.323464566929125,&quot;top&quot;:225.44110236220473,&quot;width&quot;:1061.03}"/>
</p:tagLst>
</file>

<file path=ppt/tags/tag60.xml><?xml version="1.0" encoding="utf-8"?>
<p:tagLst xmlns:p="http://schemas.openxmlformats.org/presentationml/2006/main">
  <p:tag name="KSO_WM_DIAGRAM_VIRTUALLY_FRAME" val="{&quot;height&quot;:400.13015748031495,&quot;left&quot;:-1,&quot;top&quot;:186.59582677165355,&quot;width&quot;:977.7062992125984}"/>
</p:tagLst>
</file>

<file path=ppt/tags/tag61.xml><?xml version="1.0" encoding="utf-8"?>
<p:tagLst xmlns:p="http://schemas.openxmlformats.org/presentationml/2006/main">
  <p:tag name="KSO_WM_DIAGRAM_VIRTUALLY_FRAME" val="{&quot;height&quot;:400.13015748031495,&quot;left&quot;:-1,&quot;top&quot;:186.59582677165355,&quot;width&quot;:977.7062992125984}"/>
</p:tagLst>
</file>

<file path=ppt/tags/tag62.xml><?xml version="1.0" encoding="utf-8"?>
<p:tagLst xmlns:p="http://schemas.openxmlformats.org/presentationml/2006/main">
  <p:tag name="KSO_WM_DIAGRAM_VIRTUALLY_FRAME" val="{&quot;height&quot;:400.13015748031495,&quot;left&quot;:-1,&quot;top&quot;:186.59582677165355,&quot;width&quot;:977.7062992125984}"/>
</p:tagLst>
</file>

<file path=ppt/tags/tag63.xml><?xml version="1.0" encoding="utf-8"?>
<p:tagLst xmlns:p="http://schemas.openxmlformats.org/presentationml/2006/main">
  <p:tag name="KSO_WM_DIAGRAM_VIRTUALLY_FRAME" val="{&quot;height&quot;:400.13015748031495,&quot;left&quot;:-1,&quot;top&quot;:186.59582677165355,&quot;width&quot;:977.7062992125984}"/>
</p:tagLst>
</file>

<file path=ppt/tags/tag64.xml><?xml version="1.0" encoding="utf-8"?>
<p:tagLst xmlns:p="http://schemas.openxmlformats.org/presentationml/2006/main">
  <p:tag name="KSO_WM_DIAGRAM_VIRTUALLY_FRAME" val="{&quot;height&quot;:400.13015748031495,&quot;left&quot;:-1,&quot;top&quot;:186.59582677165355,&quot;width&quot;:977.7062992125984}"/>
</p:tagLst>
</file>

<file path=ppt/tags/tag65.xml><?xml version="1.0" encoding="utf-8"?>
<p:tagLst xmlns:p="http://schemas.openxmlformats.org/presentationml/2006/main">
  <p:tag name="KSO_WM_DIAGRAM_VIRTUALLY_FRAME" val="{&quot;height&quot;:400.13015748031495,&quot;left&quot;:-1,&quot;top&quot;:186.59582677165355,&quot;width&quot;:977.7062992125984}"/>
</p:tagLst>
</file>

<file path=ppt/tags/tag66.xml><?xml version="1.0" encoding="utf-8"?>
<p:tagLst xmlns:p="http://schemas.openxmlformats.org/presentationml/2006/main">
  <p:tag name="KSO_WM_DIAGRAM_VIRTUALLY_FRAME" val="{&quot;height&quot;:400.13015748031495,&quot;left&quot;:-1,&quot;top&quot;:186.59582677165355,&quot;width&quot;:977.7062992125984}"/>
</p:tagLst>
</file>

<file path=ppt/tags/tag67.xml><?xml version="1.0" encoding="utf-8"?>
<p:tagLst xmlns:p="http://schemas.openxmlformats.org/presentationml/2006/main">
  <p:tag name="KSO_WM_DIAGRAM_VIRTUALLY_FRAME" val="{&quot;height&quot;:400.13015748031495,&quot;left&quot;:-1,&quot;top&quot;:186.59582677165355,&quot;width&quot;:977.7062992125984}"/>
</p:tagLst>
</file>

<file path=ppt/tags/tag68.xml><?xml version="1.0" encoding="utf-8"?>
<p:tagLst xmlns:p="http://schemas.openxmlformats.org/presentationml/2006/main">
  <p:tag name="KSO_WM_DIAGRAM_VIRTUALLY_FRAME" val="{&quot;height&quot;:400.13015748031495,&quot;left&quot;:-1,&quot;top&quot;:186.59582677165355,&quot;width&quot;:977.7062992125984}"/>
</p:tagLst>
</file>

<file path=ppt/tags/tag69.xml><?xml version="1.0" encoding="utf-8"?>
<p:tagLst xmlns:p="http://schemas.openxmlformats.org/presentationml/2006/main">
  <p:tag name="KSO_WM_DIAGRAM_VIRTUALLY_FRAME" val="{&quot;height&quot;:400.13015748031495,&quot;left&quot;:-1,&quot;top&quot;:186.59582677165355,&quot;width&quot;:977.7062992125984}"/>
</p:tagLst>
</file>

<file path=ppt/tags/tag7.xml><?xml version="1.0" encoding="utf-8"?>
<p:tagLst xmlns:p="http://schemas.openxmlformats.org/presentationml/2006/main">
  <p:tag name="KSO_WM_DIAGRAM_VIRTUALLY_FRAME" val="{&quot;height&quot;:589.0804724409448,&quot;left&quot;:-45.323464566929125,&quot;top&quot;:225.44110236220473,&quot;width&quot;:1061.03}"/>
</p:tagLst>
</file>

<file path=ppt/tags/tag70.xml><?xml version="1.0" encoding="utf-8"?>
<p:tagLst xmlns:p="http://schemas.openxmlformats.org/presentationml/2006/main">
  <p:tag name="KSO_WM_DIAGRAM_VIRTUALLY_FRAME" val="{&quot;height&quot;:400.13015748031495,&quot;left&quot;:-1,&quot;top&quot;:186.59582677165355,&quot;width&quot;:977.7062992125984}"/>
</p:tagLst>
</file>

<file path=ppt/tags/tag71.xml><?xml version="1.0" encoding="utf-8"?>
<p:tagLst xmlns:p="http://schemas.openxmlformats.org/presentationml/2006/main">
  <p:tag name="KSO_WM_DIAGRAM_VIRTUALLY_FRAME" val="{&quot;height&quot;:400.13015748031495,&quot;left&quot;:-1,&quot;top&quot;:186.59582677165355,&quot;width&quot;:977.7062992125984}"/>
</p:tagLst>
</file>

<file path=ppt/tags/tag72.xml><?xml version="1.0" encoding="utf-8"?>
<p:tagLst xmlns:p="http://schemas.openxmlformats.org/presentationml/2006/main">
  <p:tag name="KSO_WM_DIAGRAM_VIRTUALLY_FRAME" val="{&quot;height&quot;:400.13015748031495,&quot;left&quot;:-1,&quot;top&quot;:186.59582677165355,&quot;width&quot;:977.7062992125984}"/>
</p:tagLst>
</file>

<file path=ppt/tags/tag73.xml><?xml version="1.0" encoding="utf-8"?>
<p:tagLst xmlns:p="http://schemas.openxmlformats.org/presentationml/2006/main">
  <p:tag name="KSO_WM_DIAGRAM_VIRTUALLY_FRAME" val="{&quot;height&quot;:400.13015748031495,&quot;left&quot;:-1,&quot;top&quot;:186.59582677165355,&quot;width&quot;:977.7062992125984}"/>
</p:tagLst>
</file>

<file path=ppt/tags/tag74.xml><?xml version="1.0" encoding="utf-8"?>
<p:tagLst xmlns:p="http://schemas.openxmlformats.org/presentationml/2006/main">
  <p:tag name="KSO_WM_DIAGRAM_VIRTUALLY_FRAME" val="{&quot;height&quot;:400.13015748031495,&quot;left&quot;:-1,&quot;top&quot;:186.59582677165355,&quot;width&quot;:977.7062992125984}"/>
</p:tagLst>
</file>

<file path=ppt/tags/tag75.xml><?xml version="1.0" encoding="utf-8"?>
<p:tagLst xmlns:p="http://schemas.openxmlformats.org/presentationml/2006/main">
  <p:tag name="KSO_WM_DIAGRAM_VIRTUALLY_FRAME" val="{&quot;height&quot;:400.13015748031495,&quot;left&quot;:-1,&quot;top&quot;:186.59582677165355,&quot;width&quot;:977.7062992125984}"/>
</p:tagLst>
</file>

<file path=ppt/tags/tag76.xml><?xml version="1.0" encoding="utf-8"?>
<p:tagLst xmlns:p="http://schemas.openxmlformats.org/presentationml/2006/main">
  <p:tag name="KSO_WM_DIAGRAM_VIRTUALLY_FRAME" val="{&quot;height&quot;:400.13015748031495,&quot;left&quot;:-1,&quot;top&quot;:186.59582677165355,&quot;width&quot;:977.7062992125984}"/>
</p:tagLst>
</file>

<file path=ppt/tags/tag77.xml><?xml version="1.0" encoding="utf-8"?>
<p:tagLst xmlns:p="http://schemas.openxmlformats.org/presentationml/2006/main">
  <p:tag name="KSO_WM_DIAGRAM_VIRTUALLY_FRAME" val="{&quot;height&quot;:400.13015748031495,&quot;left&quot;:-1,&quot;top&quot;:186.59582677165355,&quot;width&quot;:977.7062992125984}"/>
</p:tagLst>
</file>

<file path=ppt/tags/tag78.xml><?xml version="1.0" encoding="utf-8"?>
<p:tagLst xmlns:p="http://schemas.openxmlformats.org/presentationml/2006/main">
  <p:tag name="KSO_WM_DIAGRAM_VIRTUALLY_FRAME" val="{&quot;height&quot;:400.13015748031495,&quot;left&quot;:-1,&quot;top&quot;:186.59582677165355,&quot;width&quot;:977.7062992125984}"/>
</p:tagLst>
</file>

<file path=ppt/tags/tag79.xml><?xml version="1.0" encoding="utf-8"?>
<p:tagLst xmlns:p="http://schemas.openxmlformats.org/presentationml/2006/main">
  <p:tag name="KSO_WM_DIAGRAM_VIRTUALLY_FRAME" val="{&quot;height&quot;:400.13015748031495,&quot;left&quot;:-1,&quot;top&quot;:186.59582677165355,&quot;width&quot;:977.7062992125984}"/>
</p:tagLst>
</file>

<file path=ppt/tags/tag8.xml><?xml version="1.0" encoding="utf-8"?>
<p:tagLst xmlns:p="http://schemas.openxmlformats.org/presentationml/2006/main">
  <p:tag name="KSO_WM_DIAGRAM_VIRTUALLY_FRAME" val="{&quot;height&quot;:589.0804724409448,&quot;left&quot;:-45.323464566929125,&quot;top&quot;:225.44110236220473,&quot;width&quot;:1061.03}"/>
</p:tagLst>
</file>

<file path=ppt/tags/tag80.xml><?xml version="1.0" encoding="utf-8"?>
<p:tagLst xmlns:p="http://schemas.openxmlformats.org/presentationml/2006/main">
  <p:tag name="KSO_WM_DIAGRAM_VIRTUALLY_FRAME" val="{&quot;height&quot;:400.13015748031495,&quot;left&quot;:-1,&quot;top&quot;:186.59582677165355,&quot;width&quot;:977.7062992125984}"/>
</p:tagLst>
</file>

<file path=ppt/tags/tag81.xml><?xml version="1.0" encoding="utf-8"?>
<p:tagLst xmlns:p="http://schemas.openxmlformats.org/presentationml/2006/main">
  <p:tag name="KSO_WM_DIAGRAM_VIRTUALLY_FRAME" val="{&quot;height&quot;:400.13015748031495,&quot;left&quot;:-1,&quot;top&quot;:186.59582677165355,&quot;width&quot;:977.7062992125984}"/>
</p:tagLst>
</file>

<file path=ppt/tags/tag82.xml><?xml version="1.0" encoding="utf-8"?>
<p:tagLst xmlns:p="http://schemas.openxmlformats.org/presentationml/2006/main">
  <p:tag name="KSO_WM_DIAGRAM_VIRTUALLY_FRAME" val="{&quot;height&quot;:400.13015748031495,&quot;left&quot;:-1,&quot;top&quot;:186.59582677165355,&quot;width&quot;:977.7062992125984}"/>
</p:tagLst>
</file>

<file path=ppt/tags/tag83.xml><?xml version="1.0" encoding="utf-8"?>
<p:tagLst xmlns:p="http://schemas.openxmlformats.org/presentationml/2006/main">
  <p:tag name="KSO_WM_DIAGRAM_VIRTUALLY_FRAME" val="{&quot;height&quot;:400.13015748031495,&quot;left&quot;:-1,&quot;top&quot;:186.59582677165355,&quot;width&quot;:977.7062992125984}"/>
</p:tagLst>
</file>

<file path=ppt/tags/tag84.xml><?xml version="1.0" encoding="utf-8"?>
<p:tagLst xmlns:p="http://schemas.openxmlformats.org/presentationml/2006/main">
  <p:tag name="KSO_WM_DIAGRAM_VIRTUALLY_FRAME" val="{&quot;height&quot;:400.13015748031495,&quot;left&quot;:-1,&quot;top&quot;:186.59582677165355,&quot;width&quot;:977.7062992125984}"/>
</p:tagLst>
</file>

<file path=ppt/tags/tag85.xml><?xml version="1.0" encoding="utf-8"?>
<p:tagLst xmlns:p="http://schemas.openxmlformats.org/presentationml/2006/main">
  <p:tag name="KSO_WM_DIAGRAM_VIRTUALLY_FRAME" val="{&quot;height&quot;:400.13015748031495,&quot;left&quot;:-1,&quot;top&quot;:186.59582677165355,&quot;width&quot;:977.7062992125984}"/>
</p:tagLst>
</file>

<file path=ppt/tags/tag86.xml><?xml version="1.0" encoding="utf-8"?>
<p:tagLst xmlns:p="http://schemas.openxmlformats.org/presentationml/2006/main">
  <p:tag name="KSO_WM_DIAGRAM_VIRTUALLY_FRAME" val="{&quot;height&quot;:400.13015748031495,&quot;left&quot;:-1,&quot;top&quot;:186.59582677165355,&quot;width&quot;:977.7062992125984}"/>
</p:tagLst>
</file>

<file path=ppt/tags/tag87.xml><?xml version="1.0" encoding="utf-8"?>
<p:tagLst xmlns:p="http://schemas.openxmlformats.org/presentationml/2006/main">
  <p:tag name="ISPRING_PRESENTATION_TITLE" val="PowerPoint 演示文稿我"/>
  <p:tag name="commondata" val="eyJjb3VudCI6MTgsImhkaWQiOiJlZGRmMzVjYjZkMzI1NmQ5ZGFmOWIwYWFiOWQyNjIwMiIsInVzZXJDb3VudCI6MX0="/>
  <p:tag name="KSO_WPP_MARK_KEY" val="c5d1be42-ef8e-4ba1-b27b-7937e24ad49f"/>
  <p:tag name="COMMONDATA" val="eyJjb3VudCI6MTgsImhkaWQiOiJkN2JhMzRhYTE3ZWExZTUxMjlkMmM2ODg5NTY1MmQ1YyIsInVzZXJDb3VudCI6MTV9"/>
</p:tagLst>
</file>

<file path=ppt/tags/tag9.xml><?xml version="1.0" encoding="utf-8"?>
<p:tagLst xmlns:p="http://schemas.openxmlformats.org/presentationml/2006/main">
  <p:tag name="KSO_WM_DIAGRAM_VIRTUALLY_FRAME" val="{&quot;height&quot;:589.0804724409448,&quot;left&quot;:-45.323464566929125,&quot;top&quot;:225.44110236220473,&quot;width&quot;:1061.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6574</Words>
  <Application>WPS 演示</Application>
  <PresentationFormat>宽屏</PresentationFormat>
  <Paragraphs>299</Paragraphs>
  <Slides>23</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张海山锐线体简</vt:lpstr>
      <vt:lpstr>Agency FB</vt:lpstr>
      <vt:lpstr>Trebuchet MS</vt:lpstr>
      <vt:lpstr>造字工房尚黑 G0v1 粗体</vt:lpstr>
      <vt:lpstr>Source Sans Pro ExtraLight</vt:lpstr>
      <vt:lpstr>Agency FB</vt:lpstr>
      <vt:lpstr>Lato</vt:lpstr>
      <vt:lpstr>Calibri</vt:lpstr>
      <vt:lpstr>微软雅黑</vt:lpstr>
      <vt:lpstr>Arial Unicode MS</vt:lpstr>
      <vt:lpstr>Calibri Light</vt:lpstr>
      <vt:lpstr>等线</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演示文稿我</dc:title>
  <dc:creator>user</dc:creator>
  <cp:keywords>user</cp:keywords>
  <cp:lastModifiedBy> </cp:lastModifiedBy>
  <cp:revision>72</cp:revision>
  <dcterms:created xsi:type="dcterms:W3CDTF">2016-06-29T18:35:00Z</dcterms:created>
  <dcterms:modified xsi:type="dcterms:W3CDTF">2024-07-06T08:31:03Z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v1.0_mb_r8X5IQIb5wuAfOYf2uqyQg==</vt:lpwstr>
  </property>
  <property fmtid="{D5CDD505-2E9C-101B-9397-08002B2CF9AE}" pid="4" name="ICV">
    <vt:lpwstr>55D0BECCF7414A4396BA2989C17D22B7_11</vt:lpwstr>
  </property>
</Properties>
</file>