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307" r:id="rId8"/>
    <p:sldId id="308" r:id="rId9"/>
    <p:sldId id="309" r:id="rId10"/>
    <p:sldId id="310" r:id="rId11"/>
    <p:sldId id="277" r:id="rId12"/>
    <p:sldId id="282" r:id="rId13"/>
    <p:sldId id="295" r:id="rId14"/>
    <p:sldId id="296" r:id="rId15"/>
    <p:sldId id="298" r:id="rId16"/>
    <p:sldId id="299" r:id="rId17"/>
    <p:sldId id="300" r:id="rId18"/>
    <p:sldId id="301" r:id="rId19"/>
    <p:sldId id="302" r:id="rId20"/>
    <p:sldId id="303" r:id="rId21"/>
    <p:sldId id="304" r:id="rId22"/>
    <p:sldId id="306" r:id="rId23"/>
    <p:sldId id="305" r:id="rId24"/>
    <p:sldId id="313" r:id="rId25"/>
    <p:sldId id="314" r:id="rId26"/>
    <p:sldId id="315" r:id="rId27"/>
    <p:sldId id="316" r:id="rId28"/>
    <p:sldId id="311" r:id="rId29"/>
    <p:sldId id="312"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1A563-804F-4817-A93E-51632DD4B6F4}" v="924" dt="2020-08-09T14:23:14.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8" autoAdjust="0"/>
    <p:restoredTop sz="94660"/>
  </p:normalViewPr>
  <p:slideViewPr>
    <p:cSldViewPr snapToGrid="0">
      <p:cViewPr varScale="1">
        <p:scale>
          <a:sx n="87" d="100"/>
          <a:sy n="87" d="100"/>
        </p:scale>
        <p:origin x="2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AC6112-E512-4D1A-82EE-92BA53B3304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7F7B274-D846-48BA-84C0-0995AC2E59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11B6A5E-4EE7-45CA-A3A6-885C1557E81E}"/>
              </a:ext>
            </a:extLst>
          </p:cNvPr>
          <p:cNvSpPr>
            <a:spLocks noGrp="1"/>
          </p:cNvSpPr>
          <p:nvPr>
            <p:ph type="dt" sz="half" idx="10"/>
          </p:nvPr>
        </p:nvSpPr>
        <p:spPr/>
        <p:txBody>
          <a:bodyPr/>
          <a:lstStyle/>
          <a:p>
            <a:fld id="{859CBA71-C8B7-4D6A-B4DC-B62A8CBC1BD6}" type="datetimeFigureOut">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CA477C42-7DB4-49C0-8A3C-65A21EF93B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9408F1-63EC-440A-9DDF-FF9BD7B46D0D}"/>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00669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DEADB-0605-4419-8E0D-E6EF8821859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C027D6-09E3-4D38-9285-12A28D7A50E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02D0D77-0597-464D-AF9B-8594627E0097}"/>
              </a:ext>
            </a:extLst>
          </p:cNvPr>
          <p:cNvSpPr>
            <a:spLocks noGrp="1"/>
          </p:cNvSpPr>
          <p:nvPr>
            <p:ph type="dt" sz="half" idx="10"/>
          </p:nvPr>
        </p:nvSpPr>
        <p:spPr/>
        <p:txBody>
          <a:bodyPr/>
          <a:lstStyle/>
          <a:p>
            <a:fld id="{859CBA71-C8B7-4D6A-B4DC-B62A8CBC1BD6}" type="datetimeFigureOut">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83479E33-C3FC-4148-A62D-10AE58F38C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440467-43CF-4527-9F33-F5ABA531248B}"/>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5849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5E1803F-0166-4CFC-8E4E-ED483EFA1B9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68265F1-4DED-49C2-B8FD-68D4E31B071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93A03B-DE88-4F36-88BA-05F412AFD405}"/>
              </a:ext>
            </a:extLst>
          </p:cNvPr>
          <p:cNvSpPr>
            <a:spLocks noGrp="1"/>
          </p:cNvSpPr>
          <p:nvPr>
            <p:ph type="dt" sz="half" idx="10"/>
          </p:nvPr>
        </p:nvSpPr>
        <p:spPr/>
        <p:txBody>
          <a:bodyPr/>
          <a:lstStyle/>
          <a:p>
            <a:fld id="{859CBA71-C8B7-4D6A-B4DC-B62A8CBC1BD6}" type="datetimeFigureOut">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11CEFBD5-27F4-4158-B671-4B4B01DABA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D951E7-9EEE-46D9-B969-159B54146821}"/>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4188482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C06AF3-E8E6-4ECF-9EB0-35800F38B9B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2A7A70-69BE-4193-8ABC-AB0758B158A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241A28-BEAC-4774-BE52-41502CF21CBA}"/>
              </a:ext>
            </a:extLst>
          </p:cNvPr>
          <p:cNvSpPr>
            <a:spLocks noGrp="1"/>
          </p:cNvSpPr>
          <p:nvPr>
            <p:ph type="dt" sz="half" idx="10"/>
          </p:nvPr>
        </p:nvSpPr>
        <p:spPr/>
        <p:txBody>
          <a:bodyPr/>
          <a:lstStyle/>
          <a:p>
            <a:fld id="{859CBA71-C8B7-4D6A-B4DC-B62A8CBC1BD6}" type="datetimeFigureOut">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D784F9BE-D24F-46AE-BA73-555242A07A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94E016-8C84-4D1F-966C-54D80256F4C9}"/>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18141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FBA5A9-B8F3-405C-BCF6-FDA4B343122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026460-8C1F-4A7A-A939-B4815EA919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7254403-1865-4BF3-A132-4F59398C4FA2}"/>
              </a:ext>
            </a:extLst>
          </p:cNvPr>
          <p:cNvSpPr>
            <a:spLocks noGrp="1"/>
          </p:cNvSpPr>
          <p:nvPr>
            <p:ph type="dt" sz="half" idx="10"/>
          </p:nvPr>
        </p:nvSpPr>
        <p:spPr/>
        <p:txBody>
          <a:bodyPr/>
          <a:lstStyle/>
          <a:p>
            <a:fld id="{859CBA71-C8B7-4D6A-B4DC-B62A8CBC1BD6}" type="datetimeFigureOut">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94848EAC-2E22-4E00-B0E4-F005DAF75D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AC8339-3FA5-4F0E-AA07-69B3BD05CD81}"/>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602774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A668B-5F2A-4828-8FEA-527D1071E90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C2575F-36F0-42BD-96F3-27CC2ADF841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F06CAE-250F-4E8A-99F8-F62325F2DC6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6D78890-11ED-42E0-9B86-6758BC540E3F}"/>
              </a:ext>
            </a:extLst>
          </p:cNvPr>
          <p:cNvSpPr>
            <a:spLocks noGrp="1"/>
          </p:cNvSpPr>
          <p:nvPr>
            <p:ph type="dt" sz="half" idx="10"/>
          </p:nvPr>
        </p:nvSpPr>
        <p:spPr/>
        <p:txBody>
          <a:bodyPr/>
          <a:lstStyle/>
          <a:p>
            <a:fld id="{859CBA71-C8B7-4D6A-B4DC-B62A8CBC1BD6}" type="datetimeFigureOut">
              <a:rPr kumimoji="1" lang="ja-JP" altLang="en-US" smtClean="0"/>
              <a:t>2020/8/20</a:t>
            </a:fld>
            <a:endParaRPr kumimoji="1" lang="ja-JP" altLang="en-US"/>
          </a:p>
        </p:txBody>
      </p:sp>
      <p:sp>
        <p:nvSpPr>
          <p:cNvPr id="6" name="フッター プレースホルダー 5">
            <a:extLst>
              <a:ext uri="{FF2B5EF4-FFF2-40B4-BE49-F238E27FC236}">
                <a16:creationId xmlns:a16="http://schemas.microsoft.com/office/drawing/2014/main" id="{4956B1C8-A653-4039-AF68-AF95BABC60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BBC6BFC-1854-4C51-BA38-A2B9D864FAF9}"/>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388750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8E21F-4D11-4DAF-AF2C-FF66D9DE569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531552D-6C08-4DED-9CA7-DAA56AF6FA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41A3463-47CB-47FA-917D-BE425656F05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127B558-386F-42E4-92A1-293BBC9E68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C306D1A-7804-4656-9A01-5F18F498298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6ACF6F-1258-485D-AA54-3205B08799ED}"/>
              </a:ext>
            </a:extLst>
          </p:cNvPr>
          <p:cNvSpPr>
            <a:spLocks noGrp="1"/>
          </p:cNvSpPr>
          <p:nvPr>
            <p:ph type="dt" sz="half" idx="10"/>
          </p:nvPr>
        </p:nvSpPr>
        <p:spPr/>
        <p:txBody>
          <a:bodyPr/>
          <a:lstStyle/>
          <a:p>
            <a:fld id="{859CBA71-C8B7-4D6A-B4DC-B62A8CBC1BD6}" type="datetimeFigureOut">
              <a:rPr kumimoji="1" lang="ja-JP" altLang="en-US" smtClean="0"/>
              <a:t>2020/8/20</a:t>
            </a:fld>
            <a:endParaRPr kumimoji="1" lang="ja-JP" altLang="en-US"/>
          </a:p>
        </p:txBody>
      </p:sp>
      <p:sp>
        <p:nvSpPr>
          <p:cNvPr id="8" name="フッター プレースホルダー 7">
            <a:extLst>
              <a:ext uri="{FF2B5EF4-FFF2-40B4-BE49-F238E27FC236}">
                <a16:creationId xmlns:a16="http://schemas.microsoft.com/office/drawing/2014/main" id="{87F9E153-CBB0-4EC1-8A7B-A22A19A701B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AFFF20A-1FC7-4B7F-B658-2973EFFCB80E}"/>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7819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EFBA17-EB94-4DF5-9DEF-6C34B425F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2F84FAD-7D92-42E9-899A-CEA41680FAEA}"/>
              </a:ext>
            </a:extLst>
          </p:cNvPr>
          <p:cNvSpPr>
            <a:spLocks noGrp="1"/>
          </p:cNvSpPr>
          <p:nvPr>
            <p:ph type="dt" sz="half" idx="10"/>
          </p:nvPr>
        </p:nvSpPr>
        <p:spPr/>
        <p:txBody>
          <a:bodyPr/>
          <a:lstStyle/>
          <a:p>
            <a:fld id="{859CBA71-C8B7-4D6A-B4DC-B62A8CBC1BD6}" type="datetimeFigureOut">
              <a:rPr kumimoji="1" lang="ja-JP" altLang="en-US" smtClean="0"/>
              <a:t>2020/8/20</a:t>
            </a:fld>
            <a:endParaRPr kumimoji="1" lang="ja-JP" altLang="en-US"/>
          </a:p>
        </p:txBody>
      </p:sp>
      <p:sp>
        <p:nvSpPr>
          <p:cNvPr id="4" name="フッター プレースホルダー 3">
            <a:extLst>
              <a:ext uri="{FF2B5EF4-FFF2-40B4-BE49-F238E27FC236}">
                <a16:creationId xmlns:a16="http://schemas.microsoft.com/office/drawing/2014/main" id="{9FA54768-C2AA-433E-A4CE-E59F30C3297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F7F8DCE-F2FB-4351-B8E9-9CDD72119084}"/>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400960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6C7CD38-3CB2-43AF-B024-776B4DCC3CD4}"/>
              </a:ext>
            </a:extLst>
          </p:cNvPr>
          <p:cNvSpPr>
            <a:spLocks noGrp="1"/>
          </p:cNvSpPr>
          <p:nvPr>
            <p:ph type="dt" sz="half" idx="10"/>
          </p:nvPr>
        </p:nvSpPr>
        <p:spPr/>
        <p:txBody>
          <a:bodyPr/>
          <a:lstStyle/>
          <a:p>
            <a:fld id="{859CBA71-C8B7-4D6A-B4DC-B62A8CBC1BD6}" type="datetimeFigureOut">
              <a:rPr kumimoji="1" lang="ja-JP" altLang="en-US" smtClean="0"/>
              <a:t>2020/8/20</a:t>
            </a:fld>
            <a:endParaRPr kumimoji="1" lang="ja-JP" altLang="en-US"/>
          </a:p>
        </p:txBody>
      </p:sp>
      <p:sp>
        <p:nvSpPr>
          <p:cNvPr id="3" name="フッター プレースホルダー 2">
            <a:extLst>
              <a:ext uri="{FF2B5EF4-FFF2-40B4-BE49-F238E27FC236}">
                <a16:creationId xmlns:a16="http://schemas.microsoft.com/office/drawing/2014/main" id="{91C044C3-17A6-48A5-88CD-B6CEDF19CB6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F424DD-14C7-452E-9B77-F78D40536463}"/>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75563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D45FE4-1585-47A2-8C9B-4D63599A928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DB58F8E-5979-4CC9-A75E-29F2B9A7D0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F94D3A-D1E7-4C51-8B04-9BC2953C1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E7784B5-C669-4D33-9563-BECE75987B89}"/>
              </a:ext>
            </a:extLst>
          </p:cNvPr>
          <p:cNvSpPr>
            <a:spLocks noGrp="1"/>
          </p:cNvSpPr>
          <p:nvPr>
            <p:ph type="dt" sz="half" idx="10"/>
          </p:nvPr>
        </p:nvSpPr>
        <p:spPr/>
        <p:txBody>
          <a:bodyPr/>
          <a:lstStyle/>
          <a:p>
            <a:fld id="{859CBA71-C8B7-4D6A-B4DC-B62A8CBC1BD6}" type="datetimeFigureOut">
              <a:rPr kumimoji="1" lang="ja-JP" altLang="en-US" smtClean="0"/>
              <a:t>2020/8/20</a:t>
            </a:fld>
            <a:endParaRPr kumimoji="1" lang="ja-JP" altLang="en-US"/>
          </a:p>
        </p:txBody>
      </p:sp>
      <p:sp>
        <p:nvSpPr>
          <p:cNvPr id="6" name="フッター プレースホルダー 5">
            <a:extLst>
              <a:ext uri="{FF2B5EF4-FFF2-40B4-BE49-F238E27FC236}">
                <a16:creationId xmlns:a16="http://schemas.microsoft.com/office/drawing/2014/main" id="{00E70B5E-4BF0-4567-B01F-6B74B0B4BC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4A4EF3-FD59-4373-AC45-F2DF2DF5E20F}"/>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1934714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55CA9-D527-41A2-874A-3E6B5BC01CC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71F949-DB56-431A-BC3B-0965679F3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FB89DFA-69F8-4FDE-94AD-63952F56C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3D33C50-73FB-4C3F-9104-5A67100A1392}"/>
              </a:ext>
            </a:extLst>
          </p:cNvPr>
          <p:cNvSpPr>
            <a:spLocks noGrp="1"/>
          </p:cNvSpPr>
          <p:nvPr>
            <p:ph type="dt" sz="half" idx="10"/>
          </p:nvPr>
        </p:nvSpPr>
        <p:spPr/>
        <p:txBody>
          <a:bodyPr/>
          <a:lstStyle/>
          <a:p>
            <a:fld id="{859CBA71-C8B7-4D6A-B4DC-B62A8CBC1BD6}" type="datetimeFigureOut">
              <a:rPr kumimoji="1" lang="ja-JP" altLang="en-US" smtClean="0"/>
              <a:t>2020/8/20</a:t>
            </a:fld>
            <a:endParaRPr kumimoji="1" lang="ja-JP" altLang="en-US"/>
          </a:p>
        </p:txBody>
      </p:sp>
      <p:sp>
        <p:nvSpPr>
          <p:cNvPr id="6" name="フッター プレースホルダー 5">
            <a:extLst>
              <a:ext uri="{FF2B5EF4-FFF2-40B4-BE49-F238E27FC236}">
                <a16:creationId xmlns:a16="http://schemas.microsoft.com/office/drawing/2014/main" id="{E56D4737-3D57-419F-9CD6-55BB22DB81C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4E2B47-6273-4E61-AB11-77D0D098243C}"/>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542157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BE018A0-6C19-42DB-A8E0-2767F6D01A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833909-3FFA-422D-BD02-895CED0D99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0A4786-82E3-448E-A078-B9C792447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CBA71-C8B7-4D6A-B4DC-B62A8CBC1BD6}" type="datetimeFigureOut">
              <a:rPr kumimoji="1" lang="ja-JP" altLang="en-US" smtClean="0"/>
              <a:t>2020/8/20</a:t>
            </a:fld>
            <a:endParaRPr kumimoji="1" lang="ja-JP" altLang="en-US"/>
          </a:p>
        </p:txBody>
      </p:sp>
      <p:sp>
        <p:nvSpPr>
          <p:cNvPr id="5" name="フッター プレースホルダー 4">
            <a:extLst>
              <a:ext uri="{FF2B5EF4-FFF2-40B4-BE49-F238E27FC236}">
                <a16:creationId xmlns:a16="http://schemas.microsoft.com/office/drawing/2014/main" id="{BF8A2CD6-2049-400C-97D1-D793D8E4F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038317-30C2-43C6-B1FC-B566BF2B75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364094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microsoft.com/en-us/download/details.aspx?id=4759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sync-service-manager-ui-operations#understand-the-information-visible-in-the-operations-tab"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ja-jp/azure/active-directory/hybrid/tshoot-connect-connectivity" TargetMode="External"/><Relationship Id="rId7" Type="http://schemas.openxmlformats.org/officeDocument/2006/relationships/hyperlink" Target="https://docs.microsoft.com/ja-jp/azure/active-directory/hybrid/tshoot-connect-pass-through-authentication" TargetMode="External"/><Relationship Id="rId2" Type="http://schemas.openxmlformats.org/officeDocument/2006/relationships/hyperlink" Target="https://docs.microsoft.com/ja-jp/troubleshoot/azure/active-directory/installation-issues" TargetMode="External"/><Relationship Id="rId1" Type="http://schemas.openxmlformats.org/officeDocument/2006/relationships/slideLayout" Target="../slideLayouts/slideLayout7.xml"/><Relationship Id="rId6" Type="http://schemas.openxmlformats.org/officeDocument/2006/relationships/hyperlink" Target="https://docs.microsoft.com/ja-jp/azure/active-directory/hybrid/tshoot-connect-password-hash-synchronization" TargetMode="External"/><Relationship Id="rId5" Type="http://schemas.openxmlformats.org/officeDocument/2006/relationships/hyperlink" Target="https://docs.microsoft.com/ja-jp/azure/active-directory/hybrid/tshoot-connect-objectsync" TargetMode="External"/><Relationship Id="rId4" Type="http://schemas.openxmlformats.org/officeDocument/2006/relationships/hyperlink" Target="https://docs.microsoft.com/ja-jp/azure/active-directory/hybrid/tshoot-connect-sync-erro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ja-jp/azure/active-directory/hybrid/how-to-connect-create-custom-sync-rul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741AD56-C4AE-4371-9517-ACC94D88ED8E}"/>
              </a:ext>
            </a:extLst>
          </p:cNvPr>
          <p:cNvSpPr txBox="1"/>
          <p:nvPr/>
        </p:nvSpPr>
        <p:spPr>
          <a:xfrm>
            <a:off x="295712" y="624303"/>
            <a:ext cx="11356596" cy="923330"/>
          </a:xfrm>
          <a:prstGeom prst="rect">
            <a:avLst/>
          </a:prstGeom>
          <a:noFill/>
        </p:spPr>
        <p:txBody>
          <a:bodyPr wrap="square">
            <a:spAutoFit/>
          </a:bodyPr>
          <a:lstStyle/>
          <a:p>
            <a:r>
              <a:rPr lang="ja-JP" altLang="en-US" b="1" dirty="0"/>
              <a:t>Azure AD Connect アップグレード手順 (スイング移行)</a:t>
            </a:r>
          </a:p>
          <a:p>
            <a:endParaRPr lang="en-US" altLang="ja-JP" dirty="0"/>
          </a:p>
          <a:p>
            <a:endParaRPr lang="ja-JP" altLang="en-US" dirty="0"/>
          </a:p>
        </p:txBody>
      </p:sp>
      <p:sp>
        <p:nvSpPr>
          <p:cNvPr id="7" name="テキスト ボックス 6">
            <a:extLst>
              <a:ext uri="{FF2B5EF4-FFF2-40B4-BE49-F238E27FC236}">
                <a16:creationId xmlns:a16="http://schemas.microsoft.com/office/drawing/2014/main" id="{D18E4F45-4044-4110-A698-3022069542DB}"/>
              </a:ext>
            </a:extLst>
          </p:cNvPr>
          <p:cNvSpPr txBox="1"/>
          <p:nvPr/>
        </p:nvSpPr>
        <p:spPr>
          <a:xfrm>
            <a:off x="295712" y="2371230"/>
            <a:ext cx="11356596" cy="2893100"/>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下記の手順で実施します。</a:t>
            </a:r>
            <a:endParaRPr lang="en-US" altLang="ja-JP" sz="1400" dirty="0">
              <a:latin typeface="Meiryo UI" panose="020B0604030504040204" pitchFamily="50" charset="-128"/>
              <a:ea typeface="Meiryo UI" panose="020B0604030504040204" pitchFamily="50" charset="-128"/>
            </a:endParaRPr>
          </a:p>
          <a:p>
            <a:pPr marL="342900" indent="-342900">
              <a:buAutoNum type="arabicPeriod"/>
            </a:pPr>
            <a:r>
              <a:rPr lang="ja-JP" altLang="en-US" sz="1400" dirty="0">
                <a:latin typeface="Meiryo UI" panose="020B0604030504040204" pitchFamily="50" charset="-128"/>
                <a:ea typeface="Meiryo UI" panose="020B0604030504040204" pitchFamily="50" charset="-128"/>
              </a:rPr>
              <a:t>それぞれのサーバーで既存環境の動作状況の確認</a:t>
            </a:r>
            <a:endParaRPr lang="en-US" altLang="ja-JP" sz="1400" dirty="0">
              <a:latin typeface="Meiryo UI" panose="020B0604030504040204" pitchFamily="50" charset="-128"/>
              <a:ea typeface="Meiryo UI" panose="020B0604030504040204" pitchFamily="50" charset="-128"/>
            </a:endParaRPr>
          </a:p>
          <a:p>
            <a:pPr marL="342900" indent="-342900">
              <a:buAutoNum type="arabicPeriod"/>
            </a:pPr>
            <a:r>
              <a:rPr lang="ja-JP" altLang="en-US" sz="1400" dirty="0">
                <a:latin typeface="Meiryo UI" panose="020B0604030504040204" pitchFamily="50" charset="-128"/>
                <a:ea typeface="Meiryo UI" panose="020B0604030504040204" pitchFamily="50" charset="-128"/>
              </a:rPr>
              <a:t>設定内容の保存</a:t>
            </a:r>
            <a:endParaRPr lang="en-US" altLang="ja-JP" sz="1400" dirty="0">
              <a:latin typeface="Meiryo UI" panose="020B0604030504040204" pitchFamily="50" charset="-128"/>
              <a:ea typeface="Meiryo UI" panose="020B0604030504040204" pitchFamily="50" charset="-128"/>
            </a:endParaRPr>
          </a:p>
          <a:p>
            <a:pPr marL="342900" indent="-342900">
              <a:buFontTx/>
              <a:buAutoNum type="arabicPeriod"/>
            </a:pPr>
            <a:r>
              <a:rPr lang="en-US" altLang="ja-JP" sz="1400" dirty="0" err="1">
                <a:latin typeface="Meiryo UI" panose="020B0604030504040204" pitchFamily="50" charset="-128"/>
                <a:ea typeface="Meiryo UI" panose="020B0604030504040204" pitchFamily="50" charset="-128"/>
              </a:rPr>
              <a:t>ServerB</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の </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のインプレース アップグレード</a:t>
            </a:r>
            <a:endParaRPr lang="en-US" altLang="ja-JP" sz="1400" dirty="0">
              <a:latin typeface="Meiryo UI" panose="020B0604030504040204" pitchFamily="50" charset="-128"/>
              <a:ea typeface="Meiryo UI" panose="020B0604030504040204" pitchFamily="50" charset="-128"/>
            </a:endParaRPr>
          </a:p>
          <a:p>
            <a:pPr marL="342900" indent="-342900">
              <a:buAutoNum type="arabicPeriod"/>
            </a:pPr>
            <a:r>
              <a:rPr lang="en-US" altLang="ja-JP" sz="1400" dirty="0" err="1">
                <a:latin typeface="Meiryo UI" panose="020B0604030504040204" pitchFamily="50" charset="-128"/>
                <a:ea typeface="Meiryo UI" panose="020B0604030504040204" pitchFamily="50" charset="-128"/>
              </a:rPr>
              <a:t>ServerB</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の動作状況の確認</a:t>
            </a:r>
            <a:endParaRPr lang="en-US" altLang="ja-JP" sz="1400" dirty="0">
              <a:latin typeface="Meiryo UI" panose="020B0604030504040204" pitchFamily="50" charset="-128"/>
              <a:ea typeface="Meiryo UI" panose="020B0604030504040204" pitchFamily="50" charset="-128"/>
            </a:endParaRPr>
          </a:p>
          <a:p>
            <a:pPr marL="342900" indent="-342900">
              <a:buAutoNum type="arabicPeriod"/>
            </a:pPr>
            <a:r>
              <a:rPr lang="en-US" altLang="ja-JP" sz="1400" dirty="0" err="1">
                <a:latin typeface="Meiryo UI" panose="020B0604030504040204" pitchFamily="50" charset="-128"/>
                <a:ea typeface="Meiryo UI" panose="020B0604030504040204" pitchFamily="50" charset="-128"/>
              </a:rPr>
              <a:t>ServerA</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にて </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のステージング モードを有効化</a:t>
            </a:r>
            <a:endParaRPr lang="en-US" altLang="ja-JP" sz="1400" dirty="0">
              <a:latin typeface="Meiryo UI" panose="020B0604030504040204" pitchFamily="50" charset="-128"/>
              <a:ea typeface="Meiryo UI" panose="020B0604030504040204" pitchFamily="50" charset="-128"/>
            </a:endParaRPr>
          </a:p>
          <a:p>
            <a:pPr marL="342900" indent="-342900">
              <a:buAutoNum type="arabicPeriod"/>
            </a:pPr>
            <a:r>
              <a:rPr lang="en-US" altLang="ja-JP" sz="1400" dirty="0" err="1">
                <a:latin typeface="Meiryo UI" panose="020B0604030504040204" pitchFamily="50" charset="-128"/>
                <a:ea typeface="Meiryo UI" panose="020B0604030504040204" pitchFamily="50" charset="-128"/>
              </a:rPr>
              <a:t>ServerB</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にて </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のステージング モード無効化</a:t>
            </a:r>
            <a:endParaRPr lang="en-US" altLang="ja-JP" sz="1400" dirty="0">
              <a:latin typeface="Meiryo UI" panose="020B0604030504040204" pitchFamily="50" charset="-128"/>
              <a:ea typeface="Meiryo UI" panose="020B0604030504040204" pitchFamily="50" charset="-128"/>
            </a:endParaRPr>
          </a:p>
          <a:p>
            <a:pPr marL="342900" indent="-342900">
              <a:buAutoNum type="arabicPeriod"/>
            </a:pPr>
            <a:r>
              <a:rPr lang="en-US" altLang="ja-JP" sz="1400" dirty="0" err="1">
                <a:latin typeface="Meiryo UI" panose="020B0604030504040204" pitchFamily="50" charset="-128"/>
                <a:ea typeface="Meiryo UI" panose="020B0604030504040204" pitchFamily="50" charset="-128"/>
              </a:rPr>
              <a:t>ServerA</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の </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のインプレース アップグレード</a:t>
            </a:r>
            <a:endParaRPr lang="en-US" altLang="ja-JP" sz="1400" dirty="0">
              <a:latin typeface="Meiryo UI" panose="020B0604030504040204" pitchFamily="50" charset="-128"/>
              <a:ea typeface="Meiryo UI" panose="020B0604030504040204" pitchFamily="50" charset="-128"/>
            </a:endParaRPr>
          </a:p>
          <a:p>
            <a:pPr marL="342900" indent="-342900">
              <a:buAutoNum type="arabicPeriod"/>
            </a:pPr>
            <a:r>
              <a:rPr lang="en-US" altLang="ja-JP" sz="1400" dirty="0" err="1">
                <a:latin typeface="Meiryo UI" panose="020B0604030504040204" pitchFamily="50" charset="-128"/>
                <a:ea typeface="Meiryo UI" panose="020B0604030504040204" pitchFamily="50" charset="-128"/>
              </a:rPr>
              <a:t>ServerA</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の </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の動作確認</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pPr marL="342900" indent="-342900">
              <a:buAutoNum type="arabicPeriod"/>
            </a:pPr>
            <a:endParaRPr lang="en-US" altLang="ja-JP" sz="1400" dirty="0">
              <a:latin typeface="Meiryo UI" panose="020B0604030504040204" pitchFamily="50" charset="-128"/>
              <a:ea typeface="Meiryo UI" panose="020B0604030504040204" pitchFamily="50" charset="-128"/>
            </a:endParaRPr>
          </a:p>
          <a:p>
            <a:pPr marL="342900" indent="-342900">
              <a:buAutoNum type="arabicPeriod"/>
            </a:pPr>
            <a:endParaRPr lang="en-US" altLang="ja-JP" sz="1400" dirty="0">
              <a:latin typeface="Meiryo UI" panose="020B0604030504040204" pitchFamily="50" charset="-128"/>
              <a:ea typeface="Meiryo UI" panose="020B0604030504040204" pitchFamily="50" charset="-128"/>
            </a:endParaRPr>
          </a:p>
          <a:p>
            <a:pPr marL="342900" indent="-342900">
              <a:buAutoNum type="arabicPeriod"/>
            </a:pPr>
            <a:endParaRPr lang="en-US" altLang="ja-JP" sz="14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C21F40E6-B99E-4C74-AFF5-FC37BB4577B8}"/>
              </a:ext>
            </a:extLst>
          </p:cNvPr>
          <p:cNvSpPr txBox="1"/>
          <p:nvPr/>
        </p:nvSpPr>
        <p:spPr>
          <a:xfrm>
            <a:off x="295712" y="4872210"/>
            <a:ext cx="11356596" cy="1169551"/>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本手順は </a:t>
            </a:r>
            <a:r>
              <a:rPr lang="en-US" altLang="ja-JP" sz="1400" dirty="0">
                <a:latin typeface="Meiryo UI" panose="020B0604030504040204" pitchFamily="50" charset="-128"/>
                <a:ea typeface="Meiryo UI" panose="020B0604030504040204" pitchFamily="50" charset="-128"/>
              </a:rPr>
              <a:t> 1.1.618.0 </a:t>
            </a:r>
            <a:r>
              <a:rPr lang="ja-JP" altLang="en-US" sz="1400" dirty="0">
                <a:latin typeface="Meiryo UI" panose="020B0604030504040204" pitchFamily="50" charset="-128"/>
                <a:ea typeface="Meiryo UI" panose="020B0604030504040204" pitchFamily="50" charset="-128"/>
              </a:rPr>
              <a:t>からの </a:t>
            </a:r>
            <a:r>
              <a:rPr lang="en-US" altLang="ja-JP" sz="1400" dirty="0">
                <a:latin typeface="Meiryo UI" panose="020B0604030504040204" pitchFamily="50" charset="-128"/>
                <a:ea typeface="Meiryo UI" panose="020B0604030504040204" pitchFamily="50" charset="-128"/>
              </a:rPr>
              <a:t>2020 </a:t>
            </a:r>
            <a:r>
              <a:rPr lang="ja-JP" altLang="en-US" sz="1400" dirty="0">
                <a:latin typeface="Meiryo UI" panose="020B0604030504040204" pitchFamily="50" charset="-128"/>
                <a:ea typeface="Meiryo UI" panose="020B0604030504040204" pitchFamily="50" charset="-128"/>
              </a:rPr>
              <a:t>年 </a:t>
            </a:r>
            <a:r>
              <a:rPr lang="en-US" altLang="ja-JP" sz="1400" dirty="0">
                <a:latin typeface="Meiryo UI" panose="020B0604030504040204" pitchFamily="50" charset="-128"/>
                <a:ea typeface="Meiryo UI" panose="020B0604030504040204" pitchFamily="50" charset="-128"/>
              </a:rPr>
              <a:t>8 </a:t>
            </a:r>
            <a:r>
              <a:rPr lang="ja-JP" altLang="en-US" sz="1400" dirty="0">
                <a:latin typeface="Meiryo UI" panose="020B0604030504040204" pitchFamily="50" charset="-128"/>
                <a:ea typeface="Meiryo UI" panose="020B0604030504040204" pitchFamily="50" charset="-128"/>
              </a:rPr>
              <a:t>月現在最新バージョンの </a:t>
            </a:r>
            <a:r>
              <a:rPr lang="en-US" altLang="ja-JP" sz="1400" dirty="0">
                <a:latin typeface="Meiryo UI" panose="020B0604030504040204" pitchFamily="50" charset="-128"/>
                <a:ea typeface="Meiryo UI" panose="020B0604030504040204" pitchFamily="50" charset="-128"/>
              </a:rPr>
              <a:t>1.5.45.0 </a:t>
            </a:r>
            <a:r>
              <a:rPr lang="ja-JP" altLang="en-US" sz="1400" dirty="0">
                <a:latin typeface="Meiryo UI" panose="020B0604030504040204" pitchFamily="50" charset="-128"/>
                <a:ea typeface="Meiryo UI" panose="020B0604030504040204" pitchFamily="50" charset="-128"/>
              </a:rPr>
              <a:t>へのアップグレードを実行したものとなります。</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アップグレード前のバージョンによって表示項目などが異なりますので、予めご留意ください。</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インストール ファイルは下記より入手し、それぞのれサーバーに事前に配置してください。</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hlinkClick r:id="rId2"/>
              </a:rPr>
              <a:t>https://www.microsoft.com/en-us/download/details.aspx?id=47594</a:t>
            </a:r>
            <a:endParaRPr lang="en-US" altLang="ja-JP" sz="14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3A533A3D-C19B-4CB0-8E86-5ED8CFCB7197}"/>
              </a:ext>
            </a:extLst>
          </p:cNvPr>
          <p:cNvSpPr txBox="1"/>
          <p:nvPr/>
        </p:nvSpPr>
        <p:spPr>
          <a:xfrm>
            <a:off x="295712" y="1547633"/>
            <a:ext cx="11356596" cy="307777"/>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本手順は既存環境にて </a:t>
            </a:r>
            <a:r>
              <a:rPr lang="en-US" altLang="ja-JP" sz="1400" dirty="0">
                <a:latin typeface="Meiryo UI" panose="020B0604030504040204" pitchFamily="50" charset="-128"/>
                <a:ea typeface="Meiryo UI" panose="020B0604030504040204" pitchFamily="50" charset="-128"/>
              </a:rPr>
              <a:t>2 </a:t>
            </a:r>
            <a:r>
              <a:rPr lang="ja-JP" altLang="en-US" sz="1400" dirty="0">
                <a:latin typeface="Meiryo UI" panose="020B0604030504040204" pitchFamily="50" charset="-128"/>
                <a:ea typeface="Meiryo UI" panose="020B0604030504040204" pitchFamily="50" charset="-128"/>
              </a:rPr>
              <a:t>台構成環境下でそれぞれの </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サーバーを最新バージョンとするシナリオを想定した手順となります。</a:t>
            </a:r>
            <a:endParaRPr lang="en-US" altLang="ja-JP" sz="1400"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C6EC2C65-B03A-4983-8D01-EA78EB765EDA}"/>
              </a:ext>
            </a:extLst>
          </p:cNvPr>
          <p:cNvSpPr txBox="1"/>
          <p:nvPr/>
        </p:nvSpPr>
        <p:spPr>
          <a:xfrm>
            <a:off x="298643" y="1814333"/>
            <a:ext cx="11356596" cy="307777"/>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本手順はそれぞれのサーバーを区別するために、</a:t>
            </a:r>
            <a:r>
              <a:rPr lang="en-US" altLang="ja-JP" sz="1400" dirty="0" err="1">
                <a:latin typeface="Meiryo UI" panose="020B0604030504040204" pitchFamily="50" charset="-128"/>
                <a:ea typeface="Meiryo UI" panose="020B0604030504040204" pitchFamily="50" charset="-128"/>
              </a:rPr>
              <a:t>ServerA</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ステージング モード無効</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ServerB</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ステージング モード有効</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 として記載します。</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75750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E87AF300-B7D6-4482-8BBB-29782848E3A5}"/>
              </a:ext>
            </a:extLst>
          </p:cNvPr>
          <p:cNvPicPr>
            <a:picLocks noChangeAspect="1"/>
          </p:cNvPicPr>
          <p:nvPr/>
        </p:nvPicPr>
        <p:blipFill>
          <a:blip r:embed="rId2"/>
          <a:stretch>
            <a:fillRect/>
          </a:stretch>
        </p:blipFill>
        <p:spPr>
          <a:xfrm>
            <a:off x="834981" y="1462286"/>
            <a:ext cx="6939163"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3.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3-4.</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015663"/>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68676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92E717C-AC78-43D2-A901-F6180883DCB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の動作状況の確認</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9683E9BB-142C-4A5F-8886-B0F9C20C54E9}"/>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4-1.</a:t>
            </a:r>
            <a:r>
              <a:rPr lang="ja-JP" altLang="en-US" sz="1400" dirty="0">
                <a:latin typeface="Meiryo UI" panose="020B0604030504040204" pitchFamily="50" charset="-128"/>
                <a:ea typeface="Meiryo UI" panose="020B0604030504040204" pitchFamily="50" charset="-128"/>
              </a:rPr>
              <a:t> アップグレード前後の設定を比較します。確認手順は </a:t>
            </a:r>
            <a:r>
              <a:rPr lang="en-US" altLang="ja-JP" sz="1400" dirty="0">
                <a:latin typeface="Meiryo UI" panose="020B0604030504040204" pitchFamily="50" charset="-128"/>
                <a:ea typeface="Meiryo UI" panose="020B0604030504040204" pitchFamily="50" charset="-128"/>
              </a:rPr>
              <a:t>2. </a:t>
            </a:r>
            <a:r>
              <a:rPr lang="ja-JP" altLang="en-US" sz="1400" dirty="0">
                <a:latin typeface="Meiryo UI" panose="020B0604030504040204" pitchFamily="50" charset="-128"/>
                <a:ea typeface="Meiryo UI" panose="020B0604030504040204" pitchFamily="50" charset="-128"/>
              </a:rPr>
              <a:t>の手順と同様となります。</a:t>
            </a:r>
            <a:endParaRPr lang="en-US" altLang="ja-JP" sz="14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A3723399-4ED0-4FCA-8531-6C3810A05303}"/>
              </a:ext>
            </a:extLst>
          </p:cNvPr>
          <p:cNvSpPr txBox="1"/>
          <p:nvPr/>
        </p:nvSpPr>
        <p:spPr>
          <a:xfrm>
            <a:off x="295710" y="1192355"/>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       # Azure AD Connect Configuration Documenter </a:t>
            </a:r>
            <a:r>
              <a:rPr lang="ja-JP" altLang="en-US" sz="1400" dirty="0">
                <a:latin typeface="Meiryo UI" panose="020B0604030504040204" pitchFamily="50" charset="-128"/>
                <a:ea typeface="Meiryo UI" panose="020B0604030504040204" pitchFamily="50" charset="-128"/>
              </a:rPr>
              <a:t>での比較方法は別途資料を確認</a:t>
            </a:r>
            <a:endParaRPr lang="en-US" altLang="ja-JP" sz="14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77726F11-1750-4889-AAFC-025AD6B7334A}"/>
              </a:ext>
            </a:extLst>
          </p:cNvPr>
          <p:cNvSpPr txBox="1"/>
          <p:nvPr/>
        </p:nvSpPr>
        <p:spPr>
          <a:xfrm>
            <a:off x="277988" y="1674939"/>
            <a:ext cx="8348560" cy="523220"/>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4-2.</a:t>
            </a:r>
            <a:r>
              <a:rPr lang="ja-JP" altLang="en-US" sz="1400" dirty="0">
                <a:latin typeface="Meiryo UI" panose="020B0604030504040204" pitchFamily="50" charset="-128"/>
                <a:ea typeface="Meiryo UI" panose="020B0604030504040204" pitchFamily="50" charset="-128"/>
              </a:rPr>
              <a:t> 同期処理結果を </a:t>
            </a:r>
            <a:r>
              <a:rPr lang="en-US" altLang="ja-JP" sz="1400" dirty="0" err="1">
                <a:latin typeface="Meiryo UI" panose="020B0604030504040204" pitchFamily="50" charset="-128"/>
                <a:ea typeface="Meiryo UI" panose="020B0604030504040204" pitchFamily="50" charset="-128"/>
              </a:rPr>
              <a:t>CSExport</a:t>
            </a:r>
            <a:r>
              <a:rPr lang="en-US" altLang="ja-JP" sz="1400" dirty="0">
                <a:latin typeface="Meiryo UI" panose="020B0604030504040204" pitchFamily="50" charset="-128"/>
                <a:ea typeface="Meiryo UI" panose="020B0604030504040204" pitchFamily="50" charset="-128"/>
              </a:rPr>
              <a:t> Analyzer </a:t>
            </a:r>
            <a:r>
              <a:rPr lang="ja-JP" altLang="en-US" sz="1400" dirty="0">
                <a:latin typeface="Meiryo UI" panose="020B0604030504040204" pitchFamily="50" charset="-128"/>
                <a:ea typeface="Meiryo UI" panose="020B0604030504040204" pitchFamily="50" charset="-128"/>
              </a:rPr>
              <a:t>で出力したファイル内容を確認します。</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CSExport</a:t>
            </a:r>
            <a:r>
              <a:rPr lang="en-US" altLang="ja-JP" sz="1400" dirty="0">
                <a:latin typeface="Meiryo UI" panose="020B0604030504040204" pitchFamily="50" charset="-128"/>
                <a:ea typeface="Meiryo UI" panose="020B0604030504040204" pitchFamily="50" charset="-128"/>
              </a:rPr>
              <a:t> Analyzer </a:t>
            </a:r>
            <a:r>
              <a:rPr lang="ja-JP" altLang="en-US" sz="1400" dirty="0">
                <a:latin typeface="Meiryo UI" panose="020B0604030504040204" pitchFamily="50" charset="-128"/>
                <a:ea typeface="Meiryo UI" panose="020B0604030504040204" pitchFamily="50" charset="-128"/>
              </a:rPr>
              <a:t>の使用方法は別途資料を確認</a:t>
            </a:r>
            <a:endParaRPr lang="en-US" altLang="ja-JP" sz="1400"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214BD773-875C-4F00-827C-3BA0B0B81C7A}"/>
              </a:ext>
            </a:extLst>
          </p:cNvPr>
          <p:cNvSpPr txBox="1"/>
          <p:nvPr/>
        </p:nvSpPr>
        <p:spPr>
          <a:xfrm>
            <a:off x="260262" y="2380231"/>
            <a:ext cx="915630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4-3.</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それぞれのサーバーで既存環境の動作状況の確認</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の手順同様に各記録情報を確認し、問題がないことを確認します。</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18167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C6DF60B-419F-4D83-A9BA-AE07F056E63D}"/>
              </a:ext>
            </a:extLst>
          </p:cNvPr>
          <p:cNvPicPr>
            <a:picLocks noChangeAspect="1"/>
          </p:cNvPicPr>
          <p:nvPr/>
        </p:nvPicPr>
        <p:blipFill>
          <a:blip r:embed="rId2"/>
          <a:stretch>
            <a:fillRect/>
          </a:stretch>
        </p:blipFill>
        <p:spPr>
          <a:xfrm>
            <a:off x="787336" y="1426287"/>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5-1. Server A </a:t>
            </a:r>
            <a:r>
              <a:rPr lang="ja-JP" altLang="en-US" sz="1400" dirty="0">
                <a:latin typeface="Meiryo UI" panose="020B0604030504040204" pitchFamily="50" charset="-128"/>
                <a:ea typeface="Meiryo UI" panose="020B0604030504040204" pitchFamily="50" charset="-128"/>
              </a:rPr>
              <a:t>の </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にて、</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ウィザードを実行し、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構成</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21397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D31D52D2-0D51-4BC2-8B45-B40BA575755C}"/>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5-2.</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追加のタスク</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から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ステージングモードの構成</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を選択し、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次へ</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r>
              <a:rPr lang="en-US" altLang="ja-JP" sz="1400" dirty="0">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253795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06E43E3-F439-457D-9276-966A61BE5FF3}"/>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5-3.</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Azure AD </a:t>
            </a:r>
            <a:r>
              <a:rPr lang="ja-JP" altLang="en-US" sz="1400" dirty="0">
                <a:latin typeface="Meiryo UI" panose="020B0604030504040204" pitchFamily="50" charset="-128"/>
                <a:ea typeface="Meiryo UI" panose="020B0604030504040204" pitchFamily="50" charset="-128"/>
              </a:rPr>
              <a:t>の全体管理者権限を有するユーザーの資格情報を入力し、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次へ</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r>
              <a:rPr lang="en-US" altLang="ja-JP" sz="1400" dirty="0">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1198704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E534182-8D78-43C7-8788-61BA7F314A0B}"/>
              </a:ext>
            </a:extLst>
          </p:cNvPr>
          <p:cNvPicPr>
            <a:picLocks noChangeAspect="1"/>
          </p:cNvPicPr>
          <p:nvPr/>
        </p:nvPicPr>
        <p:blipFill>
          <a:blip r:embed="rId2"/>
          <a:stretch>
            <a:fillRect/>
          </a:stretch>
        </p:blipFill>
        <p:spPr>
          <a:xfrm>
            <a:off x="826261" y="1436476"/>
            <a:ext cx="6960807"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5-4.</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ステージング モードを有効にする</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のチェックを有効化し、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次へ</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r>
              <a:rPr lang="en-US" altLang="ja-JP" sz="1400" dirty="0">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3049575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D1CB167-6CDB-4719-B76B-F392252AE839}"/>
              </a:ext>
            </a:extLst>
          </p:cNvPr>
          <p:cNvPicPr>
            <a:picLocks noChangeAspect="1"/>
          </p:cNvPicPr>
          <p:nvPr/>
        </p:nvPicPr>
        <p:blipFill>
          <a:blip r:embed="rId2"/>
          <a:stretch>
            <a:fillRect/>
          </a:stretch>
        </p:blipFill>
        <p:spPr>
          <a:xfrm>
            <a:off x="826261"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5-5.</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構成が完了したら、同期プロセスを開始する</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のチェックを有効化し、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構成</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r>
              <a:rPr lang="en-US" altLang="ja-JP" sz="1400" dirty="0">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3134963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85A64813-D6E9-4C4C-8257-3E1D8287C908}"/>
              </a:ext>
            </a:extLst>
          </p:cNvPr>
          <p:cNvPicPr>
            <a:picLocks noChangeAspect="1"/>
          </p:cNvPicPr>
          <p:nvPr/>
        </p:nvPicPr>
        <p:blipFill>
          <a:blip r:embed="rId2"/>
          <a:stretch>
            <a:fillRect/>
          </a:stretch>
        </p:blipFill>
        <p:spPr>
          <a:xfrm>
            <a:off x="826261" y="1444024"/>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5-6.</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終了</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r>
              <a:rPr lang="en-US" altLang="ja-JP" sz="1400" dirty="0">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898507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C6DF60B-419F-4D83-A9BA-AE07F056E63D}"/>
              </a:ext>
            </a:extLst>
          </p:cNvPr>
          <p:cNvPicPr>
            <a:picLocks noChangeAspect="1"/>
          </p:cNvPicPr>
          <p:nvPr/>
        </p:nvPicPr>
        <p:blipFill>
          <a:blip r:embed="rId2"/>
          <a:stretch>
            <a:fillRect/>
          </a:stretch>
        </p:blipFill>
        <p:spPr>
          <a:xfrm>
            <a:off x="787336" y="1426287"/>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6-1. </a:t>
            </a:r>
            <a:r>
              <a:rPr lang="en-US" altLang="ja-JP" sz="1400" dirty="0" err="1">
                <a:latin typeface="Meiryo UI" panose="020B0604030504040204" pitchFamily="50" charset="-128"/>
                <a:ea typeface="Meiryo UI" panose="020B0604030504040204" pitchFamily="50" charset="-128"/>
              </a:rPr>
              <a:t>ServerB</a:t>
            </a:r>
            <a:r>
              <a:rPr lang="ja-JP" altLang="en-US" sz="1400" dirty="0">
                <a:latin typeface="Meiryo UI" panose="020B0604030504040204" pitchFamily="50" charset="-128"/>
                <a:ea typeface="Meiryo UI" panose="020B0604030504040204" pitchFamily="50" charset="-128"/>
              </a:rPr>
              <a:t>　の </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にて、</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ウィザードを実行し、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構成</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7719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D31D52D2-0D51-4BC2-8B45-B40BA575755C}"/>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6-2.</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追加のタスク</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から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ステージングモードの構成</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を選択し、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次へ</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r>
              <a:rPr lang="en-US" altLang="ja-JP" sz="1400" dirty="0">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301285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4DD0BF5-7EAB-4E18-A2EE-F4972D6CE869}"/>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それぞれのサーバーで既存環境の動作状況の確認</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1F87C986-1724-49A9-9EE0-BD5992D9BBE5}"/>
              </a:ext>
            </a:extLst>
          </p:cNvPr>
          <p:cNvSpPr txBox="1"/>
          <p:nvPr/>
        </p:nvSpPr>
        <p:spPr>
          <a:xfrm>
            <a:off x="295712" y="884578"/>
            <a:ext cx="6094602"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1-1</a:t>
            </a:r>
            <a:r>
              <a:rPr lang="ja-JP" altLang="en-US" sz="1400" dirty="0">
                <a:latin typeface="Meiryo UI" panose="020B0604030504040204" pitchFamily="50" charset="-128"/>
                <a:ea typeface="Meiryo UI" panose="020B0604030504040204" pitchFamily="50" charset="-128"/>
              </a:rPr>
              <a:t>. 同期処理で問題が生じていないかを確認します。</a:t>
            </a:r>
          </a:p>
        </p:txBody>
      </p:sp>
      <p:pic>
        <p:nvPicPr>
          <p:cNvPr id="7" name="図 6">
            <a:extLst>
              <a:ext uri="{FF2B5EF4-FFF2-40B4-BE49-F238E27FC236}">
                <a16:creationId xmlns:a16="http://schemas.microsoft.com/office/drawing/2014/main" id="{C60D76A7-30E6-4FC2-9A5D-209AB65875E0}"/>
              </a:ext>
            </a:extLst>
          </p:cNvPr>
          <p:cNvPicPr>
            <a:picLocks noChangeAspect="1"/>
          </p:cNvPicPr>
          <p:nvPr/>
        </p:nvPicPr>
        <p:blipFill>
          <a:blip r:embed="rId2"/>
          <a:stretch>
            <a:fillRect/>
          </a:stretch>
        </p:blipFill>
        <p:spPr>
          <a:xfrm>
            <a:off x="367718" y="1253910"/>
            <a:ext cx="6704202" cy="5259388"/>
          </a:xfrm>
          <a:prstGeom prst="rect">
            <a:avLst/>
          </a:prstGeom>
        </p:spPr>
      </p:pic>
      <p:sp>
        <p:nvSpPr>
          <p:cNvPr id="9" name="テキスト ボックス 8">
            <a:extLst>
              <a:ext uri="{FF2B5EF4-FFF2-40B4-BE49-F238E27FC236}">
                <a16:creationId xmlns:a16="http://schemas.microsoft.com/office/drawing/2014/main" id="{FD5B5633-9080-4252-A0F6-B8BAAD687479}"/>
              </a:ext>
            </a:extLst>
          </p:cNvPr>
          <p:cNvSpPr txBox="1"/>
          <p:nvPr/>
        </p:nvSpPr>
        <p:spPr>
          <a:xfrm>
            <a:off x="7268361" y="1901044"/>
            <a:ext cx="4555921" cy="2492990"/>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確認箇所</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スタート</a:t>
            </a:r>
            <a:r>
              <a:rPr lang="en-US" altLang="ja-JP" sz="1200" dirty="0">
                <a:latin typeface="メイリオ" panose="020B0604030504040204" pitchFamily="50" charset="-128"/>
                <a:ea typeface="メイリオ" panose="020B0604030504040204" pitchFamily="50" charset="-128"/>
              </a:rPr>
              <a:t>] – [Azure AD Connect] – [Synchronization Service]</a:t>
            </a:r>
            <a:r>
              <a:rPr lang="ja-JP" altLang="en-US" sz="1200" dirty="0">
                <a:latin typeface="メイリオ" panose="020B0604030504040204" pitchFamily="50" charset="-128"/>
                <a:ea typeface="メイリオ" panose="020B0604030504040204" pitchFamily="50" charset="-128"/>
              </a:rPr>
              <a:t> から </a:t>
            </a:r>
            <a:r>
              <a:rPr lang="en-US" altLang="ja-JP" sz="1200" dirty="0">
                <a:latin typeface="メイリオ" panose="020B0604030504040204" pitchFamily="50" charset="-128"/>
                <a:ea typeface="メイリオ" panose="020B0604030504040204" pitchFamily="50" charset="-128"/>
              </a:rPr>
              <a:t>Synchronization Service Manager </a:t>
            </a:r>
            <a:r>
              <a:rPr lang="ja-JP" altLang="en-US" sz="1200" dirty="0">
                <a:latin typeface="メイリオ" panose="020B0604030504040204" pitchFamily="50" charset="-128"/>
                <a:ea typeface="メイリオ" panose="020B0604030504040204" pitchFamily="50" charset="-128"/>
              </a:rPr>
              <a:t>を起動します。</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各処理の </a:t>
            </a:r>
            <a:r>
              <a:rPr lang="en-US" altLang="ja-JP" sz="1200" dirty="0">
                <a:latin typeface="メイリオ" panose="020B0604030504040204" pitchFamily="50" charset="-128"/>
                <a:ea typeface="メイリオ" panose="020B0604030504040204" pitchFamily="50" charset="-128"/>
              </a:rPr>
              <a:t>Status </a:t>
            </a:r>
            <a:r>
              <a:rPr lang="ja-JP" altLang="en-US" sz="1200" dirty="0">
                <a:latin typeface="メイリオ" panose="020B0604030504040204" pitchFamily="50" charset="-128"/>
                <a:ea typeface="メイリオ" panose="020B0604030504040204" pitchFamily="50" charset="-128"/>
              </a:rPr>
              <a:t>が </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になっていること</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 Start /End Time </a:t>
            </a:r>
            <a:r>
              <a:rPr lang="ja-JP" altLang="en-US" sz="1200" dirty="0">
                <a:latin typeface="メイリオ" panose="020B0604030504040204" pitchFamily="50" charset="-128"/>
                <a:ea typeface="メイリオ" panose="020B0604030504040204" pitchFamily="50" charset="-128"/>
              </a:rPr>
              <a:t>が直近で成功していること</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参考情報</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Status </a:t>
            </a:r>
            <a:r>
              <a:rPr lang="ja-JP" altLang="en-US" sz="1200" dirty="0">
                <a:latin typeface="メイリオ" panose="020B0604030504040204" pitchFamily="50" charset="-128"/>
                <a:ea typeface="メイリオ" panose="020B0604030504040204" pitchFamily="50" charset="-128"/>
              </a:rPr>
              <a:t>については下記技術情報にて記載</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hlinkClick r:id="rId3"/>
              </a:rPr>
              <a:t>[</a:t>
            </a:r>
            <a:r>
              <a:rPr lang="ja-JP" altLang="en-US" sz="1200" dirty="0">
                <a:latin typeface="メイリオ" panose="020B0604030504040204" pitchFamily="50" charset="-128"/>
                <a:ea typeface="メイリオ" panose="020B0604030504040204" pitchFamily="50" charset="-128"/>
                <a:hlinkClick r:id="rId3"/>
              </a:rPr>
              <a:t>操作</a:t>
            </a:r>
            <a:r>
              <a:rPr lang="en-US" altLang="ja-JP" sz="1200" dirty="0">
                <a:latin typeface="メイリオ" panose="020B0604030504040204" pitchFamily="50" charset="-128"/>
                <a:ea typeface="メイリオ" panose="020B0604030504040204" pitchFamily="50" charset="-128"/>
                <a:hlinkClick r:id="rId3"/>
              </a:rPr>
              <a:t>] </a:t>
            </a:r>
            <a:r>
              <a:rPr lang="ja-JP" altLang="en-US" sz="1200" dirty="0">
                <a:latin typeface="メイリオ" panose="020B0604030504040204" pitchFamily="50" charset="-128"/>
                <a:ea typeface="メイリオ" panose="020B0604030504040204" pitchFamily="50" charset="-128"/>
                <a:hlinkClick r:id="rId3"/>
              </a:rPr>
              <a:t>タブに表示される情報を理解する</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47330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06E43E3-F439-457D-9276-966A61BE5FF3}"/>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6-3.</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Azure AD </a:t>
            </a:r>
            <a:r>
              <a:rPr lang="ja-JP" altLang="en-US" sz="1400" dirty="0">
                <a:latin typeface="Meiryo UI" panose="020B0604030504040204" pitchFamily="50" charset="-128"/>
                <a:ea typeface="Meiryo UI" panose="020B0604030504040204" pitchFamily="50" charset="-128"/>
              </a:rPr>
              <a:t>の全体管理者権限を有するユーザーの資格情報を入力し、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次へ</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r>
              <a:rPr lang="en-US" altLang="ja-JP" sz="1400" dirty="0">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1197841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5B8292D-CFD2-40BB-8577-1CF846CFD9CE}"/>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6-4.</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ステージング モードを有効にする</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のチェックを無効化し、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次へ</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r>
              <a:rPr lang="en-US" altLang="ja-JP" sz="1400" dirty="0">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3088017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D1CB167-6CDB-4719-B76B-F392252AE839}"/>
              </a:ext>
            </a:extLst>
          </p:cNvPr>
          <p:cNvPicPr>
            <a:picLocks noChangeAspect="1"/>
          </p:cNvPicPr>
          <p:nvPr/>
        </p:nvPicPr>
        <p:blipFill>
          <a:blip r:embed="rId2"/>
          <a:stretch>
            <a:fillRect/>
          </a:stretch>
        </p:blipFill>
        <p:spPr>
          <a:xfrm>
            <a:off x="826261"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6-5.</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構成が完了したら、同期プロセスを開始する</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のチェックを有効化し、</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構成</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r>
              <a:rPr lang="en-US" altLang="ja-JP" sz="1400" dirty="0">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2329189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85A64813-D6E9-4C4C-8257-3E1D8287C908}"/>
              </a:ext>
            </a:extLst>
          </p:cNvPr>
          <p:cNvPicPr>
            <a:picLocks noChangeAspect="1"/>
          </p:cNvPicPr>
          <p:nvPr/>
        </p:nvPicPr>
        <p:blipFill>
          <a:blip r:embed="rId2"/>
          <a:stretch>
            <a:fillRect/>
          </a:stretch>
        </p:blipFill>
        <p:spPr>
          <a:xfrm>
            <a:off x="826261" y="1444024"/>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6-6.</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終了</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をクリックします。</a:t>
            </a:r>
            <a:r>
              <a:rPr lang="en-US" altLang="ja-JP" sz="1400" dirty="0">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2196139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646394F-6B92-4217-A9E9-5F0965621BDB}"/>
              </a:ext>
            </a:extLst>
          </p:cNvPr>
          <p:cNvPicPr>
            <a:picLocks noChangeAspect="1"/>
          </p:cNvPicPr>
          <p:nvPr/>
        </p:nvPicPr>
        <p:blipFill>
          <a:blip r:embed="rId2"/>
          <a:stretch>
            <a:fillRect/>
          </a:stretch>
        </p:blipFill>
        <p:spPr>
          <a:xfrm>
            <a:off x="830147" y="1459994"/>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7.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7-1.</a:t>
            </a:r>
            <a:r>
              <a:rPr lang="ja-JP" altLang="en-US" sz="1400" dirty="0">
                <a:latin typeface="メイリオ" panose="020B0604030504040204" pitchFamily="50" charset="-128"/>
                <a:ea typeface="メイリオ" panose="020B0604030504040204" pitchFamily="50" charset="-128"/>
              </a:rPr>
              <a:t>保存した </a:t>
            </a:r>
            <a:r>
              <a:rPr lang="en-US" altLang="ja-JP" sz="1400" dirty="0">
                <a:latin typeface="メイリオ" panose="020B0604030504040204" pitchFamily="50" charset="-128"/>
                <a:ea typeface="メイリオ" panose="020B0604030504040204" pitchFamily="50" charset="-128"/>
              </a:rPr>
              <a:t>AzureADConnect.msi </a:t>
            </a:r>
            <a:r>
              <a:rPr lang="ja-JP" altLang="en-US" sz="1400" dirty="0">
                <a:latin typeface="メイリオ" panose="020B0604030504040204" pitchFamily="50" charset="-128"/>
                <a:ea typeface="メイリオ" panose="020B0604030504040204" pitchFamily="50" charset="-128"/>
              </a:rPr>
              <a:t>ファイルを実行し、インストール ウィザードにて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を選択します。</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42542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C080FAC-0986-48CE-BC32-E9AFF069406F}"/>
              </a:ext>
            </a:extLst>
          </p:cNvPr>
          <p:cNvPicPr>
            <a:picLocks noChangeAspect="1"/>
          </p:cNvPicPr>
          <p:nvPr/>
        </p:nvPicPr>
        <p:blipFill>
          <a:blip r:embed="rId2"/>
          <a:stretch>
            <a:fillRect/>
          </a:stretch>
        </p:blipFill>
        <p:spPr>
          <a:xfrm>
            <a:off x="829773" y="1451665"/>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7</a:t>
            </a:r>
            <a:r>
              <a:rPr lang="en-US" altLang="ja-JP" sz="1800"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7-2.</a:t>
            </a:r>
            <a:r>
              <a:rPr lang="en-US" altLang="ja-JP" sz="1400" dirty="0">
                <a:latin typeface="メイリオ" panose="020B0604030504040204" pitchFamily="50" charset="-128"/>
                <a:ea typeface="メイリオ" panose="020B0604030504040204" pitchFamily="50" charset="-128"/>
              </a:rPr>
              <a:t> Azure AD </a:t>
            </a:r>
            <a:r>
              <a:rPr lang="ja-JP" altLang="en-US" sz="1400" dirty="0">
                <a:latin typeface="メイリオ" panose="020B0604030504040204" pitchFamily="50" charset="-128"/>
                <a:ea typeface="メイリオ" panose="020B0604030504040204" pitchFamily="50" charset="-128"/>
              </a:rPr>
              <a:t>の全体管理者権限を有するユーザーの資格情報を入力し、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3366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B555357-D710-4871-B89C-A5250BC0FD61}"/>
              </a:ext>
            </a:extLst>
          </p:cNvPr>
          <p:cNvPicPr>
            <a:picLocks noChangeAspect="1"/>
          </p:cNvPicPr>
          <p:nvPr/>
        </p:nvPicPr>
        <p:blipFill>
          <a:blip r:embed="rId2"/>
          <a:stretch>
            <a:fillRect/>
          </a:stretch>
        </p:blipFill>
        <p:spPr>
          <a:xfrm>
            <a:off x="834982" y="1462286"/>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7</a:t>
            </a:r>
            <a:r>
              <a:rPr lang="en-US" altLang="ja-JP" sz="1800" b="1" dirty="0">
                <a:latin typeface="Meiryo UI" panose="020B0604030504040204" pitchFamily="50" charset="-128"/>
                <a:ea typeface="Meiryo UI" panose="020B0604030504040204" pitchFamily="50" charset="-128"/>
              </a:rPr>
              <a:t>. </a:t>
            </a:r>
            <a:r>
              <a:rPr lang="en-US" altLang="ja-JP" sz="1800" b="1">
                <a:latin typeface="Meiryo UI" panose="020B0604030504040204" pitchFamily="50" charset="-128"/>
                <a:ea typeface="Meiryo UI" panose="020B0604030504040204" pitchFamily="50" charset="-128"/>
              </a:rPr>
              <a:t>ServerA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7-3.</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015663"/>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97138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E87AF300-B7D6-4482-8BBB-29782848E3A5}"/>
              </a:ext>
            </a:extLst>
          </p:cNvPr>
          <p:cNvPicPr>
            <a:picLocks noChangeAspect="1"/>
          </p:cNvPicPr>
          <p:nvPr/>
        </p:nvPicPr>
        <p:blipFill>
          <a:blip r:embed="rId2"/>
          <a:stretch>
            <a:fillRect/>
          </a:stretch>
        </p:blipFill>
        <p:spPr>
          <a:xfrm>
            <a:off x="834981" y="1462286"/>
            <a:ext cx="6939163"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7</a:t>
            </a:r>
            <a:r>
              <a:rPr lang="en-US" altLang="ja-JP" sz="1800"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7-4.</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015663"/>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42521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92E717C-AC78-43D2-A901-F6180883DCB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8.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の動作確認</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9683E9BB-142C-4A5F-8886-B0F9C20C54E9}"/>
              </a:ext>
            </a:extLst>
          </p:cNvPr>
          <p:cNvSpPr txBox="1"/>
          <p:nvPr/>
        </p:nvSpPr>
        <p:spPr>
          <a:xfrm>
            <a:off x="278126" y="884578"/>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8-1. </a:t>
            </a:r>
            <a:r>
              <a:rPr lang="ja-JP" altLang="en-US" sz="1400" dirty="0">
                <a:latin typeface="Meiryo UI" panose="020B0604030504040204" pitchFamily="50" charset="-128"/>
                <a:ea typeface="Meiryo UI" panose="020B0604030504040204" pitchFamily="50" charset="-128"/>
              </a:rPr>
              <a:t>アップグレード前後の設定を比較します。確認手順は </a:t>
            </a:r>
            <a:r>
              <a:rPr lang="en-US" altLang="ja-JP" sz="1400" dirty="0">
                <a:latin typeface="Meiryo UI" panose="020B0604030504040204" pitchFamily="50" charset="-128"/>
                <a:ea typeface="Meiryo UI" panose="020B0604030504040204" pitchFamily="50" charset="-128"/>
              </a:rPr>
              <a:t>2. </a:t>
            </a:r>
            <a:r>
              <a:rPr lang="ja-JP" altLang="en-US" sz="1400" dirty="0">
                <a:latin typeface="Meiryo UI" panose="020B0604030504040204" pitchFamily="50" charset="-128"/>
                <a:ea typeface="Meiryo UI" panose="020B0604030504040204" pitchFamily="50" charset="-128"/>
              </a:rPr>
              <a:t>の手順と同様となります。</a:t>
            </a:r>
            <a:endParaRPr lang="en-US" altLang="ja-JP" sz="14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A3723399-4ED0-4FCA-8531-6C3810A05303}"/>
              </a:ext>
            </a:extLst>
          </p:cNvPr>
          <p:cNvSpPr txBox="1"/>
          <p:nvPr/>
        </p:nvSpPr>
        <p:spPr>
          <a:xfrm>
            <a:off x="295710" y="1192355"/>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       # Azure AD Connect Configuration Documenter </a:t>
            </a:r>
            <a:r>
              <a:rPr lang="ja-JP" altLang="en-US" sz="1400" dirty="0">
                <a:latin typeface="Meiryo UI" panose="020B0604030504040204" pitchFamily="50" charset="-128"/>
                <a:ea typeface="Meiryo UI" panose="020B0604030504040204" pitchFamily="50" charset="-128"/>
              </a:rPr>
              <a:t>での比較方法は別途資料を確認</a:t>
            </a:r>
            <a:endParaRPr lang="en-US" altLang="ja-JP" sz="14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77726F11-1750-4889-AAFC-025AD6B7334A}"/>
              </a:ext>
            </a:extLst>
          </p:cNvPr>
          <p:cNvSpPr txBox="1"/>
          <p:nvPr/>
        </p:nvSpPr>
        <p:spPr>
          <a:xfrm>
            <a:off x="277988" y="1674939"/>
            <a:ext cx="8348560" cy="523220"/>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8-2.</a:t>
            </a:r>
            <a:r>
              <a:rPr lang="ja-JP" altLang="en-US" sz="1400" dirty="0">
                <a:latin typeface="Meiryo UI" panose="020B0604030504040204" pitchFamily="50" charset="-128"/>
                <a:ea typeface="Meiryo UI" panose="020B0604030504040204" pitchFamily="50" charset="-128"/>
              </a:rPr>
              <a:t> 同期処理結果を </a:t>
            </a:r>
            <a:r>
              <a:rPr lang="en-US" altLang="ja-JP" sz="1400" dirty="0" err="1">
                <a:latin typeface="Meiryo UI" panose="020B0604030504040204" pitchFamily="50" charset="-128"/>
                <a:ea typeface="Meiryo UI" panose="020B0604030504040204" pitchFamily="50" charset="-128"/>
              </a:rPr>
              <a:t>CSExport</a:t>
            </a:r>
            <a:r>
              <a:rPr lang="en-US" altLang="ja-JP" sz="1400" dirty="0">
                <a:latin typeface="Meiryo UI" panose="020B0604030504040204" pitchFamily="50" charset="-128"/>
                <a:ea typeface="Meiryo UI" panose="020B0604030504040204" pitchFamily="50" charset="-128"/>
              </a:rPr>
              <a:t> Analyzer </a:t>
            </a:r>
            <a:r>
              <a:rPr lang="ja-JP" altLang="en-US" sz="1400" dirty="0">
                <a:latin typeface="Meiryo UI" panose="020B0604030504040204" pitchFamily="50" charset="-128"/>
                <a:ea typeface="Meiryo UI" panose="020B0604030504040204" pitchFamily="50" charset="-128"/>
              </a:rPr>
              <a:t>で出力したファイル内容を確認します。</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CSExport</a:t>
            </a:r>
            <a:r>
              <a:rPr lang="en-US" altLang="ja-JP" sz="1400" dirty="0">
                <a:latin typeface="Meiryo UI" panose="020B0604030504040204" pitchFamily="50" charset="-128"/>
                <a:ea typeface="Meiryo UI" panose="020B0604030504040204" pitchFamily="50" charset="-128"/>
              </a:rPr>
              <a:t> Analyzer </a:t>
            </a:r>
            <a:r>
              <a:rPr lang="ja-JP" altLang="en-US" sz="1400" dirty="0">
                <a:latin typeface="Meiryo UI" panose="020B0604030504040204" pitchFamily="50" charset="-128"/>
                <a:ea typeface="Meiryo UI" panose="020B0604030504040204" pitchFamily="50" charset="-128"/>
              </a:rPr>
              <a:t>の使用方法は別途資料を確認</a:t>
            </a:r>
            <a:endParaRPr lang="en-US" altLang="ja-JP" sz="1400"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214BD773-875C-4F00-827C-3BA0B0B81C7A}"/>
              </a:ext>
            </a:extLst>
          </p:cNvPr>
          <p:cNvSpPr txBox="1"/>
          <p:nvPr/>
        </p:nvSpPr>
        <p:spPr>
          <a:xfrm>
            <a:off x="260262" y="2380231"/>
            <a:ext cx="834856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8-3.</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“2. </a:t>
            </a:r>
            <a:r>
              <a:rPr lang="ja-JP" altLang="en-US" sz="1400" dirty="0">
                <a:latin typeface="Meiryo UI" panose="020B0604030504040204" pitchFamily="50" charset="-128"/>
                <a:ea typeface="Meiryo UI" panose="020B0604030504040204" pitchFamily="50" charset="-128"/>
              </a:rPr>
              <a:t>既存環境の動作状況の確認</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の手順同様に各記録情報を確認し、問題がないことを確認します。</a:t>
            </a:r>
            <a:endParaRPr lang="en-US" altLang="ja-JP" sz="1400"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B51B1123-2246-4083-9250-1D05692DC6A8}"/>
              </a:ext>
            </a:extLst>
          </p:cNvPr>
          <p:cNvSpPr txBox="1"/>
          <p:nvPr/>
        </p:nvSpPr>
        <p:spPr>
          <a:xfrm>
            <a:off x="260262" y="3056861"/>
            <a:ext cx="8348560" cy="523220"/>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は </a:t>
            </a:r>
            <a:r>
              <a:rPr lang="en-US" altLang="ja-JP" sz="1400" dirty="0">
                <a:latin typeface="Meiryo UI" panose="020B0604030504040204" pitchFamily="50" charset="-128"/>
                <a:ea typeface="Meiryo UI" panose="020B0604030504040204" pitchFamily="50" charset="-128"/>
              </a:rPr>
              <a:t>1 </a:t>
            </a:r>
            <a:r>
              <a:rPr lang="ja-JP" altLang="en-US" sz="1400" dirty="0">
                <a:latin typeface="Meiryo UI" panose="020B0604030504040204" pitchFamily="50" charset="-128"/>
                <a:ea typeface="Meiryo UI" panose="020B0604030504040204" pitchFamily="50" charset="-128"/>
              </a:rPr>
              <a:t>台がアクティブ、その他が ステージング モード有効状態であれば、問題ありません。</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ステージング モードの切り替えを行う場合には、手順 </a:t>
            </a:r>
            <a:r>
              <a:rPr lang="en-US" altLang="ja-JP" sz="1400" dirty="0">
                <a:latin typeface="Meiryo UI" panose="020B0604030504040204" pitchFamily="50" charset="-128"/>
                <a:ea typeface="Meiryo UI" panose="020B0604030504040204" pitchFamily="50" charset="-128"/>
              </a:rPr>
              <a:t>5. 6. </a:t>
            </a:r>
            <a:r>
              <a:rPr lang="ja-JP" altLang="en-US" sz="1400" dirty="0">
                <a:latin typeface="Meiryo UI" panose="020B0604030504040204" pitchFamily="50" charset="-128"/>
                <a:ea typeface="Meiryo UI" panose="020B0604030504040204" pitchFamily="50" charset="-128"/>
              </a:rPr>
              <a:t>を参考にしてください。</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6872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92E717C-AC78-43D2-A901-F6180883DCBA}"/>
              </a:ext>
            </a:extLst>
          </p:cNvPr>
          <p:cNvSpPr txBox="1"/>
          <p:nvPr/>
        </p:nvSpPr>
        <p:spPr>
          <a:xfrm>
            <a:off x="295712" y="263577"/>
            <a:ext cx="11356596" cy="369332"/>
          </a:xfrm>
          <a:prstGeom prst="rect">
            <a:avLst/>
          </a:prstGeom>
          <a:noFill/>
        </p:spPr>
        <p:txBody>
          <a:bodyPr wrap="square">
            <a:spAutoFit/>
          </a:bodyPr>
          <a:lstStyle/>
          <a:p>
            <a:r>
              <a:rPr lang="ja-JP" altLang="en-US" sz="1800" dirty="0">
                <a:latin typeface="Meiryo UI" panose="020B0604030504040204" pitchFamily="50" charset="-128"/>
                <a:ea typeface="Meiryo UI" panose="020B0604030504040204" pitchFamily="50" charset="-128"/>
              </a:rPr>
              <a:t>参考情報</a:t>
            </a:r>
            <a:endParaRPr lang="en-US" altLang="ja-JP" sz="18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9683E9BB-142C-4A5F-8886-B0F9C20C54E9}"/>
              </a:ext>
            </a:extLst>
          </p:cNvPr>
          <p:cNvSpPr txBox="1"/>
          <p:nvPr/>
        </p:nvSpPr>
        <p:spPr>
          <a:xfrm>
            <a:off x="295710" y="884578"/>
            <a:ext cx="8348560" cy="307777"/>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下記 </a:t>
            </a:r>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についてのトラブルシューティング方法をまとめた技術情報となります。</a:t>
            </a:r>
            <a:endParaRPr lang="en-US" altLang="ja-JP" sz="14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77726F11-1750-4889-AAFC-025AD6B7334A}"/>
              </a:ext>
            </a:extLst>
          </p:cNvPr>
          <p:cNvSpPr txBox="1"/>
          <p:nvPr/>
        </p:nvSpPr>
        <p:spPr>
          <a:xfrm>
            <a:off x="295710" y="1444024"/>
            <a:ext cx="8348560" cy="4185761"/>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Azure AD Connect </a:t>
            </a:r>
            <a:r>
              <a:rPr lang="ja-JP" altLang="en-US" sz="1400" dirty="0">
                <a:latin typeface="Meiryo UI" panose="020B0604030504040204" pitchFamily="50" charset="-128"/>
                <a:ea typeface="Meiryo UI" panose="020B0604030504040204" pitchFamily="50" charset="-128"/>
              </a:rPr>
              <a:t>のインストールの問題のトラブルシューティング</a:t>
            </a:r>
          </a:p>
          <a:p>
            <a:r>
              <a:rPr lang="en-US" altLang="ja-JP" sz="1400" dirty="0">
                <a:latin typeface="Meiryo UI" panose="020B0604030504040204" pitchFamily="50" charset="-128"/>
                <a:ea typeface="Meiryo UI" panose="020B0604030504040204" pitchFamily="50" charset="-128"/>
                <a:hlinkClick r:id="rId2"/>
              </a:rPr>
              <a:t>https://docs.microsoft.com/ja-jp/troubleshoot/azure/active-directory/installation-issues</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Azure AD </a:t>
            </a:r>
            <a:r>
              <a:rPr lang="ja-JP" altLang="en-US" sz="1400" dirty="0">
                <a:latin typeface="Meiryo UI" panose="020B0604030504040204" pitchFamily="50" charset="-128"/>
                <a:ea typeface="Meiryo UI" panose="020B0604030504040204" pitchFamily="50" charset="-128"/>
              </a:rPr>
              <a:t>接続性のトラブルシューティング</a:t>
            </a:r>
          </a:p>
          <a:p>
            <a:r>
              <a:rPr lang="en-US" altLang="ja-JP" sz="1400" dirty="0">
                <a:latin typeface="Meiryo UI" panose="020B0604030504040204" pitchFamily="50" charset="-128"/>
                <a:ea typeface="Meiryo UI" panose="020B0604030504040204" pitchFamily="50" charset="-128"/>
                <a:hlinkClick r:id="rId3"/>
              </a:rPr>
              <a:t>https://docs.microsoft.com/ja-jp/azure/active-directory/hybrid/tshoot-connect-connectivity</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同期中のエラーのトラブルシューティング</a:t>
            </a:r>
          </a:p>
          <a:p>
            <a:r>
              <a:rPr lang="en-US" altLang="ja-JP" sz="1400" dirty="0">
                <a:latin typeface="Meiryo UI" panose="020B0604030504040204" pitchFamily="50" charset="-128"/>
                <a:ea typeface="Meiryo UI" panose="020B0604030504040204" pitchFamily="50" charset="-128"/>
                <a:hlinkClick r:id="rId4"/>
              </a:rPr>
              <a:t>https://docs.microsoft.com/ja-jp/azure/active-directory/hybrid/tshoot-connect-sync-errors</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Azure AD Connect Sync </a:t>
            </a:r>
            <a:r>
              <a:rPr lang="ja-JP" altLang="en-US" sz="1400" dirty="0">
                <a:latin typeface="Meiryo UI" panose="020B0604030504040204" pitchFamily="50" charset="-128"/>
                <a:ea typeface="Meiryo UI" panose="020B0604030504040204" pitchFamily="50" charset="-128"/>
              </a:rPr>
              <a:t>を使用したオブジェクト同期のトラブルシューティング</a:t>
            </a:r>
          </a:p>
          <a:p>
            <a:r>
              <a:rPr lang="en-US" altLang="ja-JP" sz="1400" dirty="0">
                <a:latin typeface="Meiryo UI" panose="020B0604030504040204" pitchFamily="50" charset="-128"/>
                <a:ea typeface="Meiryo UI" panose="020B0604030504040204" pitchFamily="50" charset="-128"/>
                <a:hlinkClick r:id="rId5"/>
              </a:rPr>
              <a:t>https://docs.microsoft.com/ja-jp/azure/active-directory/hybrid/tshoot-connect-objectsync</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Azure AD Connect Sync </a:t>
            </a:r>
            <a:r>
              <a:rPr lang="ja-JP" altLang="en-US" sz="1400" dirty="0">
                <a:latin typeface="Meiryo UI" panose="020B0604030504040204" pitchFamily="50" charset="-128"/>
                <a:ea typeface="Meiryo UI" panose="020B0604030504040204" pitchFamily="50" charset="-128"/>
              </a:rPr>
              <a:t>を使用したパスワード ハッシュ同期のトラブルシューティング</a:t>
            </a:r>
          </a:p>
          <a:p>
            <a:r>
              <a:rPr lang="en-US" altLang="ja-JP" sz="1400" dirty="0">
                <a:latin typeface="Meiryo UI" panose="020B0604030504040204" pitchFamily="50" charset="-128"/>
                <a:ea typeface="Meiryo UI" panose="020B0604030504040204" pitchFamily="50" charset="-128"/>
                <a:hlinkClick r:id="rId6"/>
              </a:rPr>
              <a:t>https://docs.microsoft.com/ja-jp/azure/active-directory/hybrid/tshoot-connect-password-hash-synchronization</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Azure Active Directory </a:t>
            </a:r>
            <a:r>
              <a:rPr lang="ja-JP" altLang="en-US" sz="1400" dirty="0">
                <a:latin typeface="Meiryo UI" panose="020B0604030504040204" pitchFamily="50" charset="-128"/>
                <a:ea typeface="Meiryo UI" panose="020B0604030504040204" pitchFamily="50" charset="-128"/>
              </a:rPr>
              <a:t>パススルー認証のトラブルシューティング</a:t>
            </a:r>
          </a:p>
          <a:p>
            <a:r>
              <a:rPr lang="en-US" altLang="ja-JP" sz="1400" dirty="0">
                <a:latin typeface="Meiryo UI" panose="020B0604030504040204" pitchFamily="50" charset="-128"/>
                <a:ea typeface="Meiryo UI" panose="020B0604030504040204" pitchFamily="50" charset="-128"/>
                <a:hlinkClick r:id="rId7"/>
              </a:rPr>
              <a:t>https://docs.microsoft.com/ja-jp/azure/active-directory/hybrid/tshoot-connect-pass-through-authentication</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3980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681F216-A643-4ACD-A450-B7992DA22354}"/>
              </a:ext>
            </a:extLst>
          </p:cNvPr>
          <p:cNvSpPr txBox="1"/>
          <p:nvPr/>
        </p:nvSpPr>
        <p:spPr>
          <a:xfrm>
            <a:off x="312490" y="867800"/>
            <a:ext cx="6188978"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1-2</a:t>
            </a:r>
            <a:r>
              <a:rPr lang="ja-JP" altLang="en-US" sz="1400" dirty="0">
                <a:latin typeface="Meiryo UI" panose="020B0604030504040204" pitchFamily="50" charset="-128"/>
                <a:ea typeface="Meiryo UI" panose="020B0604030504040204" pitchFamily="50" charset="-128"/>
              </a:rPr>
              <a:t>. イベント ログを確認</a:t>
            </a:r>
          </a:p>
        </p:txBody>
      </p:sp>
      <p:sp>
        <p:nvSpPr>
          <p:cNvPr id="7" name="テキスト ボックス 6">
            <a:extLst>
              <a:ext uri="{FF2B5EF4-FFF2-40B4-BE49-F238E27FC236}">
                <a16:creationId xmlns:a16="http://schemas.microsoft.com/office/drawing/2014/main" id="{115D355F-90ED-4026-9FBA-B61AA79894FA}"/>
              </a:ext>
            </a:extLst>
          </p:cNvPr>
          <p:cNvSpPr txBox="1"/>
          <p:nvPr/>
        </p:nvSpPr>
        <p:spPr>
          <a:xfrm>
            <a:off x="387989" y="1190586"/>
            <a:ext cx="10198917" cy="2893100"/>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Azure AD Connect</a:t>
            </a:r>
            <a:r>
              <a:rPr lang="ja-JP" altLang="en-US" sz="1400" dirty="0">
                <a:latin typeface="Meiryo UI" panose="020B0604030504040204" pitchFamily="50" charset="-128"/>
                <a:ea typeface="Meiryo UI" panose="020B0604030504040204" pitchFamily="50" charset="-128"/>
              </a:rPr>
              <a:t> の同期処理などの問題はアプリケーション イベント ログに記録されます。</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イベントのソースが下記、レベルが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警告</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 または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エラー</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 のイベントにて継続して記録されているものを確認します。</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過去に記録され、直近 </a:t>
            </a:r>
            <a:r>
              <a:rPr lang="en-US" altLang="ja-JP" sz="1400" dirty="0">
                <a:latin typeface="Meiryo UI" panose="020B0604030504040204" pitchFamily="50" charset="-128"/>
                <a:ea typeface="Meiryo UI" panose="020B0604030504040204" pitchFamily="50" charset="-128"/>
              </a:rPr>
              <a:t>48 </a:t>
            </a:r>
            <a:r>
              <a:rPr lang="ja-JP" altLang="en-US" sz="1400" dirty="0">
                <a:latin typeface="Meiryo UI" panose="020B0604030504040204" pitchFamily="50" charset="-128"/>
                <a:ea typeface="Meiryo UI" panose="020B0604030504040204" pitchFamily="50" charset="-128"/>
              </a:rPr>
              <a:t>時間に記録されていないものは基本的に対象とする必要はありません）</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ソース </a:t>
            </a:r>
            <a:r>
              <a:rPr lang="en-US" altLang="ja-JP" sz="1400" dirty="0">
                <a:latin typeface="Meiryo UI" panose="020B0604030504040204" pitchFamily="50" charset="-128"/>
                <a:ea typeface="Meiryo UI" panose="020B0604030504040204" pitchFamily="50" charset="-128"/>
              </a:rPr>
              <a:t>:</a:t>
            </a:r>
          </a:p>
          <a:p>
            <a:r>
              <a:rPr lang="en-US" altLang="ja-JP" sz="1400" dirty="0">
                <a:latin typeface="Meiryo UI" panose="020B0604030504040204" pitchFamily="50" charset="-128"/>
                <a:ea typeface="Meiryo UI" panose="020B0604030504040204" pitchFamily="50" charset="-128"/>
              </a:rPr>
              <a:t> Directory Synchronization</a:t>
            </a:r>
          </a:p>
          <a:p>
            <a:r>
              <a:rPr lang="en-US" altLang="ja-JP"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DirectorySyncClientCmd</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ADSync</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PasswordResetService</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パスワード ライトバック機能利用時のみ</a:t>
            </a:r>
            <a:r>
              <a:rPr lang="en-US" altLang="ja-JP" sz="1400" dirty="0">
                <a:latin typeface="Meiryo UI" panose="020B0604030504040204" pitchFamily="50" charset="-128"/>
                <a:ea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OS </a:t>
            </a:r>
            <a:r>
              <a:rPr lang="ja-JP" altLang="en-US" sz="1400" dirty="0">
                <a:latin typeface="Meiryo UI" panose="020B0604030504040204" pitchFamily="50" charset="-128"/>
                <a:ea typeface="Meiryo UI" panose="020B0604030504040204" pitchFamily="50" charset="-128"/>
              </a:rPr>
              <a:t>や同期処理 </a:t>
            </a:r>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ADSync</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サービス</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自体の停止や問題はシステム イベント ログに記録となります。</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同様にレベルが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警告</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 または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エラー</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 のイベントにて継続して記録されているものを確認します。</a:t>
            </a:r>
            <a:endParaRPr lang="en-US" altLang="ja-JP" sz="14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65CAB92E-6376-446E-A993-C4D2FE592236}"/>
              </a:ext>
            </a:extLst>
          </p:cNvPr>
          <p:cNvSpPr txBox="1"/>
          <p:nvPr/>
        </p:nvSpPr>
        <p:spPr>
          <a:xfrm>
            <a:off x="295711" y="4795246"/>
            <a:ext cx="6188978"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2-3. </a:t>
            </a:r>
            <a:r>
              <a:rPr lang="ja-JP" altLang="en-US" sz="1400" dirty="0">
                <a:latin typeface="Meiryo UI" panose="020B0604030504040204" pitchFamily="50" charset="-128"/>
                <a:ea typeface="Meiryo UI" panose="020B0604030504040204" pitchFamily="50" charset="-128"/>
              </a:rPr>
              <a:t>要件を確認</a:t>
            </a:r>
          </a:p>
        </p:txBody>
      </p:sp>
      <p:sp>
        <p:nvSpPr>
          <p:cNvPr id="11" name="テキスト ボックス 10">
            <a:extLst>
              <a:ext uri="{FF2B5EF4-FFF2-40B4-BE49-F238E27FC236}">
                <a16:creationId xmlns:a16="http://schemas.microsoft.com/office/drawing/2014/main" id="{C5E3011A-3CC7-41F0-858F-DC4F229E9308}"/>
              </a:ext>
            </a:extLst>
          </p:cNvPr>
          <p:cNvSpPr txBox="1"/>
          <p:nvPr/>
        </p:nvSpPr>
        <p:spPr>
          <a:xfrm>
            <a:off x="295711" y="5118032"/>
            <a:ext cx="10383474" cy="954107"/>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アップグレードに関わらず、要件を満たしていない状況で運用され、アップグレード後のトラブル対応時に発覚するケースが多く報告されています。</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改めて、各要件を満たしていることを確認してください。</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endParaRPr lang="ja-JP" altLang="en-US" sz="14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240103E8-F4E9-4899-9C3E-B027DA0C1556}"/>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それぞれのサーバーで既存環境の動作状況の確認</a:t>
            </a:r>
            <a:endParaRPr lang="en-US" altLang="ja-JP" sz="18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6282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188978" cy="738664"/>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2-1</a:t>
            </a:r>
            <a:r>
              <a:rPr lang="ja-JP" altLang="en-US" sz="1400" dirty="0">
                <a:latin typeface="Meiryo UI" panose="020B0604030504040204" pitchFamily="50" charset="-128"/>
                <a:ea typeface="Meiryo UI" panose="020B0604030504040204" pitchFamily="50" charset="-128"/>
              </a:rPr>
              <a:t>.同期ルールのエクスポート</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必須ではなく、カスタム ルールを構成している場合のみ実施します。</a:t>
            </a:r>
            <a:endParaRPr lang="en-US" altLang="ja-JP" sz="1400" dirty="0">
              <a:latin typeface="Meiryo UI" panose="020B0604030504040204" pitchFamily="50" charset="-128"/>
              <a:ea typeface="Meiryo UI" panose="020B0604030504040204" pitchFamily="50" charset="-128"/>
            </a:endParaRPr>
          </a:p>
          <a:p>
            <a:endParaRPr lang="ja-JP" altLang="en-US" sz="14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7559309" y="1604852"/>
            <a:ext cx="4555921" cy="3046988"/>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手順 </a:t>
            </a:r>
            <a:r>
              <a:rPr lang="en-US" altLang="ja-JP" sz="1200" dirty="0">
                <a:latin typeface="メイリオ" panose="020B0604030504040204" pitchFamily="50" charset="-128"/>
                <a:ea typeface="メイリオ" panose="020B0604030504040204" pitchFamily="50" charset="-128"/>
              </a:rPr>
              <a:t>: </a:t>
            </a:r>
          </a:p>
          <a:p>
            <a:r>
              <a:rPr lang="en-US" altLang="ja-JP" sz="1200" dirty="0">
                <a:latin typeface="メイリオ" panose="020B0604030504040204" pitchFamily="50" charset="-128"/>
                <a:ea typeface="メイリオ" panose="020B0604030504040204" pitchFamily="50" charset="-128"/>
              </a:rPr>
              <a:t>1. [</a:t>
            </a:r>
            <a:r>
              <a:rPr lang="ja-JP" altLang="en-US" sz="1200" dirty="0">
                <a:latin typeface="メイリオ" panose="020B0604030504040204" pitchFamily="50" charset="-128"/>
                <a:ea typeface="メイリオ" panose="020B0604030504040204" pitchFamily="50" charset="-128"/>
              </a:rPr>
              <a:t>スタート</a:t>
            </a:r>
            <a:r>
              <a:rPr lang="en-US" altLang="ja-JP" sz="1200" dirty="0">
                <a:latin typeface="メイリオ" panose="020B0604030504040204" pitchFamily="50" charset="-128"/>
                <a:ea typeface="メイリオ" panose="020B0604030504040204" pitchFamily="50" charset="-128"/>
              </a:rPr>
              <a:t>] – [Azure AD Connect] – [Synchronization Rules </a:t>
            </a:r>
            <a:r>
              <a:rPr lang="en-US" altLang="ja-JP" sz="1200" dirty="0" err="1">
                <a:latin typeface="メイリオ" panose="020B0604030504040204" pitchFamily="50" charset="-128"/>
                <a:ea typeface="メイリオ" panose="020B0604030504040204" pitchFamily="50" charset="-128"/>
              </a:rPr>
              <a:t>Editer</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 から </a:t>
            </a:r>
            <a:r>
              <a:rPr lang="en-US" altLang="ja-JP" sz="1200" dirty="0">
                <a:latin typeface="メイリオ" panose="020B0604030504040204" pitchFamily="50" charset="-128"/>
                <a:ea typeface="メイリオ" panose="020B0604030504040204" pitchFamily="50" charset="-128"/>
              </a:rPr>
              <a:t>Synchronization Service Manager </a:t>
            </a:r>
            <a:r>
              <a:rPr lang="ja-JP" altLang="en-US" sz="1200" dirty="0">
                <a:latin typeface="メイリオ" panose="020B0604030504040204" pitchFamily="50" charset="-128"/>
                <a:ea typeface="メイリオ" panose="020B0604030504040204" pitchFamily="50" charset="-128"/>
              </a:rPr>
              <a:t>を起動します。</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2. </a:t>
            </a:r>
            <a:r>
              <a:rPr lang="ja-JP" altLang="en-US" sz="1200" dirty="0">
                <a:latin typeface="メイリオ" panose="020B0604030504040204" pitchFamily="50" charset="-128"/>
                <a:ea typeface="メイリオ" panose="020B0604030504040204" pitchFamily="50" charset="-128"/>
              </a:rPr>
              <a:t>画面内の </a:t>
            </a:r>
            <a:r>
              <a:rPr lang="en-US" altLang="ja-JP" sz="1200" dirty="0">
                <a:latin typeface="メイリオ" panose="020B0604030504040204" pitchFamily="50" charset="-128"/>
                <a:ea typeface="メイリオ" panose="020B0604030504040204" pitchFamily="50" charset="-128"/>
              </a:rPr>
              <a:t>Rule Types </a:t>
            </a:r>
            <a:r>
              <a:rPr lang="ja-JP" altLang="en-US" sz="1200" dirty="0">
                <a:latin typeface="メイリオ" panose="020B0604030504040204" pitchFamily="50" charset="-128"/>
                <a:ea typeface="メイリオ" panose="020B0604030504040204" pitchFamily="50" charset="-128"/>
              </a:rPr>
              <a:t>にて </a:t>
            </a:r>
            <a:r>
              <a:rPr lang="en-US" altLang="ja-JP" sz="1200" dirty="0">
                <a:latin typeface="メイリオ" panose="020B0604030504040204" pitchFamily="50" charset="-128"/>
                <a:ea typeface="メイリオ" panose="020B0604030504040204" pitchFamily="50" charset="-128"/>
              </a:rPr>
              <a:t>Inbound </a:t>
            </a:r>
            <a:r>
              <a:rPr lang="ja-JP" altLang="en-US" sz="1200" dirty="0">
                <a:latin typeface="メイリオ" panose="020B0604030504040204" pitchFamily="50" charset="-128"/>
                <a:ea typeface="メイリオ" panose="020B0604030504040204" pitchFamily="50" charset="-128"/>
              </a:rPr>
              <a:t>を選択します。</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3. </a:t>
            </a:r>
            <a:r>
              <a:rPr lang="ja-JP" altLang="en-US" sz="1200" dirty="0">
                <a:latin typeface="メイリオ" panose="020B0604030504040204" pitchFamily="50" charset="-128"/>
                <a:ea typeface="メイリオ" panose="020B0604030504040204" pitchFamily="50" charset="-128"/>
              </a:rPr>
              <a:t>右画面内の同期ルールを全選択します。</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4. </a:t>
            </a:r>
            <a:r>
              <a:rPr lang="ja-JP" altLang="en-US" sz="1200" dirty="0">
                <a:latin typeface="メイリオ" panose="020B0604030504040204" pitchFamily="50" charset="-128"/>
                <a:ea typeface="メイリオ" panose="020B0604030504040204" pitchFamily="50" charset="-128"/>
              </a:rPr>
              <a:t>画面下部の </a:t>
            </a:r>
            <a:r>
              <a:rPr lang="en-US" altLang="ja-JP" sz="1200" dirty="0">
                <a:latin typeface="メイリオ" panose="020B0604030504040204" pitchFamily="50" charset="-128"/>
                <a:ea typeface="メイリオ" panose="020B0604030504040204" pitchFamily="50" charset="-128"/>
              </a:rPr>
              <a:t>Export </a:t>
            </a:r>
            <a:r>
              <a:rPr lang="ja-JP" altLang="en-US" sz="1200" dirty="0">
                <a:latin typeface="メイリオ" panose="020B0604030504040204" pitchFamily="50" charset="-128"/>
                <a:ea typeface="メイリオ" panose="020B0604030504040204" pitchFamily="50" charset="-128"/>
              </a:rPr>
              <a:t>をクリックします。</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5. </a:t>
            </a:r>
            <a:r>
              <a:rPr lang="ja-JP" altLang="en-US" sz="1200" dirty="0">
                <a:latin typeface="メイリオ" panose="020B0604030504040204" pitchFamily="50" charset="-128"/>
                <a:ea typeface="メイリオ" panose="020B0604030504040204" pitchFamily="50" charset="-128"/>
              </a:rPr>
              <a:t>メモ帳でルールが出力されるので、任意の保存場所に保存します。</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6. </a:t>
            </a:r>
            <a:r>
              <a:rPr lang="ja-JP" altLang="en-US" sz="1200" dirty="0">
                <a:latin typeface="メイリオ" panose="020B0604030504040204" pitchFamily="50" charset="-128"/>
                <a:ea typeface="メイリオ" panose="020B0604030504040204" pitchFamily="50" charset="-128"/>
              </a:rPr>
              <a:t>上記 </a:t>
            </a:r>
            <a:r>
              <a:rPr lang="en-US" altLang="ja-JP" sz="1200" dirty="0">
                <a:latin typeface="メイリオ" panose="020B0604030504040204" pitchFamily="50" charset="-128"/>
                <a:ea typeface="メイリオ" panose="020B0604030504040204" pitchFamily="50" charset="-128"/>
              </a:rPr>
              <a:t>2. </a:t>
            </a:r>
            <a:r>
              <a:rPr lang="ja-JP" altLang="en-US" sz="1200" dirty="0">
                <a:latin typeface="メイリオ" panose="020B0604030504040204" pitchFamily="50" charset="-128"/>
                <a:ea typeface="メイリオ" panose="020B0604030504040204" pitchFamily="50" charset="-128"/>
              </a:rPr>
              <a:t>にて </a:t>
            </a:r>
            <a:r>
              <a:rPr lang="en-US" altLang="ja-JP" sz="1200" dirty="0">
                <a:latin typeface="メイリオ" panose="020B0604030504040204" pitchFamily="50" charset="-128"/>
                <a:ea typeface="メイリオ" panose="020B0604030504040204" pitchFamily="50" charset="-128"/>
              </a:rPr>
              <a:t>Outbound </a:t>
            </a:r>
            <a:r>
              <a:rPr lang="ja-JP" altLang="en-US" sz="1200" dirty="0">
                <a:latin typeface="メイリオ" panose="020B0604030504040204" pitchFamily="50" charset="-128"/>
                <a:ea typeface="メイリオ" panose="020B0604030504040204" pitchFamily="50" charset="-128"/>
              </a:rPr>
              <a:t>を選択し、</a:t>
            </a:r>
            <a:r>
              <a:rPr lang="en-US" altLang="ja-JP" sz="1200" dirty="0">
                <a:latin typeface="メイリオ" panose="020B0604030504040204" pitchFamily="50" charset="-128"/>
                <a:ea typeface="メイリオ" panose="020B0604030504040204" pitchFamily="50" charset="-128"/>
              </a:rPr>
              <a:t>3 ~ 5 </a:t>
            </a:r>
            <a:r>
              <a:rPr lang="ja-JP" altLang="en-US" sz="1200" dirty="0">
                <a:latin typeface="メイリオ" panose="020B0604030504040204" pitchFamily="50" charset="-128"/>
                <a:ea typeface="メイリオ" panose="020B0604030504040204" pitchFamily="50" charset="-128"/>
              </a:rPr>
              <a:t>の手順を繰り返します。</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参考情報</a:t>
            </a:r>
            <a:endParaRPr lang="en-US" altLang="ja-JP" sz="1200" dirty="0">
              <a:latin typeface="メイリオ" panose="020B0604030504040204" pitchFamily="50" charset="-128"/>
              <a:ea typeface="メイリオ" panose="020B0604030504040204" pitchFamily="50" charset="-128"/>
              <a:hlinkClick r:id="rId2"/>
            </a:endParaRPr>
          </a:p>
          <a:p>
            <a:r>
              <a:rPr lang="ja-JP" altLang="en-US" sz="1200" dirty="0">
                <a:latin typeface="メイリオ" panose="020B0604030504040204" pitchFamily="50" charset="-128"/>
                <a:ea typeface="メイリオ" panose="020B0604030504040204" pitchFamily="50" charset="-128"/>
                <a:hlinkClick r:id="rId2"/>
              </a:rPr>
              <a:t>同期規則をカスタマイズする方法</a:t>
            </a:r>
            <a:endParaRPr lang="en-US" altLang="ja-JP" sz="1200" dirty="0">
              <a:latin typeface="メイリオ" panose="020B0604030504040204" pitchFamily="50" charset="-128"/>
              <a:ea typeface="メイリオ" panose="020B0604030504040204" pitchFamily="50" charset="-128"/>
            </a:endParaRPr>
          </a:p>
        </p:txBody>
      </p:sp>
      <p:pic>
        <p:nvPicPr>
          <p:cNvPr id="2" name="図 1">
            <a:extLst>
              <a:ext uri="{FF2B5EF4-FFF2-40B4-BE49-F238E27FC236}">
                <a16:creationId xmlns:a16="http://schemas.microsoft.com/office/drawing/2014/main" id="{9F994C3F-A90E-4180-BC76-D860AC82D20C}"/>
              </a:ext>
            </a:extLst>
          </p:cNvPr>
          <p:cNvPicPr>
            <a:picLocks noChangeAspect="1"/>
          </p:cNvPicPr>
          <p:nvPr/>
        </p:nvPicPr>
        <p:blipFill>
          <a:blip r:embed="rId3"/>
          <a:stretch>
            <a:fillRect/>
          </a:stretch>
        </p:blipFill>
        <p:spPr>
          <a:xfrm>
            <a:off x="577020" y="1529816"/>
            <a:ext cx="6685426" cy="4555266"/>
          </a:xfrm>
          <a:prstGeom prst="rect">
            <a:avLst/>
          </a:prstGeom>
        </p:spPr>
      </p:pic>
    </p:spTree>
    <p:extLst>
      <p:ext uri="{BB962C8B-B14F-4D97-AF65-F5344CB8AC3E}">
        <p14:creationId xmlns:p14="http://schemas.microsoft.com/office/powerpoint/2010/main" val="57660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2B82F26-DA7C-47B3-8861-5714934AB388}"/>
              </a:ext>
            </a:extLst>
          </p:cNvPr>
          <p:cNvSpPr txBox="1"/>
          <p:nvPr/>
        </p:nvSpPr>
        <p:spPr>
          <a:xfrm>
            <a:off x="312490" y="867800"/>
            <a:ext cx="6188978" cy="523220"/>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2-2</a:t>
            </a:r>
            <a:r>
              <a:rPr lang="ja-JP" altLang="en-US" sz="1400" dirty="0">
                <a:latin typeface="Meiryo UI" panose="020B0604030504040204" pitchFamily="50" charset="-128"/>
                <a:ea typeface="Meiryo UI" panose="020B0604030504040204" pitchFamily="50" charset="-128"/>
              </a:rPr>
              <a:t>.設定内容の保存</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 Azure AD Connect 1.5.4x.x </a:t>
            </a:r>
            <a:r>
              <a:rPr lang="ja-JP" altLang="en-US" sz="1400" dirty="0">
                <a:latin typeface="Meiryo UI" panose="020B0604030504040204" pitchFamily="50" charset="-128"/>
                <a:ea typeface="Meiryo UI" panose="020B0604030504040204" pitchFamily="50" charset="-128"/>
              </a:rPr>
              <a:t>以降は手順が異なります。</a:t>
            </a:r>
          </a:p>
        </p:txBody>
      </p:sp>
      <p:sp>
        <p:nvSpPr>
          <p:cNvPr id="5" name="テキスト ボックス 4">
            <a:extLst>
              <a:ext uri="{FF2B5EF4-FFF2-40B4-BE49-F238E27FC236}">
                <a16:creationId xmlns:a16="http://schemas.microsoft.com/office/drawing/2014/main" id="{2F68368E-5D2D-4895-89C7-B1AE5D54090F}"/>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F417452-6142-4986-B8BC-80BC8EA5F665}"/>
              </a:ext>
            </a:extLst>
          </p:cNvPr>
          <p:cNvSpPr txBox="1"/>
          <p:nvPr/>
        </p:nvSpPr>
        <p:spPr>
          <a:xfrm>
            <a:off x="562156" y="1369694"/>
            <a:ext cx="7194695" cy="276999"/>
          </a:xfrm>
          <a:prstGeom prst="rect">
            <a:avLst/>
          </a:prstGeom>
          <a:noFill/>
        </p:spPr>
        <p:txBody>
          <a:bodyPr wrap="square">
            <a:spAutoFit/>
          </a:bodyPr>
          <a:lstStyle/>
          <a:p>
            <a:r>
              <a:rPr lang="en-US" altLang="ja-JP" sz="1200" dirty="0">
                <a:latin typeface="メイリオ" panose="020B0604030504040204" pitchFamily="50" charset="-128"/>
                <a:ea typeface="メイリオ" panose="020B0604030504040204" pitchFamily="50" charset="-128"/>
              </a:rPr>
              <a:t>1. [</a:t>
            </a:r>
            <a:r>
              <a:rPr lang="ja-JP" altLang="en-US" sz="1200" dirty="0">
                <a:latin typeface="メイリオ" panose="020B0604030504040204" pitchFamily="50" charset="-128"/>
                <a:ea typeface="メイリオ" panose="020B0604030504040204" pitchFamily="50" charset="-128"/>
              </a:rPr>
              <a:t>スタート</a:t>
            </a:r>
            <a:r>
              <a:rPr lang="en-US" altLang="ja-JP" sz="1200" dirty="0">
                <a:latin typeface="メイリオ" panose="020B0604030504040204" pitchFamily="50" charset="-128"/>
                <a:ea typeface="メイリオ" panose="020B0604030504040204" pitchFamily="50" charset="-128"/>
              </a:rPr>
              <a:t>] – [Azure AD Connect] – [Azure AD Connect] </a:t>
            </a:r>
            <a:r>
              <a:rPr lang="ja-JP" altLang="en-US" sz="1200" dirty="0">
                <a:latin typeface="メイリオ" panose="020B0604030504040204" pitchFamily="50" charset="-128"/>
                <a:ea typeface="メイリオ" panose="020B0604030504040204" pitchFamily="50" charset="-128"/>
              </a:rPr>
              <a:t>を起動し、</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をクリックします。</a:t>
            </a:r>
            <a:endParaRPr lang="ja-JP" altLang="en-US" sz="1200" dirty="0"/>
          </a:p>
        </p:txBody>
      </p:sp>
      <p:pic>
        <p:nvPicPr>
          <p:cNvPr id="8" name="図 7">
            <a:extLst>
              <a:ext uri="{FF2B5EF4-FFF2-40B4-BE49-F238E27FC236}">
                <a16:creationId xmlns:a16="http://schemas.microsoft.com/office/drawing/2014/main" id="{61C80A43-2A17-4BD9-B842-046382ED8F9B}"/>
              </a:ext>
            </a:extLst>
          </p:cNvPr>
          <p:cNvPicPr>
            <a:picLocks noChangeAspect="1"/>
          </p:cNvPicPr>
          <p:nvPr/>
        </p:nvPicPr>
        <p:blipFill>
          <a:blip r:embed="rId2"/>
          <a:stretch>
            <a:fillRect/>
          </a:stretch>
        </p:blipFill>
        <p:spPr>
          <a:xfrm>
            <a:off x="820325" y="1688032"/>
            <a:ext cx="6936527" cy="4896000"/>
          </a:xfrm>
          <a:prstGeom prst="rect">
            <a:avLst/>
          </a:prstGeom>
        </p:spPr>
      </p:pic>
    </p:spTree>
    <p:extLst>
      <p:ext uri="{BB962C8B-B14F-4D97-AF65-F5344CB8AC3E}">
        <p14:creationId xmlns:p14="http://schemas.microsoft.com/office/powerpoint/2010/main" val="195602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A658310-C93F-436E-B46F-67FE2B36FD4F}"/>
              </a:ext>
            </a:extLst>
          </p:cNvPr>
          <p:cNvSpPr txBox="1"/>
          <p:nvPr/>
        </p:nvSpPr>
        <p:spPr>
          <a:xfrm>
            <a:off x="312490" y="867800"/>
            <a:ext cx="6188978" cy="523220"/>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2-2</a:t>
            </a:r>
            <a:r>
              <a:rPr lang="ja-JP" altLang="en-US" sz="1400" dirty="0">
                <a:latin typeface="Meiryo UI" panose="020B0604030504040204" pitchFamily="50" charset="-128"/>
                <a:ea typeface="Meiryo UI" panose="020B0604030504040204" pitchFamily="50" charset="-128"/>
              </a:rPr>
              <a:t>.設定内容の保存</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 Azure AD Connect 1.5.4x.x </a:t>
            </a:r>
            <a:r>
              <a:rPr lang="ja-JP" altLang="en-US" sz="1400" dirty="0">
                <a:latin typeface="Meiryo UI" panose="020B0604030504040204" pitchFamily="50" charset="-128"/>
                <a:ea typeface="Meiryo UI" panose="020B0604030504040204" pitchFamily="50" charset="-128"/>
              </a:rPr>
              <a:t>以降は手順が異なります。</a:t>
            </a:r>
          </a:p>
        </p:txBody>
      </p:sp>
      <p:sp>
        <p:nvSpPr>
          <p:cNvPr id="6" name="テキスト ボックス 5">
            <a:extLst>
              <a:ext uri="{FF2B5EF4-FFF2-40B4-BE49-F238E27FC236}">
                <a16:creationId xmlns:a16="http://schemas.microsoft.com/office/drawing/2014/main" id="{81F392CA-872C-4D0C-B2FE-A32A4D61739D}"/>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F798A3C5-F655-4BC3-9340-B5FBA1089ED3}"/>
              </a:ext>
            </a:extLst>
          </p:cNvPr>
          <p:cNvSpPr txBox="1"/>
          <p:nvPr/>
        </p:nvSpPr>
        <p:spPr>
          <a:xfrm>
            <a:off x="562156" y="1369694"/>
            <a:ext cx="7194695" cy="276999"/>
          </a:xfrm>
          <a:prstGeom prst="rect">
            <a:avLst/>
          </a:prstGeom>
          <a:noFill/>
        </p:spPr>
        <p:txBody>
          <a:bodyPr wrap="square">
            <a:spAutoFit/>
          </a:bodyPr>
          <a:lstStyle/>
          <a:p>
            <a:r>
              <a:rPr lang="en-US" altLang="ja-JP" sz="1200" dirty="0">
                <a:latin typeface="Meiryo UI" panose="020B0604030504040204" pitchFamily="50" charset="-128"/>
                <a:ea typeface="Meiryo UI" panose="020B0604030504040204" pitchFamily="50" charset="-128"/>
              </a:rPr>
              <a:t>2. </a:t>
            </a:r>
            <a:r>
              <a:rPr lang="ja-JP" altLang="en-US" sz="1200" dirty="0">
                <a:latin typeface="Meiryo UI" panose="020B0604030504040204" pitchFamily="50" charset="-128"/>
                <a:ea typeface="Meiryo UI" panose="020B0604030504040204" pitchFamily="50" charset="-128"/>
              </a:rPr>
              <a:t> 下記赤枠のように個別設定している項目を選択し、それぞれの設定画面で画面キャプチャを取得します。</a:t>
            </a:r>
          </a:p>
        </p:txBody>
      </p:sp>
      <p:pic>
        <p:nvPicPr>
          <p:cNvPr id="9" name="図 8">
            <a:extLst>
              <a:ext uri="{FF2B5EF4-FFF2-40B4-BE49-F238E27FC236}">
                <a16:creationId xmlns:a16="http://schemas.microsoft.com/office/drawing/2014/main" id="{11C30013-3141-4FAE-BDB9-A133F53A3DDF}"/>
              </a:ext>
            </a:extLst>
          </p:cNvPr>
          <p:cNvPicPr>
            <a:picLocks noChangeAspect="1"/>
          </p:cNvPicPr>
          <p:nvPr/>
        </p:nvPicPr>
        <p:blipFill>
          <a:blip r:embed="rId2"/>
          <a:stretch>
            <a:fillRect/>
          </a:stretch>
        </p:blipFill>
        <p:spPr>
          <a:xfrm>
            <a:off x="821379" y="1698423"/>
            <a:ext cx="6935472" cy="4896000"/>
          </a:xfrm>
          <a:prstGeom prst="rect">
            <a:avLst/>
          </a:prstGeom>
        </p:spPr>
      </p:pic>
      <p:sp>
        <p:nvSpPr>
          <p:cNvPr id="11" name="テキスト ボックス 10">
            <a:extLst>
              <a:ext uri="{FF2B5EF4-FFF2-40B4-BE49-F238E27FC236}">
                <a16:creationId xmlns:a16="http://schemas.microsoft.com/office/drawing/2014/main" id="{B46F155A-3A34-42EC-9BB9-837EF3624567}"/>
              </a:ext>
            </a:extLst>
          </p:cNvPr>
          <p:cNvSpPr txBox="1"/>
          <p:nvPr/>
        </p:nvSpPr>
        <p:spPr>
          <a:xfrm>
            <a:off x="7920470" y="1696742"/>
            <a:ext cx="4060248" cy="3785652"/>
          </a:xfrm>
          <a:prstGeom prst="rect">
            <a:avLst/>
          </a:prstGeom>
          <a:noFill/>
        </p:spPr>
        <p:txBody>
          <a:bodyPr wrap="square">
            <a:spAutoFit/>
          </a:bodyPr>
          <a:lstStyle/>
          <a:p>
            <a:r>
              <a:rPr lang="ja-JP" altLang="en-US" sz="1200" dirty="0">
                <a:latin typeface="Meiryo UI" panose="020B0604030504040204" pitchFamily="50" charset="-128"/>
                <a:ea typeface="Meiryo UI" panose="020B0604030504040204" pitchFamily="50" charset="-128"/>
              </a:rPr>
              <a:t>設定項目が多い場合には、</a:t>
            </a:r>
            <a:r>
              <a:rPr lang="ja-JP" altLang="ja-JP" sz="1200" dirty="0">
                <a:effectLst/>
                <a:latin typeface="Meiryo UI" panose="020B0604030504040204" pitchFamily="50" charset="-128"/>
                <a:ea typeface="Meiryo UI" panose="020B0604030504040204" pitchFamily="50" charset="-128"/>
              </a:rPr>
              <a:t>問題ステップ記録ツール</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t>
            </a:r>
            <a:r>
              <a:rPr lang="en-US" altLang="ja-JP" sz="1200" dirty="0">
                <a:effectLst/>
                <a:latin typeface="Meiryo UI" panose="020B0604030504040204" pitchFamily="50" charset="-128"/>
                <a:ea typeface="Meiryo UI" panose="020B0604030504040204" pitchFamily="50" charset="-128"/>
              </a:rPr>
              <a:t>PSR) </a:t>
            </a:r>
            <a:r>
              <a:rPr lang="ja-JP" altLang="en-US" sz="1200" dirty="0">
                <a:effectLst/>
                <a:latin typeface="Meiryo UI" panose="020B0604030504040204" pitchFamily="50" charset="-128"/>
                <a:ea typeface="Meiryo UI" panose="020B0604030504040204" pitchFamily="50" charset="-128"/>
              </a:rPr>
              <a:t>を</a:t>
            </a:r>
            <a:r>
              <a:rPr lang="ja-JP" altLang="en-US" sz="1200" dirty="0">
                <a:latin typeface="Meiryo UI" panose="020B0604030504040204" pitchFamily="50" charset="-128"/>
                <a:ea typeface="Meiryo UI" panose="020B0604030504040204" pitchFamily="50" charset="-128"/>
              </a:rPr>
              <a:t>ご利用ください。</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 </a:t>
            </a:r>
            <a:r>
              <a:rPr lang="ja-JP" altLang="en-US" sz="1200" dirty="0">
                <a:latin typeface="Meiryo UI" panose="020B0604030504040204" pitchFamily="50" charset="-128"/>
                <a:ea typeface="Meiryo UI" panose="020B0604030504040204" pitchFamily="50" charset="-128"/>
              </a:rPr>
              <a:t>不要な情報の採取を避けるために、全てのウィンドウを閉じます。</a:t>
            </a:r>
          </a:p>
          <a:p>
            <a:r>
              <a:rPr lang="en-US" altLang="ja-JP" sz="1200" dirty="0">
                <a:latin typeface="Meiryo UI" panose="020B0604030504040204" pitchFamily="50" charset="-128"/>
                <a:ea typeface="Meiryo UI" panose="020B0604030504040204" pitchFamily="50" charset="-128"/>
              </a:rPr>
              <a:t>2. </a:t>
            </a:r>
            <a:r>
              <a:rPr lang="ja-JP" altLang="en-US" sz="1200" dirty="0">
                <a:latin typeface="Meiryo UI" panose="020B0604030504040204" pitchFamily="50" charset="-128"/>
                <a:ea typeface="Meiryo UI" panose="020B0604030504040204" pitchFamily="50" charset="-128"/>
              </a:rPr>
              <a:t>スタート メニューの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ファイル名を指定して実行</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にて </a:t>
            </a:r>
            <a:r>
              <a:rPr lang="en-US" altLang="ja-JP" sz="1200" dirty="0">
                <a:latin typeface="Meiryo UI" panose="020B0604030504040204" pitchFamily="50" charset="-128"/>
                <a:ea typeface="Meiryo UI" panose="020B0604030504040204" pitchFamily="50" charset="-128"/>
              </a:rPr>
              <a:t>psr.exe </a:t>
            </a:r>
            <a:r>
              <a:rPr lang="ja-JP" altLang="en-US" sz="1200" dirty="0">
                <a:latin typeface="Meiryo UI" panose="020B0604030504040204" pitchFamily="50" charset="-128"/>
                <a:ea typeface="Meiryo UI" panose="020B0604030504040204" pitchFamily="50" charset="-128"/>
              </a:rPr>
              <a:t>と入力し、</a:t>
            </a:r>
            <a:r>
              <a:rPr lang="en-US" altLang="ja-JP" sz="1200" dirty="0">
                <a:latin typeface="Meiryo UI" panose="020B0604030504040204" pitchFamily="50" charset="-128"/>
                <a:ea typeface="Meiryo UI" panose="020B0604030504040204" pitchFamily="50" charset="-128"/>
              </a:rPr>
              <a:t>[OK] </a:t>
            </a:r>
            <a:r>
              <a:rPr lang="ja-JP" altLang="en-US" sz="1200" dirty="0">
                <a:latin typeface="Meiryo UI" panose="020B0604030504040204" pitchFamily="50" charset="-128"/>
                <a:ea typeface="Meiryo UI" panose="020B0604030504040204" pitchFamily="50" charset="-128"/>
              </a:rPr>
              <a:t>をクリックします。 </a:t>
            </a:r>
          </a:p>
          <a:p>
            <a:r>
              <a:rPr lang="en-US" altLang="ja-JP" sz="1200" dirty="0">
                <a:latin typeface="Meiryo UI" panose="020B0604030504040204" pitchFamily="50" charset="-128"/>
                <a:ea typeface="Meiryo UI" panose="020B0604030504040204" pitchFamily="50" charset="-128"/>
              </a:rPr>
              <a:t>3. "</a:t>
            </a:r>
            <a:r>
              <a:rPr lang="ja-JP" altLang="en-US" sz="1200" dirty="0">
                <a:latin typeface="Meiryo UI" panose="020B0604030504040204" pitchFamily="50" charset="-128"/>
                <a:ea typeface="Meiryo UI" panose="020B0604030504040204" pitchFamily="50" charset="-128"/>
              </a:rPr>
              <a:t>問題ステップ記録ツール</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が起動しましたら、右端の ▼ をクリックし、表示されるメニューから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設定</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をクリックします。 </a:t>
            </a:r>
          </a:p>
          <a:p>
            <a:r>
              <a:rPr lang="en-US" altLang="ja-JP" sz="1200" dirty="0">
                <a:latin typeface="Meiryo UI" panose="020B0604030504040204" pitchFamily="50" charset="-128"/>
                <a:ea typeface="Meiryo UI" panose="020B0604030504040204" pitchFamily="50" charset="-128"/>
              </a:rPr>
              <a:t>4. "</a:t>
            </a:r>
            <a:r>
              <a:rPr lang="ja-JP" altLang="en-US" sz="1200" dirty="0">
                <a:latin typeface="Meiryo UI" panose="020B0604030504040204" pitchFamily="50" charset="-128"/>
                <a:ea typeface="Meiryo UI" panose="020B0604030504040204" pitchFamily="50" charset="-128"/>
              </a:rPr>
              <a:t>保存する最新の取り込み画像数</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を </a:t>
            </a:r>
            <a:r>
              <a:rPr lang="en-US" altLang="ja-JP" sz="1200" dirty="0">
                <a:latin typeface="Meiryo UI" panose="020B0604030504040204" pitchFamily="50" charset="-128"/>
                <a:ea typeface="Meiryo UI" panose="020B0604030504040204" pitchFamily="50" charset="-128"/>
              </a:rPr>
              <a:t>25 </a:t>
            </a:r>
            <a:r>
              <a:rPr lang="ja-JP" altLang="en-US" sz="1200" dirty="0">
                <a:latin typeface="Meiryo UI" panose="020B0604030504040204" pitchFamily="50" charset="-128"/>
                <a:ea typeface="Meiryo UI" panose="020B0604030504040204" pitchFamily="50" charset="-128"/>
              </a:rPr>
              <a:t>から </a:t>
            </a:r>
            <a:r>
              <a:rPr lang="en-US" altLang="ja-JP" sz="1200" dirty="0">
                <a:latin typeface="Meiryo UI" panose="020B0604030504040204" pitchFamily="50" charset="-128"/>
                <a:ea typeface="Meiryo UI" panose="020B0604030504040204" pitchFamily="50" charset="-128"/>
              </a:rPr>
              <a:t>100 </a:t>
            </a:r>
            <a:r>
              <a:rPr lang="ja-JP" altLang="en-US" sz="1200" dirty="0">
                <a:latin typeface="Meiryo UI" panose="020B0604030504040204" pitchFamily="50" charset="-128"/>
                <a:ea typeface="Meiryo UI" panose="020B0604030504040204" pitchFamily="50" charset="-128"/>
              </a:rPr>
              <a:t>に変更し、</a:t>
            </a:r>
            <a:r>
              <a:rPr lang="en-US" altLang="ja-JP" sz="1200" dirty="0">
                <a:latin typeface="Meiryo UI" panose="020B0604030504040204" pitchFamily="50" charset="-128"/>
                <a:ea typeface="Meiryo UI" panose="020B0604030504040204" pitchFamily="50" charset="-128"/>
              </a:rPr>
              <a:t>OK </a:t>
            </a:r>
            <a:r>
              <a:rPr lang="ja-JP" altLang="en-US" sz="1200" dirty="0">
                <a:latin typeface="Meiryo UI" panose="020B0604030504040204" pitchFamily="50" charset="-128"/>
                <a:ea typeface="Meiryo UI" panose="020B0604030504040204" pitchFamily="50" charset="-128"/>
              </a:rPr>
              <a:t>をクリックします。 </a:t>
            </a:r>
          </a:p>
          <a:p>
            <a:r>
              <a:rPr lang="en-US" altLang="ja-JP" sz="1200" dirty="0">
                <a:latin typeface="Meiryo UI" panose="020B0604030504040204" pitchFamily="50" charset="-128"/>
                <a:ea typeface="Meiryo UI" panose="020B0604030504040204" pitchFamily="50" charset="-128"/>
              </a:rPr>
              <a:t>5.  [</a:t>
            </a:r>
            <a:r>
              <a:rPr lang="ja-JP" altLang="en-US" sz="1200" dirty="0">
                <a:latin typeface="Meiryo UI" panose="020B0604030504040204" pitchFamily="50" charset="-128"/>
                <a:ea typeface="Meiryo UI" panose="020B0604030504040204" pitchFamily="50" charset="-128"/>
              </a:rPr>
              <a:t>記録の開始</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をクリックします。 </a:t>
            </a:r>
          </a:p>
          <a:p>
            <a:r>
              <a:rPr lang="en-US" altLang="ja-JP" sz="1200" dirty="0">
                <a:latin typeface="Meiryo UI" panose="020B0604030504040204" pitchFamily="50" charset="-128"/>
                <a:ea typeface="Meiryo UI" panose="020B0604030504040204" pitchFamily="50" charset="-128"/>
              </a:rPr>
              <a:t>6. "</a:t>
            </a:r>
            <a:r>
              <a:rPr lang="ja-JP" altLang="en-US" sz="1200" dirty="0">
                <a:latin typeface="Meiryo UI" panose="020B0604030504040204" pitchFamily="50" charset="-128"/>
                <a:ea typeface="Meiryo UI" panose="020B0604030504040204" pitchFamily="50" charset="-128"/>
              </a:rPr>
              <a:t>問題ステップ記録ツール</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の画面を最小化します。</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この状態でウィザードの各設定画面を確認します。</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7. "</a:t>
            </a:r>
            <a:r>
              <a:rPr lang="ja-JP" altLang="en-US" sz="1200" dirty="0">
                <a:latin typeface="Meiryo UI" panose="020B0604030504040204" pitchFamily="50" charset="-128"/>
                <a:ea typeface="Meiryo UI" panose="020B0604030504040204" pitchFamily="50" charset="-128"/>
              </a:rPr>
              <a:t>問題ステップ記録ツール</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の画面を前面に出します。 </a:t>
            </a:r>
          </a:p>
          <a:p>
            <a:r>
              <a:rPr lang="en-US" altLang="ja-JP" sz="1200" dirty="0">
                <a:latin typeface="Meiryo UI" panose="020B0604030504040204" pitchFamily="50" charset="-128"/>
                <a:ea typeface="Meiryo UI" panose="020B0604030504040204" pitchFamily="50" charset="-128"/>
              </a:rPr>
              <a:t>8. </a:t>
            </a:r>
            <a:r>
              <a:rPr lang="ja-JP" altLang="en-US" sz="1200" dirty="0">
                <a:latin typeface="Meiryo UI" panose="020B0604030504040204" pitchFamily="50" charset="-128"/>
                <a:ea typeface="Meiryo UI" panose="020B0604030504040204" pitchFamily="50" charset="-128"/>
              </a:rPr>
              <a:t>ファイルの保存場所、ファイル名を指定し、保存します。 </a:t>
            </a:r>
          </a:p>
          <a:p>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上記にて </a:t>
            </a:r>
            <a:r>
              <a:rPr lang="en-US" altLang="ja-JP" sz="1200" dirty="0">
                <a:latin typeface="Meiryo UI" panose="020B0604030504040204" pitchFamily="50" charset="-128"/>
                <a:ea typeface="Meiryo UI" panose="020B0604030504040204" pitchFamily="50" charset="-128"/>
              </a:rPr>
              <a:t>zip </a:t>
            </a:r>
            <a:r>
              <a:rPr lang="ja-JP" altLang="en-US" sz="1200" dirty="0">
                <a:latin typeface="Meiryo UI" panose="020B0604030504040204" pitchFamily="50" charset="-128"/>
                <a:ea typeface="Meiryo UI" panose="020B0604030504040204" pitchFamily="50" charset="-128"/>
              </a:rPr>
              <a:t>ファイルに操作内容が記録されます。</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04681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646394F-6B92-4217-A9E9-5F0965621BDB}"/>
              </a:ext>
            </a:extLst>
          </p:cNvPr>
          <p:cNvPicPr>
            <a:picLocks noChangeAspect="1"/>
          </p:cNvPicPr>
          <p:nvPr/>
        </p:nvPicPr>
        <p:blipFill>
          <a:blip r:embed="rId2"/>
          <a:stretch>
            <a:fillRect/>
          </a:stretch>
        </p:blipFill>
        <p:spPr>
          <a:xfrm>
            <a:off x="830147" y="1459994"/>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3.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3-1.</a:t>
            </a:r>
            <a:r>
              <a:rPr lang="ja-JP" altLang="en-US" sz="1400" dirty="0">
                <a:latin typeface="メイリオ" panose="020B0604030504040204" pitchFamily="50" charset="-128"/>
                <a:ea typeface="メイリオ" panose="020B0604030504040204" pitchFamily="50" charset="-128"/>
              </a:rPr>
              <a:t>保存した </a:t>
            </a:r>
            <a:r>
              <a:rPr lang="en-US" altLang="ja-JP" sz="1400" dirty="0">
                <a:latin typeface="メイリオ" panose="020B0604030504040204" pitchFamily="50" charset="-128"/>
                <a:ea typeface="メイリオ" panose="020B0604030504040204" pitchFamily="50" charset="-128"/>
              </a:rPr>
              <a:t>AzureADConnect.msi </a:t>
            </a:r>
            <a:r>
              <a:rPr lang="ja-JP" altLang="en-US" sz="1400" dirty="0">
                <a:latin typeface="メイリオ" panose="020B0604030504040204" pitchFamily="50" charset="-128"/>
                <a:ea typeface="メイリオ" panose="020B0604030504040204" pitchFamily="50" charset="-128"/>
              </a:rPr>
              <a:t>ファイルを実行し、インストール ウィザードにて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を選択します。</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757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C080FAC-0986-48CE-BC32-E9AFF069406F}"/>
              </a:ext>
            </a:extLst>
          </p:cNvPr>
          <p:cNvPicPr>
            <a:picLocks noChangeAspect="1"/>
          </p:cNvPicPr>
          <p:nvPr/>
        </p:nvPicPr>
        <p:blipFill>
          <a:blip r:embed="rId2"/>
          <a:stretch>
            <a:fillRect/>
          </a:stretch>
        </p:blipFill>
        <p:spPr>
          <a:xfrm>
            <a:off x="829773" y="1451665"/>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3.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3-2.</a:t>
            </a:r>
            <a:r>
              <a:rPr lang="en-US" altLang="ja-JP" sz="1400" dirty="0">
                <a:latin typeface="メイリオ" panose="020B0604030504040204" pitchFamily="50" charset="-128"/>
                <a:ea typeface="メイリオ" panose="020B0604030504040204" pitchFamily="50" charset="-128"/>
              </a:rPr>
              <a:t> Azure AD </a:t>
            </a:r>
            <a:r>
              <a:rPr lang="ja-JP" altLang="en-US" sz="1400" dirty="0">
                <a:latin typeface="メイリオ" panose="020B0604030504040204" pitchFamily="50" charset="-128"/>
                <a:ea typeface="メイリオ" panose="020B0604030504040204" pitchFamily="50" charset="-128"/>
              </a:rPr>
              <a:t>の全体管理者権限を有するユーザーの資格情報を入力し、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5447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B555357-D710-4871-B89C-A5250BC0FD61}"/>
              </a:ext>
            </a:extLst>
          </p:cNvPr>
          <p:cNvPicPr>
            <a:picLocks noChangeAspect="1"/>
          </p:cNvPicPr>
          <p:nvPr/>
        </p:nvPicPr>
        <p:blipFill>
          <a:blip r:embed="rId2"/>
          <a:stretch>
            <a:fillRect/>
          </a:stretch>
        </p:blipFill>
        <p:spPr>
          <a:xfrm>
            <a:off x="834982" y="1462286"/>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3.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3-3.</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015663"/>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927568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1012</TotalTime>
  <Words>2160</Words>
  <Application>Microsoft Office PowerPoint</Application>
  <PresentationFormat>ワイド画面</PresentationFormat>
  <Paragraphs>176</Paragraphs>
  <Slides>29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29</vt:i4>
      </vt:variant>
    </vt:vector>
  </HeadingPairs>
  <TitlesOfParts>
    <vt:vector size="35" baseType="lpstr">
      <vt:lpstr>Meiryo UI</vt: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Keiju Tani</dc:creator>
  <cp:lastModifiedBy>Keiju Tani</cp:lastModifiedBy>
  <cp:revision>6</cp:revision>
  <dcterms:created xsi:type="dcterms:W3CDTF">2020-08-07T00:22:14Z</dcterms:created>
  <dcterms:modified xsi:type="dcterms:W3CDTF">2020-08-20T12:15:03Z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2020-08-07T01:08:54Z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66ae463e-e67d-4520-a5a5-9f57f72cfc6e</vt:lpwstr>
  </property>
  <property fmtid="{D5CDD505-2E9C-101B-9397-08002B2CF9AE}" pid="8" name="MSIP_Label_f42aa342-8706-4288-bd11-ebb85995028c_ContentBits">
    <vt:lpwstr>0</vt:lpwstr>
  </property>
</Properties>
</file>