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95" r:id="rId25"/>
    <p:sldId id="296" r:id="rId26"/>
    <p:sldId id="298" r:id="rId27"/>
    <p:sldId id="299" r:id="rId28"/>
    <p:sldId id="300" r:id="rId29"/>
    <p:sldId id="301" r:id="rId30"/>
    <p:sldId id="302" r:id="rId31"/>
    <p:sldId id="303" r:id="rId32"/>
    <p:sldId id="304" r:id="rId33"/>
    <p:sldId id="306" r:id="rId34"/>
    <p:sldId id="305" r:id="rId35"/>
    <p:sldId id="307" r:id="rId36"/>
    <p:sldId id="308" r:id="rId37"/>
    <p:sldId id="309" r:id="rId38"/>
    <p:sldId id="310" r:id="rId39"/>
    <p:sldId id="311" r:id="rId40"/>
    <p:sldId id="312"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87" d="100"/>
          <a:sy n="87"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install-required-components"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ja-jp/azure/active-directory/hybrid/how-to-connect-install-custom#user-sign-i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ja-jp/azure/active-directory/hybrid/how-to-connect-install-custom#connect-your-directori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connect-your-directories"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domain-and-ou-filtering"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uniquely-identifying-your-users"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sync-filtering-based-on-group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optional-features"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jpazureid.github.io/blog/azure-active-directory-connect/checklist-before-installing-aad-connect/" TargetMode="External"/><Relationship Id="rId2" Type="http://schemas.openxmlformats.org/officeDocument/2006/relationships/hyperlink" Target="https://docs.microsoft.com/ja-jp/azure/active-directory/hybrid/how-to-connect-install-prerequisites" TargetMode="External"/><Relationship Id="rId1" Type="http://schemas.openxmlformats.org/officeDocument/2006/relationships/slideLayout" Target="../slideLayouts/slideLayout7.xml"/><Relationship Id="rId5" Type="http://schemas.openxmlformats.org/officeDocument/2006/relationships/hyperlink" Target="https://jpazureid.github.io/blog/azure-active-directory-connect/port-used-by-aadc/" TargetMode="External"/><Relationship Id="rId4" Type="http://schemas.openxmlformats.org/officeDocument/2006/relationships/hyperlink" Target="https://docs.microsoft.com/ja-jp/azure/active-directory/hybrid/how-to-connect-health-agent-install"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configure-and-verify-pages"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device-writeback#part-2-enable-device-writeback-in-azure-ad-connect"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docs.microsoft.com/ja-jp/troubleshoot/azure/active-directory/installation-issues"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ja-jp/azure/active-directory/hybrid/how-to-connect-create-custom-sync-rul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(スイング移行)</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D18E4F45-4044-4110-A698-3022069542DB}"/>
              </a:ext>
            </a:extLst>
          </p:cNvPr>
          <p:cNvSpPr txBox="1"/>
          <p:nvPr/>
        </p:nvSpPr>
        <p:spPr>
          <a:xfrm>
            <a:off x="295712" y="2371230"/>
            <a:ext cx="11356596" cy="3108543"/>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下記の手順で実施します。</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新規構築サーバーの準備</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既存環境の動作状況の確認</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設定内容の保存</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新規構築サーバーに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インストール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 モード有効</a:t>
            </a:r>
            <a:r>
              <a:rPr lang="en-US" altLang="ja-JP" sz="1400" dirty="0">
                <a:latin typeface="Meiryo UI" panose="020B0604030504040204" pitchFamily="50" charset="-128"/>
                <a:ea typeface="Meiryo UI" panose="020B0604030504040204" pitchFamily="50" charset="-128"/>
              </a:rPr>
              <a:t>)</a:t>
            </a:r>
          </a:p>
          <a:p>
            <a:pPr marL="342900" indent="-342900">
              <a:buFontTx/>
              <a:buAutoNum type="arabicPeriod"/>
            </a:pPr>
            <a:r>
              <a:rPr lang="ja-JP" altLang="en-US" sz="1400" dirty="0">
                <a:latin typeface="Meiryo UI" panose="020B0604030504040204" pitchFamily="50" charset="-128"/>
                <a:ea typeface="Meiryo UI" panose="020B0604030504040204" pitchFamily="50" charset="-128"/>
              </a:rPr>
              <a:t>新規構築サーバーにて設定、動作状況の確認</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既存環境の</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のステージング モードを有効化</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新規構築サーバーにてステージング モード無効化</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既存環境の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のインプレース アップグレード</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既存環境の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の動作確認</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21F40E6-B99E-4C74-AFF5-FC37BB4577B8}"/>
              </a:ext>
            </a:extLst>
          </p:cNvPr>
          <p:cNvSpPr txBox="1"/>
          <p:nvPr/>
        </p:nvSpPr>
        <p:spPr>
          <a:xfrm>
            <a:off x="295712" y="4872210"/>
            <a:ext cx="11356596" cy="1169551"/>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本手順は </a:t>
            </a:r>
            <a:r>
              <a:rPr lang="en-US" altLang="ja-JP" sz="1400" dirty="0">
                <a:latin typeface="Meiryo UI" panose="020B0604030504040204" pitchFamily="50" charset="-128"/>
                <a:ea typeface="Meiryo UI" panose="020B0604030504040204" pitchFamily="50" charset="-128"/>
              </a:rPr>
              <a:t> 1.1.618.0 </a:t>
            </a:r>
            <a:r>
              <a:rPr lang="ja-JP" altLang="en-US" sz="1400" dirty="0">
                <a:latin typeface="Meiryo UI" panose="020B0604030504040204" pitchFamily="50" charset="-128"/>
                <a:ea typeface="Meiryo UI" panose="020B0604030504040204" pitchFamily="50" charset="-128"/>
              </a:rPr>
              <a:t>からの </a:t>
            </a:r>
            <a:r>
              <a:rPr lang="en-US" altLang="ja-JP" sz="1400" dirty="0">
                <a:latin typeface="Meiryo UI" panose="020B0604030504040204" pitchFamily="50" charset="-128"/>
                <a:ea typeface="Meiryo UI" panose="020B0604030504040204" pitchFamily="50" charset="-128"/>
              </a:rPr>
              <a:t>2020 </a:t>
            </a:r>
            <a:r>
              <a:rPr lang="ja-JP" altLang="en-US" sz="1400" dirty="0">
                <a:latin typeface="Meiryo UI" panose="020B0604030504040204" pitchFamily="50" charset="-128"/>
                <a:ea typeface="Meiryo UI" panose="020B0604030504040204" pitchFamily="50" charset="-128"/>
              </a:rPr>
              <a:t>年 </a:t>
            </a:r>
            <a:r>
              <a:rPr lang="en-US" altLang="ja-JP" sz="1400" dirty="0">
                <a:latin typeface="Meiryo UI" panose="020B0604030504040204" pitchFamily="50" charset="-128"/>
                <a:ea typeface="Meiryo UI" panose="020B0604030504040204" pitchFamily="50" charset="-128"/>
              </a:rPr>
              <a:t>8 </a:t>
            </a:r>
            <a:r>
              <a:rPr lang="ja-JP" altLang="en-US" sz="1400" dirty="0">
                <a:latin typeface="Meiryo UI" panose="020B0604030504040204" pitchFamily="50" charset="-128"/>
                <a:ea typeface="Meiryo UI" panose="020B0604030504040204" pitchFamily="50" charset="-128"/>
              </a:rPr>
              <a:t>月現在最新バージョンの </a:t>
            </a:r>
            <a:r>
              <a:rPr lang="en-US" altLang="ja-JP" sz="1400" dirty="0">
                <a:latin typeface="Meiryo UI" panose="020B0604030504040204" pitchFamily="50" charset="-128"/>
                <a:ea typeface="Meiryo UI" panose="020B0604030504040204" pitchFamily="50" charset="-128"/>
              </a:rPr>
              <a:t>1.5.45.0 </a:t>
            </a:r>
            <a:r>
              <a:rPr lang="ja-JP" altLang="en-US" sz="1400" dirty="0">
                <a:latin typeface="Meiryo UI" panose="020B0604030504040204" pitchFamily="50" charset="-128"/>
                <a:ea typeface="Meiryo UI" panose="020B0604030504040204" pitchFamily="50" charset="-128"/>
              </a:rPr>
              <a:t>へのアップグレードを実行したものとなります。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アップグレード前のバージョンによって表示項目などが異なりますので、予めご留意ください。</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インストール ファイルは下記より入手し、それぞのれサーバーに事前に配置してください。</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hlinkClick r:id="rId2"/>
              </a:rPr>
              <a:t>https://www.microsoft.com/en-us/download/details.aspx?id=47594</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47633"/>
            <a:ext cx="11356596" cy="523220"/>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本手順は既存環境にて </a:t>
            </a:r>
            <a:r>
              <a:rPr lang="en-US" altLang="ja-JP" sz="1400" dirty="0">
                <a:latin typeface="Meiryo UI" panose="020B0604030504040204" pitchFamily="50" charset="-128"/>
                <a:ea typeface="Meiryo UI" panose="020B0604030504040204" pitchFamily="50" charset="-128"/>
              </a:rPr>
              <a:t>1 </a:t>
            </a:r>
            <a:r>
              <a:rPr lang="ja-JP" altLang="en-US" sz="1400" dirty="0">
                <a:latin typeface="Meiryo UI" panose="020B0604030504040204" pitchFamily="50" charset="-128"/>
                <a:ea typeface="Meiryo UI" panose="020B0604030504040204" pitchFamily="50" charset="-128"/>
              </a:rPr>
              <a:t>台構成環境下に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サーバーを追加し、アップグレードを行い、</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台の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サーバーを最新バージョンとするシナリオを想定した手順となります。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1E3A09-8539-4FE2-ACAC-FF375861C155}"/>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00473AA-6D48-4408-9EE3-9D6E128D21AF}"/>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4-4.</a:t>
            </a:r>
            <a:r>
              <a:rPr lang="ja-JP" altLang="en-US" sz="1400" dirty="0">
                <a:latin typeface="Meiryo UI" panose="020B0604030504040204" pitchFamily="50" charset="-128"/>
                <a:ea typeface="Meiryo UI" panose="020B0604030504040204" pitchFamily="50" charset="-128"/>
              </a:rPr>
              <a:t> 任意の設定項目を有効にし、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インストール</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DB5E81EF-8279-406B-AACB-36C4EADF2067}"/>
              </a:ext>
            </a:extLst>
          </p:cNvPr>
          <p:cNvPicPr>
            <a:picLocks noChangeAspect="1"/>
          </p:cNvPicPr>
          <p:nvPr/>
        </p:nvPicPr>
        <p:blipFill>
          <a:blip r:embed="rId2"/>
          <a:stretch>
            <a:fillRect/>
          </a:stretch>
        </p:blipFill>
        <p:spPr>
          <a:xfrm>
            <a:off x="840499" y="1493098"/>
            <a:ext cx="6967140" cy="4896000"/>
          </a:xfrm>
          <a:prstGeom prst="rect">
            <a:avLst/>
          </a:prstGeom>
        </p:spPr>
      </p:pic>
      <p:sp>
        <p:nvSpPr>
          <p:cNvPr id="12" name="テキスト ボックス 11">
            <a:extLst>
              <a:ext uri="{FF2B5EF4-FFF2-40B4-BE49-F238E27FC236}">
                <a16:creationId xmlns:a16="http://schemas.microsoft.com/office/drawing/2014/main" id="{4404B8A9-1CA3-4376-9106-57C0015B65FD}"/>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同項目については下記を参照ください。</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必須コンポーネントのインストール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hlinkClick r:id="rId3"/>
              </a:rPr>
              <a:t>https://docs.microsoft.com/ja-jp/azure/active-directory/hybrid/how-to-connect-install-custom#install-required-components</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5384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A92CF71-4C78-4854-87E1-DA336684AEFE}"/>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F228F1E-3DA2-422C-8B02-6DCD465ED8C6}"/>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4-5.</a:t>
            </a:r>
            <a:r>
              <a:rPr lang="ja-JP" altLang="en-US" sz="1400" dirty="0">
                <a:latin typeface="Meiryo UI" panose="020B0604030504040204" pitchFamily="50" charset="-128"/>
                <a:ea typeface="Meiryo UI" panose="020B0604030504040204" pitchFamily="50" charset="-128"/>
              </a:rPr>
              <a:t> 任意の設定項目を有効にし、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47EA43B9-F1D5-4D63-B1DA-25C1F7224C90}"/>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同項目については下記を参照ください。</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ユーザーのサインイン</a:t>
            </a:r>
          </a:p>
          <a:p>
            <a:r>
              <a:rPr lang="en-US" altLang="ja-JP" sz="1200" dirty="0">
                <a:latin typeface="Meiryo UI" panose="020B0604030504040204" pitchFamily="50" charset="-128"/>
                <a:ea typeface="Meiryo UI" panose="020B0604030504040204" pitchFamily="50" charset="-128"/>
                <a:hlinkClick r:id="rId2"/>
              </a:rPr>
              <a:t>https://docs.microsoft.com/ja-jp/azure/active-directory/hybrid/how-to-connect-install-custom#user-sign-in</a:t>
            </a:r>
            <a:endParaRPr lang="en-US" altLang="ja-JP" sz="1200" dirty="0">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44BF3983-D86A-4DC7-9834-D4A050C0062C}"/>
              </a:ext>
            </a:extLst>
          </p:cNvPr>
          <p:cNvPicPr>
            <a:picLocks noChangeAspect="1"/>
          </p:cNvPicPr>
          <p:nvPr/>
        </p:nvPicPr>
        <p:blipFill>
          <a:blip r:embed="rId3"/>
          <a:stretch>
            <a:fillRect/>
          </a:stretch>
        </p:blipFill>
        <p:spPr>
          <a:xfrm>
            <a:off x="825131" y="1447547"/>
            <a:ext cx="6982508" cy="4896000"/>
          </a:xfrm>
          <a:prstGeom prst="rect">
            <a:avLst/>
          </a:prstGeom>
        </p:spPr>
      </p:pic>
    </p:spTree>
    <p:extLst>
      <p:ext uri="{BB962C8B-B14F-4D97-AF65-F5344CB8AC3E}">
        <p14:creationId xmlns:p14="http://schemas.microsoft.com/office/powerpoint/2010/main" val="216436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E7A5831-8936-4A0B-8D87-0DE2712571A2}"/>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C9AC160-E02C-44F6-B782-E695DFCE883A}"/>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4-6.</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の全体管理者の認証情報を入力し、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38C4D7B5-EF99-4DFA-94EA-40483E457B8C}"/>
              </a:ext>
            </a:extLst>
          </p:cNvPr>
          <p:cNvPicPr>
            <a:picLocks noChangeAspect="1"/>
          </p:cNvPicPr>
          <p:nvPr/>
        </p:nvPicPr>
        <p:blipFill>
          <a:blip r:embed="rId2"/>
          <a:stretch>
            <a:fillRect/>
          </a:stretch>
        </p:blipFill>
        <p:spPr>
          <a:xfrm>
            <a:off x="825131" y="1458174"/>
            <a:ext cx="6982508" cy="4896000"/>
          </a:xfrm>
          <a:prstGeom prst="rect">
            <a:avLst/>
          </a:prstGeom>
        </p:spPr>
      </p:pic>
    </p:spTree>
    <p:extLst>
      <p:ext uri="{BB962C8B-B14F-4D97-AF65-F5344CB8AC3E}">
        <p14:creationId xmlns:p14="http://schemas.microsoft.com/office/powerpoint/2010/main" val="330884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07606EE-22A1-49A9-9B78-E62E754FB2F3}"/>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CAA0F45-3304-4E10-9727-23C7124B4571}"/>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4-7.</a:t>
            </a:r>
            <a:r>
              <a:rPr lang="ja-JP" altLang="en-US" sz="1400" dirty="0">
                <a:latin typeface="Meiryo UI" panose="020B0604030504040204" pitchFamily="50" charset="-128"/>
                <a:ea typeface="Meiryo UI" panose="020B0604030504040204" pitchFamily="50" charset="-128"/>
              </a:rPr>
              <a:t> フォレスト名を入力し、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ディレクトリの追加</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6EA7407A-BB08-4B07-A8D5-7FEEC7148DE7}"/>
              </a:ext>
            </a:extLst>
          </p:cNvPr>
          <p:cNvPicPr>
            <a:picLocks noChangeAspect="1"/>
          </p:cNvPicPr>
          <p:nvPr/>
        </p:nvPicPr>
        <p:blipFill>
          <a:blip r:embed="rId2"/>
          <a:stretch>
            <a:fillRect/>
          </a:stretch>
        </p:blipFill>
        <p:spPr>
          <a:xfrm>
            <a:off x="825131" y="1454368"/>
            <a:ext cx="6963483" cy="4896000"/>
          </a:xfrm>
          <a:prstGeom prst="rect">
            <a:avLst/>
          </a:prstGeom>
        </p:spPr>
      </p:pic>
    </p:spTree>
    <p:extLst>
      <p:ext uri="{BB962C8B-B14F-4D97-AF65-F5344CB8AC3E}">
        <p14:creationId xmlns:p14="http://schemas.microsoft.com/office/powerpoint/2010/main" val="1860239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20A1959-B016-4253-AD12-535483D21A18}"/>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95472215-F91E-44C7-9C7C-56C44AD3D385}"/>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 エンタープライズ管理者の資格情報を入力し、</a:t>
            </a:r>
            <a:r>
              <a:rPr lang="en-US" altLang="ja-JP" sz="1400" dirty="0">
                <a:latin typeface="Meiryo UI" panose="020B0604030504040204" pitchFamily="50" charset="-128"/>
                <a:ea typeface="Meiryo UI" panose="020B0604030504040204" pitchFamily="50" charset="-128"/>
              </a:rPr>
              <a:t>”OK”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9726EB89-E98D-44CA-9E87-F30A2A299850}"/>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pPr algn="l"/>
            <a:r>
              <a:rPr lang="ja-JP" altLang="en-US" sz="1200" i="0" dirty="0">
                <a:solidFill>
                  <a:srgbClr val="171717"/>
                </a:solidFill>
                <a:effectLst/>
                <a:latin typeface="メイリオ" panose="020B0604030504040204" pitchFamily="50" charset="-128"/>
                <a:ea typeface="メイリオ" panose="020B0604030504040204" pitchFamily="50" charset="-128"/>
              </a:rPr>
              <a:t>ディレクトリの接続</a:t>
            </a:r>
          </a:p>
          <a:p>
            <a:r>
              <a:rPr lang="en-US" altLang="ja-JP" sz="1200" dirty="0">
                <a:latin typeface="メイリオ" panose="020B0604030504040204" pitchFamily="50" charset="-128"/>
                <a:ea typeface="メイリオ" panose="020B0604030504040204" pitchFamily="50" charset="-128"/>
                <a:hlinkClick r:id="rId2"/>
              </a:rPr>
              <a:t>https://docs.microsoft.com/ja-jp/azure/active-directory/hybrid/how-to-connect-install-custom#connect-your-directories</a:t>
            </a:r>
            <a:endParaRPr lang="en-US" altLang="ja-JP" sz="12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7A928AB8-B887-4365-A87F-6AB68E013591}"/>
              </a:ext>
            </a:extLst>
          </p:cNvPr>
          <p:cNvPicPr>
            <a:picLocks noChangeAspect="1"/>
          </p:cNvPicPr>
          <p:nvPr/>
        </p:nvPicPr>
        <p:blipFill>
          <a:blip r:embed="rId3"/>
          <a:stretch>
            <a:fillRect/>
          </a:stretch>
        </p:blipFill>
        <p:spPr>
          <a:xfrm>
            <a:off x="825130" y="1452183"/>
            <a:ext cx="6963483" cy="4896000"/>
          </a:xfrm>
          <a:prstGeom prst="rect">
            <a:avLst/>
          </a:prstGeom>
        </p:spPr>
      </p:pic>
    </p:spTree>
    <p:extLst>
      <p:ext uri="{BB962C8B-B14F-4D97-AF65-F5344CB8AC3E}">
        <p14:creationId xmlns:p14="http://schemas.microsoft.com/office/powerpoint/2010/main" val="132504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B526659-F516-4E2B-91E8-CD6CCB201037}"/>
              </a:ext>
            </a:extLst>
          </p:cNvPr>
          <p:cNvPicPr>
            <a:picLocks noChangeAspect="1"/>
          </p:cNvPicPr>
          <p:nvPr/>
        </p:nvPicPr>
        <p:blipFill>
          <a:blip r:embed="rId2"/>
          <a:stretch>
            <a:fillRect/>
          </a:stretch>
        </p:blipFill>
        <p:spPr>
          <a:xfrm>
            <a:off x="825130" y="1452183"/>
            <a:ext cx="6985214" cy="4896000"/>
          </a:xfrm>
          <a:prstGeom prst="rect">
            <a:avLst/>
          </a:prstGeom>
        </p:spPr>
      </p:pic>
      <p:sp>
        <p:nvSpPr>
          <p:cNvPr id="3" name="テキスト ボックス 2">
            <a:extLst>
              <a:ext uri="{FF2B5EF4-FFF2-40B4-BE49-F238E27FC236}">
                <a16:creationId xmlns:a16="http://schemas.microsoft.com/office/drawing/2014/main" id="{877CF635-8EF3-4888-9E6D-6865FDCF9873}"/>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B6E9D91-72B0-4834-A4AA-CB04BC4032DF}"/>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4-9.</a:t>
            </a:r>
            <a:r>
              <a:rPr lang="ja-JP" altLang="en-US" sz="1400" dirty="0">
                <a:latin typeface="Meiryo UI" panose="020B0604030504040204" pitchFamily="50" charset="-128"/>
                <a:ea typeface="Meiryo UI" panose="020B0604030504040204" pitchFamily="50" charset="-128"/>
              </a:rPr>
              <a:t> エンタープライズ管理者の資格情報を入力し、</a:t>
            </a:r>
            <a:r>
              <a:rPr lang="en-US" altLang="ja-JP" sz="1400" dirty="0">
                <a:latin typeface="Meiryo UI" panose="020B0604030504040204" pitchFamily="50" charset="-128"/>
                <a:ea typeface="Meiryo UI" panose="020B0604030504040204" pitchFamily="50" charset="-128"/>
              </a:rPr>
              <a:t>”OK” </a:t>
            </a:r>
            <a:r>
              <a:rPr lang="ja-JP" altLang="en-US" sz="1400" dirty="0">
                <a:latin typeface="Meiryo UI" panose="020B0604030504040204" pitchFamily="50" charset="-128"/>
                <a:ea typeface="Meiryo UI" panose="020B0604030504040204" pitchFamily="50" charset="-128"/>
              </a:rPr>
              <a:t>をクリックし、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をクリックます。</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rPr>
              <a:t>複数のドメインが存在する場合には </a:t>
            </a:r>
            <a:r>
              <a:rPr lang="en-US" altLang="ja-JP" sz="1400" dirty="0">
                <a:latin typeface="Meiryo UI" panose="020B0604030504040204" pitchFamily="50" charset="-128"/>
                <a:ea typeface="Meiryo UI" panose="020B0604030504040204" pitchFamily="50" charset="-128"/>
              </a:rPr>
              <a:t>4-7. </a:t>
            </a:r>
            <a:r>
              <a:rPr lang="ja-JP" altLang="en-US" sz="1400" dirty="0">
                <a:latin typeface="Meiryo UI" panose="020B0604030504040204" pitchFamily="50" charset="-128"/>
                <a:ea typeface="Meiryo UI" panose="020B0604030504040204" pitchFamily="50" charset="-128"/>
              </a:rPr>
              <a:t>から </a:t>
            </a:r>
            <a:r>
              <a:rPr lang="en-US" altLang="ja-JP" sz="1400" dirty="0">
                <a:latin typeface="Meiryo UI" panose="020B0604030504040204" pitchFamily="50" charset="-128"/>
                <a:ea typeface="Meiryo UI" panose="020B0604030504040204" pitchFamily="50" charset="-128"/>
              </a:rPr>
              <a:t>4-9. </a:t>
            </a:r>
            <a:r>
              <a:rPr lang="ja-JP" altLang="en-US" sz="1400" dirty="0">
                <a:latin typeface="Meiryo UI" panose="020B0604030504040204" pitchFamily="50" charset="-128"/>
                <a:ea typeface="Meiryo UI" panose="020B0604030504040204" pitchFamily="50" charset="-128"/>
              </a:rPr>
              <a:t>の手順を繰り返します。</a:t>
            </a:r>
            <a:endParaRPr lang="en-US" altLang="ja-JP" sz="14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CE4DBE05-35C8-48AB-8230-6392F9CE6C12}"/>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pPr algn="l"/>
            <a:r>
              <a:rPr lang="ja-JP" altLang="en-US" sz="1200" i="0" dirty="0">
                <a:solidFill>
                  <a:srgbClr val="171717"/>
                </a:solidFill>
                <a:effectLst/>
                <a:latin typeface="メイリオ" panose="020B0604030504040204" pitchFamily="50" charset="-128"/>
                <a:ea typeface="メイリオ" panose="020B0604030504040204" pitchFamily="50" charset="-128"/>
              </a:rPr>
              <a:t>ディレクトリの接続</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https://docs.microsoft.com/ja-jp/azure/active-directory/hybrid/how-to-connect-install-custom#connect-your-directories</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1226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F2204A84-60C5-4CE3-A387-18CF76A7CE6F}"/>
              </a:ext>
            </a:extLst>
          </p:cNvPr>
          <p:cNvPicPr>
            <a:picLocks noChangeAspect="1"/>
          </p:cNvPicPr>
          <p:nvPr/>
        </p:nvPicPr>
        <p:blipFill>
          <a:blip r:embed="rId2"/>
          <a:stretch>
            <a:fillRect/>
          </a:stretch>
        </p:blipFill>
        <p:spPr>
          <a:xfrm>
            <a:off x="803399" y="1441550"/>
            <a:ext cx="6985214" cy="4896000"/>
          </a:xfrm>
          <a:prstGeom prst="rect">
            <a:avLst/>
          </a:prstGeom>
        </p:spPr>
      </p:pic>
      <p:sp>
        <p:nvSpPr>
          <p:cNvPr id="3" name="テキスト ボックス 2">
            <a:extLst>
              <a:ext uri="{FF2B5EF4-FFF2-40B4-BE49-F238E27FC236}">
                <a16:creationId xmlns:a16="http://schemas.microsoft.com/office/drawing/2014/main" id="{80BDFF1D-2572-442F-B17D-C955A92C17D7}"/>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670952D-75EF-4935-9BE1-A35028BC19BD}"/>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4-10.</a:t>
            </a:r>
            <a:r>
              <a:rPr lang="ja-JP" altLang="en-US" sz="1400" dirty="0">
                <a:latin typeface="Meiryo UI" panose="020B0604030504040204" pitchFamily="50" charset="-128"/>
                <a:ea typeface="Meiryo UI" panose="020B0604030504040204" pitchFamily="50" charset="-128"/>
              </a:rPr>
              <a:t> 各ディレクトリの同期対象 </a:t>
            </a:r>
            <a:r>
              <a:rPr lang="en-US" altLang="ja-JP" sz="1400" dirty="0">
                <a:latin typeface="Meiryo UI" panose="020B0604030504040204" pitchFamily="50" charset="-128"/>
                <a:ea typeface="Meiryo UI" panose="020B0604030504040204" pitchFamily="50" charset="-128"/>
              </a:rPr>
              <a:t>OU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rPr>
              <a:t>既存環境に依存する設定です。</a:t>
            </a:r>
            <a:endParaRPr lang="en-US" altLang="ja-JP" sz="14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C7EB054-CC23-4738-8E5D-00AA1FCE3FBC}"/>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t>ドメインと </a:t>
            </a:r>
            <a:r>
              <a:rPr lang="en-US" altLang="ja-JP" sz="1200" dirty="0"/>
              <a:t>OU </a:t>
            </a:r>
            <a:r>
              <a:rPr lang="ja-JP" altLang="en-US" sz="1200" dirty="0"/>
              <a:t>のフィルター処理</a:t>
            </a:r>
          </a:p>
          <a:p>
            <a:r>
              <a:rPr lang="en-US" altLang="ja-JP" sz="1200" dirty="0">
                <a:hlinkClick r:id="rId3"/>
              </a:rPr>
              <a:t>https://docs.microsoft.com/ja-jp/azure/active-directory/hybrid/how-to-connect-install-custom#domain-and-ou-filtering</a:t>
            </a:r>
            <a:endParaRPr lang="ja-JP" altLang="en-US" sz="1200" dirty="0"/>
          </a:p>
        </p:txBody>
      </p:sp>
    </p:spTree>
    <p:extLst>
      <p:ext uri="{BB962C8B-B14F-4D97-AF65-F5344CB8AC3E}">
        <p14:creationId xmlns:p14="http://schemas.microsoft.com/office/powerpoint/2010/main" val="42684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CFF16094-7126-4124-A0C9-7C01B0164B7F}"/>
              </a:ext>
            </a:extLst>
          </p:cNvPr>
          <p:cNvPicPr>
            <a:picLocks noChangeAspect="1"/>
          </p:cNvPicPr>
          <p:nvPr/>
        </p:nvPicPr>
        <p:blipFill>
          <a:blip r:embed="rId2"/>
          <a:stretch>
            <a:fillRect/>
          </a:stretch>
        </p:blipFill>
        <p:spPr>
          <a:xfrm>
            <a:off x="803399" y="1441550"/>
            <a:ext cx="6985214" cy="4896000"/>
          </a:xfrm>
          <a:prstGeom prst="rect">
            <a:avLst/>
          </a:prstGeom>
        </p:spPr>
      </p:pic>
      <p:sp>
        <p:nvSpPr>
          <p:cNvPr id="5" name="テキスト ボックス 4">
            <a:extLst>
              <a:ext uri="{FF2B5EF4-FFF2-40B4-BE49-F238E27FC236}">
                <a16:creationId xmlns:a16="http://schemas.microsoft.com/office/drawing/2014/main" id="{40542741-CEC5-4C4C-B49C-2E531D73CD5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15B7371-1292-4424-BEB6-8FAEF70A8DA8}"/>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4-11.</a:t>
            </a:r>
            <a:r>
              <a:rPr lang="ja-JP" altLang="en-US" sz="1400" dirty="0">
                <a:latin typeface="Meiryo UI" panose="020B0604030504040204" pitchFamily="50" charset="-128"/>
                <a:ea typeface="Meiryo UI" panose="020B0604030504040204" pitchFamily="50" charset="-128"/>
              </a:rPr>
              <a:t> 各ディレクトリの同期対象 </a:t>
            </a:r>
            <a:r>
              <a:rPr lang="en-US" altLang="ja-JP" sz="1400" dirty="0">
                <a:latin typeface="Meiryo UI" panose="020B0604030504040204" pitchFamily="50" charset="-128"/>
                <a:ea typeface="Meiryo UI" panose="020B0604030504040204" pitchFamily="50" charset="-128"/>
              </a:rPr>
              <a:t>OU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rPr>
              <a:t>既存環境に依存する設定です。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F1C07CD0-2C33-47B0-A9D0-560EE80D1B5C}"/>
              </a:ext>
            </a:extLst>
          </p:cNvPr>
          <p:cNvSpPr txBox="1"/>
          <p:nvPr/>
        </p:nvSpPr>
        <p:spPr>
          <a:xfrm>
            <a:off x="7920470" y="1696742"/>
            <a:ext cx="4060248" cy="1384995"/>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t>オンプレミスのディレクトリでのユーザーの識別方法を選択する</a:t>
            </a:r>
          </a:p>
          <a:p>
            <a:r>
              <a:rPr lang="en-US" altLang="ja-JP" sz="1200" dirty="0">
                <a:hlinkClick r:id="rId3"/>
              </a:rPr>
              <a:t>https://docs.microsoft.com/ja-jp/azure/active-directory/hybrid/how-to-connect-install-custom#uniquely-identifying-your-users</a:t>
            </a:r>
            <a:endParaRPr lang="ja-JP" altLang="en-US" sz="1200" dirty="0"/>
          </a:p>
        </p:txBody>
      </p:sp>
    </p:spTree>
    <p:extLst>
      <p:ext uri="{BB962C8B-B14F-4D97-AF65-F5344CB8AC3E}">
        <p14:creationId xmlns:p14="http://schemas.microsoft.com/office/powerpoint/2010/main" val="419457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8544072-C7E2-4F68-A620-C872FDD9D12E}"/>
              </a:ext>
            </a:extLst>
          </p:cNvPr>
          <p:cNvPicPr>
            <a:picLocks noChangeAspect="1"/>
          </p:cNvPicPr>
          <p:nvPr/>
        </p:nvPicPr>
        <p:blipFill>
          <a:blip r:embed="rId2"/>
          <a:stretch>
            <a:fillRect/>
          </a:stretch>
        </p:blipFill>
        <p:spPr>
          <a:xfrm>
            <a:off x="803399" y="1457742"/>
            <a:ext cx="6985214" cy="4896000"/>
          </a:xfrm>
          <a:prstGeom prst="rect">
            <a:avLst/>
          </a:prstGeom>
        </p:spPr>
      </p:pic>
      <p:sp>
        <p:nvSpPr>
          <p:cNvPr id="5" name="テキスト ボックス 4">
            <a:extLst>
              <a:ext uri="{FF2B5EF4-FFF2-40B4-BE49-F238E27FC236}">
                <a16:creationId xmlns:a16="http://schemas.microsoft.com/office/drawing/2014/main" id="{625246AC-4A45-4FFF-8714-15EC2754F1DD}"/>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3C3D64D-105B-47B2-AE1C-F163EE233666}"/>
              </a:ext>
            </a:extLst>
          </p:cNvPr>
          <p:cNvSpPr txBox="1"/>
          <p:nvPr/>
        </p:nvSpPr>
        <p:spPr>
          <a:xfrm>
            <a:off x="295710" y="884578"/>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4-12.</a:t>
            </a:r>
            <a:r>
              <a:rPr lang="ja-JP" altLang="en-US" sz="1400" dirty="0">
                <a:latin typeface="Meiryo UI" panose="020B0604030504040204" pitchFamily="50" charset="-128"/>
                <a:ea typeface="Meiryo UI" panose="020B0604030504040204" pitchFamily="50" charset="-128"/>
              </a:rPr>
              <a:t> 各ディレクトリの同期対象 </a:t>
            </a:r>
            <a:r>
              <a:rPr lang="en-US" altLang="ja-JP" sz="1400" dirty="0">
                <a:latin typeface="Meiryo UI" panose="020B0604030504040204" pitchFamily="50" charset="-128"/>
                <a:ea typeface="Meiryo UI" panose="020B0604030504040204" pitchFamily="50" charset="-128"/>
              </a:rPr>
              <a:t>OU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rPr>
              <a:t>既存環境に依存する設定ですが、パイロット デプロイの設定となり、通常は既定の状態で問題ありません。 </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6E99B5F2-C99D-4C90-84F3-5A292A447B68}"/>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グループに基づく同期フィルタリング</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https://docs.microsoft.com/ja-jp/azure/active-directory/hybrid/how-to-connect-install-custom#sync-filtering-based-on-groups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226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349AAD2C-9133-4BAD-99B9-1E8422C6A5B9}"/>
              </a:ext>
            </a:extLst>
          </p:cNvPr>
          <p:cNvPicPr>
            <a:picLocks noChangeAspect="1"/>
          </p:cNvPicPr>
          <p:nvPr/>
        </p:nvPicPr>
        <p:blipFill>
          <a:blip r:embed="rId2"/>
          <a:stretch>
            <a:fillRect/>
          </a:stretch>
        </p:blipFill>
        <p:spPr>
          <a:xfrm>
            <a:off x="814032" y="1457742"/>
            <a:ext cx="6967140" cy="4896000"/>
          </a:xfrm>
          <a:prstGeom prst="rect">
            <a:avLst/>
          </a:prstGeom>
        </p:spPr>
      </p:pic>
      <p:sp>
        <p:nvSpPr>
          <p:cNvPr id="5" name="テキスト ボックス 4">
            <a:extLst>
              <a:ext uri="{FF2B5EF4-FFF2-40B4-BE49-F238E27FC236}">
                <a16:creationId xmlns:a16="http://schemas.microsoft.com/office/drawing/2014/main" id="{5DBE6959-30F9-406B-BE26-27944E4F05DD}"/>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D4FF994-35FD-4472-BF8A-875C5F12B65E}"/>
              </a:ext>
            </a:extLst>
          </p:cNvPr>
          <p:cNvSpPr txBox="1"/>
          <p:nvPr/>
        </p:nvSpPr>
        <p:spPr>
          <a:xfrm>
            <a:off x="295710" y="884578"/>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4-13.</a:t>
            </a:r>
            <a:r>
              <a:rPr lang="ja-JP" altLang="en-US" sz="1400" dirty="0">
                <a:latin typeface="Meiryo UI" panose="020B0604030504040204" pitchFamily="50" charset="-128"/>
                <a:ea typeface="Meiryo UI" panose="020B0604030504040204" pitchFamily="50" charset="-128"/>
              </a:rPr>
              <a:t> 各オプション機能を選択し、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rPr>
              <a:t>既存環境に依存する設定です。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9CB0C55D-59DB-4B33-BC2A-D898657DEAEA}"/>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オプション機能</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https://docs.microsoft.com/ja-jp/azure/active-directory/hybrid/how-to-connect-install-custom#optional-features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601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656B8D-7C32-48D2-AA2F-FD5B9F35CB62}"/>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t>新規構築サーバーの準備</a:t>
            </a:r>
            <a:endParaRPr lang="en-US" altLang="ja-JP" sz="1800" b="1" dirty="0"/>
          </a:p>
        </p:txBody>
      </p:sp>
      <p:sp>
        <p:nvSpPr>
          <p:cNvPr id="5" name="テキスト ボックス 4">
            <a:extLst>
              <a:ext uri="{FF2B5EF4-FFF2-40B4-BE49-F238E27FC236}">
                <a16:creationId xmlns:a16="http://schemas.microsoft.com/office/drawing/2014/main" id="{69514D08-37A3-4B8B-8D2D-CE759BBB68E2}"/>
              </a:ext>
            </a:extLst>
          </p:cNvPr>
          <p:cNvSpPr txBox="1"/>
          <p:nvPr/>
        </p:nvSpPr>
        <p:spPr>
          <a:xfrm>
            <a:off x="321228" y="779905"/>
            <a:ext cx="11515987" cy="3970318"/>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インストールに必要な要件を確認し、事前に構成をします。</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インストールが正常に完了しない、動作異常について要件を満たしていないなど構成が原因となっていることで弊社に多くお問い合わせをいただいています </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特にプロキシ設定などネットワーク構成を改めてご確認ください</a:t>
            </a:r>
            <a:r>
              <a:rPr lang="en-US" altLang="ja-JP" sz="1400" dirty="0">
                <a:solidFill>
                  <a:srgbClr val="FF0000"/>
                </a:solidFill>
                <a:latin typeface="Meiryo UI" panose="020B0604030504040204" pitchFamily="50" charset="-128"/>
                <a:ea typeface="Meiryo UI" panose="020B0604030504040204" pitchFamily="50" charset="-128"/>
              </a:rPr>
              <a:t>)</a:t>
            </a:r>
            <a:r>
              <a:rPr lang="ja-JP" altLang="en-US" sz="1400" dirty="0">
                <a:solidFill>
                  <a:srgbClr val="FF0000"/>
                </a:solidFill>
                <a:latin typeface="Meiryo UI" panose="020B0604030504040204" pitchFamily="50" charset="-128"/>
                <a:ea typeface="Meiryo UI" panose="020B0604030504040204" pitchFamily="50" charset="-128"/>
              </a:rPr>
              <a:t>。</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事前に各要件を正確に確認し、作業を実施いただくようお願いいたします。</a:t>
            </a:r>
            <a:endParaRPr lang="en-US" altLang="ja-JP" sz="1400" dirty="0">
              <a:solidFill>
                <a:srgbClr val="FF0000"/>
              </a:solidFill>
              <a:latin typeface="Meiryo UI" panose="020B0604030504040204" pitchFamily="50" charset="-128"/>
              <a:ea typeface="Meiryo UI" panose="020B0604030504040204"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Azure AD Connect の前提条件</a:t>
            </a:r>
          </a:p>
          <a:p>
            <a:r>
              <a:rPr lang="ja-JP" altLang="en-US" sz="1400" dirty="0">
                <a:latin typeface="Meiryo UI" panose="020B0604030504040204" pitchFamily="50" charset="-128"/>
                <a:ea typeface="Meiryo UI" panose="020B0604030504040204" pitchFamily="50" charset="-128"/>
                <a:hlinkClick r:id="rId2"/>
              </a:rPr>
              <a:t>https://docs.microsoft.com/ja-jp/azure/active-directory/hybrid/how-to-connect-install-prerequisites</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インストール前の確認事項</a:t>
            </a:r>
          </a:p>
          <a:p>
            <a:r>
              <a:rPr lang="en-US" altLang="ja-JP" sz="1400" dirty="0">
                <a:latin typeface="Meiryo UI" panose="020B0604030504040204" pitchFamily="50" charset="-128"/>
                <a:ea typeface="Meiryo UI" panose="020B0604030504040204" pitchFamily="50" charset="-128"/>
                <a:hlinkClick r:id="rId3"/>
              </a:rPr>
              <a:t>https://jpazureid.github.io/blog/azure-active-directory-connect/checklist-before-installing-aad-connect/</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Health </a:t>
            </a:r>
            <a:r>
              <a:rPr lang="ja-JP" altLang="en-US" sz="1400" dirty="0">
                <a:latin typeface="Meiryo UI" panose="020B0604030504040204" pitchFamily="50" charset="-128"/>
                <a:ea typeface="Meiryo UI" panose="020B0604030504040204" pitchFamily="50" charset="-128"/>
              </a:rPr>
              <a:t>エージェントのインストール</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hlinkClick r:id="rId4"/>
              </a:rPr>
              <a:t>https://docs.microsoft.com/ja-jp/azure/active-directory/hybrid/how-to-connect-health-agent-install</a:t>
            </a:r>
            <a:endParaRPr lang="en-US" altLang="ja-JP" sz="1400"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サーバー </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ウィルス対策ソフト除外項目 </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使用する通信ポート</a:t>
            </a:r>
          </a:p>
          <a:p>
            <a:r>
              <a:rPr lang="en-US" altLang="ja-JP" sz="1400" dirty="0">
                <a:latin typeface="Meiryo UI" panose="020B0604030504040204" pitchFamily="50" charset="-128"/>
                <a:ea typeface="Meiryo UI" panose="020B0604030504040204" pitchFamily="50" charset="-128"/>
                <a:hlinkClick r:id="rId5"/>
              </a:rPr>
              <a:t>https://jpazureid.github.io/blog/azure-active-directory-connect/port-used-by-aadc/</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5815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C8FDE472-D76A-4F22-88A4-FF601A864587}"/>
              </a:ext>
            </a:extLst>
          </p:cNvPr>
          <p:cNvPicPr>
            <a:picLocks noChangeAspect="1"/>
          </p:cNvPicPr>
          <p:nvPr/>
        </p:nvPicPr>
        <p:blipFill>
          <a:blip r:embed="rId2"/>
          <a:stretch>
            <a:fillRect/>
          </a:stretch>
        </p:blipFill>
        <p:spPr>
          <a:xfrm>
            <a:off x="814032" y="1447109"/>
            <a:ext cx="6967140" cy="4896000"/>
          </a:xfrm>
          <a:prstGeom prst="rect">
            <a:avLst/>
          </a:prstGeom>
        </p:spPr>
      </p:pic>
      <p:sp>
        <p:nvSpPr>
          <p:cNvPr id="5" name="テキスト ボックス 4">
            <a:extLst>
              <a:ext uri="{FF2B5EF4-FFF2-40B4-BE49-F238E27FC236}">
                <a16:creationId xmlns:a16="http://schemas.microsoft.com/office/drawing/2014/main" id="{38FBC325-4776-4212-A6B9-F5127F2917BF}"/>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2D381AF-C20B-482C-8456-16E7BF9F055D}"/>
              </a:ext>
            </a:extLst>
          </p:cNvPr>
          <p:cNvSpPr txBox="1"/>
          <p:nvPr/>
        </p:nvSpPr>
        <p:spPr>
          <a:xfrm>
            <a:off x="295710" y="884578"/>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4-14.</a:t>
            </a:r>
            <a:r>
              <a:rPr lang="ja-JP" altLang="en-US" sz="1400" dirty="0">
                <a:latin typeface="Meiryo UI" panose="020B0604030504040204" pitchFamily="50" charset="-128"/>
                <a:ea typeface="Meiryo UI" panose="020B0604030504040204" pitchFamily="50" charset="-128"/>
              </a:rPr>
              <a:t> 下記赤枠のステージング モード有効化を選択し、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インストール</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p>
        </p:txBody>
      </p:sp>
      <p:sp>
        <p:nvSpPr>
          <p:cNvPr id="9" name="テキスト ボックス 8">
            <a:extLst>
              <a:ext uri="{FF2B5EF4-FFF2-40B4-BE49-F238E27FC236}">
                <a16:creationId xmlns:a16="http://schemas.microsoft.com/office/drawing/2014/main" id="{70F76AEB-D464-4961-A127-538F3B44C686}"/>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ページの構成および確認</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https://docs.microsoft.com/ja-jp/azure/active-directory/hybrid/how-to-connect-install-custom#configure-and-verify-pages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211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ECDCE5C-0F52-4C02-B2F8-ED4A6D8D40E5}"/>
              </a:ext>
            </a:extLst>
          </p:cNvPr>
          <p:cNvPicPr>
            <a:picLocks noChangeAspect="1"/>
          </p:cNvPicPr>
          <p:nvPr/>
        </p:nvPicPr>
        <p:blipFill>
          <a:blip r:embed="rId2"/>
          <a:stretch>
            <a:fillRect/>
          </a:stretch>
        </p:blipFill>
        <p:spPr>
          <a:xfrm>
            <a:off x="814032" y="1450330"/>
            <a:ext cx="6967140" cy="4896000"/>
          </a:xfrm>
          <a:prstGeom prst="rect">
            <a:avLst/>
          </a:prstGeom>
        </p:spPr>
      </p:pic>
      <p:sp>
        <p:nvSpPr>
          <p:cNvPr id="5" name="テキスト ボックス 4">
            <a:extLst>
              <a:ext uri="{FF2B5EF4-FFF2-40B4-BE49-F238E27FC236}">
                <a16:creationId xmlns:a16="http://schemas.microsoft.com/office/drawing/2014/main" id="{5D39BB9C-C3B3-4C3B-9949-2595C1AA7DEC}"/>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594D387-2508-4295-B0E8-BDEE102AF462}"/>
              </a:ext>
            </a:extLst>
          </p:cNvPr>
          <p:cNvSpPr txBox="1"/>
          <p:nvPr/>
        </p:nvSpPr>
        <p:spPr>
          <a:xfrm>
            <a:off x="295710" y="884578"/>
            <a:ext cx="11685008"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4-15.</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終了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画面内に記載のとおり、デバイス ライトバック構成などの設定は同画面終了後に再度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ウィザードを実行し、設定をする必要があります。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7902CD1F-5DE2-4771-B8D6-5FA8D9B8517D}"/>
              </a:ext>
            </a:extLst>
          </p:cNvPr>
          <p:cNvSpPr txBox="1"/>
          <p:nvPr/>
        </p:nvSpPr>
        <p:spPr>
          <a:xfrm>
            <a:off x="7920470" y="1696742"/>
            <a:ext cx="4060248" cy="156966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デバイス オプションの設定は下記をご参照ください。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パート </a:t>
            </a:r>
            <a:r>
              <a:rPr lang="en-US" altLang="ja-JP" sz="1200" dirty="0">
                <a:latin typeface="メイリオ" panose="020B0604030504040204" pitchFamily="50" charset="-128"/>
                <a:ea typeface="メイリオ" panose="020B0604030504040204" pitchFamily="50" charset="-128"/>
              </a:rPr>
              <a:t>2: Azure AD Connect </a:t>
            </a:r>
            <a:r>
              <a:rPr lang="ja-JP" altLang="en-US" sz="1200" dirty="0">
                <a:latin typeface="メイリオ" panose="020B0604030504040204" pitchFamily="50" charset="-128"/>
                <a:ea typeface="メイリオ" panose="020B0604030504040204" pitchFamily="50" charset="-128"/>
              </a:rPr>
              <a:t>でのデバイス ライトバックを有効にする</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https://docs.microsoft.com/ja-jp/azure/active-directory/hybrid/how-to-connect-device-writeback#part-2-enable-device-writeback-in-azure-ad-connect</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652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a:t>
            </a:r>
            <a:r>
              <a:rPr lang="ja-JP" altLang="en-US" b="1" dirty="0">
                <a:latin typeface="Meiryo UI" panose="020B0604030504040204" pitchFamily="50" charset="-128"/>
                <a:ea typeface="Meiryo UI" panose="020B0604030504040204" pitchFamily="50" charset="-128"/>
              </a:rPr>
              <a:t>の</a:t>
            </a:r>
            <a:r>
              <a:rPr lang="ja-JP" altLang="en-US" sz="1800" b="1" dirty="0">
                <a:latin typeface="Meiryo UI" panose="020B0604030504040204" pitchFamily="50" charset="-128"/>
                <a:ea typeface="Meiryo UI" panose="020B0604030504040204" pitchFamily="50" charset="-128"/>
              </a:rPr>
              <a:t>設定、動作状況の確認</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5-1.</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4. </a:t>
            </a:r>
            <a:r>
              <a:rPr lang="ja-JP" altLang="en-US" sz="1400" dirty="0">
                <a:latin typeface="Meiryo UI" panose="020B0604030504040204" pitchFamily="50" charset="-128"/>
                <a:ea typeface="Meiryo UI" panose="020B0604030504040204" pitchFamily="50" charset="-128"/>
              </a:rPr>
              <a:t>の手順にて設定した内容と既存環境の設定を比較します。確認手順は </a:t>
            </a:r>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の手順と同様となります。</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A3723399-4ED0-4FCA-8531-6C3810A05303}"/>
              </a:ext>
            </a:extLst>
          </p:cNvPr>
          <p:cNvSpPr txBox="1"/>
          <p:nvPr/>
        </p:nvSpPr>
        <p:spPr>
          <a:xfrm>
            <a:off x="295710" y="1192355"/>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       # Azure AD Connect Configuration Documenter </a:t>
            </a:r>
            <a:r>
              <a:rPr lang="ja-JP" altLang="en-US" sz="1400" dirty="0">
                <a:latin typeface="Meiryo UI" panose="020B0604030504040204" pitchFamily="50" charset="-128"/>
                <a:ea typeface="Meiryo UI" panose="020B0604030504040204" pitchFamily="50" charset="-128"/>
              </a:rPr>
              <a:t>での比較方法は別途資料を確認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77988" y="1674939"/>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5-2.</a:t>
            </a:r>
            <a:r>
              <a:rPr lang="ja-JP" altLang="en-US" sz="1400" dirty="0">
                <a:latin typeface="Meiryo UI" panose="020B0604030504040204" pitchFamily="50" charset="-128"/>
                <a:ea typeface="Meiryo UI" panose="020B0604030504040204" pitchFamily="50" charset="-128"/>
              </a:rPr>
              <a:t> 同期処理結果を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で出力したファイル内容を確認します。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の使用方法は別途資料を確認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60262" y="2380231"/>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既存環境の動作状況の確認</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の手順同様に各記録情報を確認し、問題がないことを確認します。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ja-JP" altLang="en-US" sz="1800" b="1" dirty="0">
                <a:latin typeface="Meiryo UI" panose="020B0604030504040204" pitchFamily="50" charset="-128"/>
                <a:ea typeface="Meiryo UI" panose="020B0604030504040204" pitchFamily="50" charset="-128"/>
              </a:rPr>
              <a:t>既存環境の</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6-1. </a:t>
            </a:r>
            <a:r>
              <a:rPr lang="ja-JP" altLang="en-US" sz="1400" dirty="0">
                <a:latin typeface="Meiryo UI" panose="020B0604030504040204" pitchFamily="50" charset="-128"/>
                <a:ea typeface="Meiryo UI" panose="020B0604030504040204" pitchFamily="50" charset="-128"/>
              </a:rPr>
              <a:t>既存環境の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にて、</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ウィザードを実行し、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ja-JP" altLang="en-US" sz="1800" b="1" dirty="0">
                <a:latin typeface="Meiryo UI" panose="020B0604030504040204" pitchFamily="50" charset="-128"/>
                <a:ea typeface="Meiryo UI" panose="020B0604030504040204" pitchFamily="50" charset="-128"/>
              </a:rPr>
              <a:t>既存環境の</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6-2.</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追加のタスク</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から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ステージングモードの構成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ja-JP" altLang="en-US" sz="1800" b="1" dirty="0">
                <a:latin typeface="Meiryo UI" panose="020B0604030504040204" pitchFamily="50" charset="-128"/>
                <a:ea typeface="Meiryo UI" panose="020B0604030504040204" pitchFamily="50" charset="-128"/>
              </a:rPr>
              <a:t>既存環境の</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の全体管理者権限を有するユーザーの資格情報を入力し、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ja-JP" altLang="en-US" sz="1800" b="1" dirty="0">
                <a:latin typeface="Meiryo UI" panose="020B0604030504040204" pitchFamily="50" charset="-128"/>
                <a:ea typeface="Meiryo UI" panose="020B0604030504040204" pitchFamily="50" charset="-128"/>
              </a:rPr>
              <a:t>既存環境の</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6-4.</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 モードを有効にする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のチェックを有効化し、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ja-JP" altLang="en-US" sz="1800" b="1" dirty="0">
                <a:latin typeface="Meiryo UI" panose="020B0604030504040204" pitchFamily="50" charset="-128"/>
                <a:ea typeface="Meiryo UI" panose="020B0604030504040204" pitchFamily="50" charset="-128"/>
              </a:rPr>
              <a:t>既存環境の</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6-5.</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構成が完了したら、同期プロセスを開始する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のチェックを有効化し、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13496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5A64813-D6E9-4C4C-8257-3E1D8287C908}"/>
              </a:ext>
            </a:extLst>
          </p:cNvPr>
          <p:cNvPicPr>
            <a:picLocks noChangeAspect="1"/>
          </p:cNvPicPr>
          <p:nvPr/>
        </p:nvPicPr>
        <p:blipFill>
          <a:blip r:embed="rId2"/>
          <a:stretch>
            <a:fillRect/>
          </a:stretch>
        </p:blipFill>
        <p:spPr>
          <a:xfrm>
            <a:off x="826261" y="1444024"/>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ja-JP" altLang="en-US" sz="1800" b="1" dirty="0">
                <a:latin typeface="Meiryo UI" panose="020B0604030504040204" pitchFamily="50" charset="-128"/>
                <a:ea typeface="Meiryo UI" panose="020B0604030504040204" pitchFamily="50" charset="-128"/>
              </a:rPr>
              <a:t>既存環境の</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6-6.</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終了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898507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ja-JP" altLang="en-US" sz="1800" b="1" dirty="0">
                <a:latin typeface="Meiryo UI" panose="020B0604030504040204" pitchFamily="50" charset="-128"/>
                <a:ea typeface="Meiryo UI" panose="020B0604030504040204" pitchFamily="50" charset="-128"/>
              </a:rPr>
              <a:t>新規構築サーバーにてステージング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7-1. </a:t>
            </a:r>
            <a:r>
              <a:rPr lang="ja-JP" altLang="en-US" sz="1400" dirty="0">
                <a:latin typeface="Meiryo UI" panose="020B0604030504040204" pitchFamily="50" charset="-128"/>
                <a:ea typeface="Meiryo UI" panose="020B0604030504040204" pitchFamily="50" charset="-128"/>
              </a:rPr>
              <a:t>既存環境の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にて、</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ウィザードを実行し、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r>
              <a:rPr lang="en-US" altLang="ja-JP" sz="1800" b="1" dirty="0"/>
              <a:t>2. </a:t>
            </a:r>
            <a:r>
              <a:rPr lang="ja-JP" altLang="en-US" sz="1800" b="1" dirty="0"/>
              <a:t>既存環境の動作状況の確認</a:t>
            </a:r>
            <a:endParaRPr lang="en-US" altLang="ja-JP" sz="1800" b="1" dirty="0"/>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2-1</a:t>
            </a:r>
            <a:r>
              <a:rPr lang="ja-JP" altLang="en-US" sz="1400"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249299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確認箇所</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Start /End Time </a:t>
            </a:r>
            <a:r>
              <a:rPr lang="ja-JP" altLang="en-US" sz="1200" dirty="0">
                <a:latin typeface="メイリオ" panose="020B0604030504040204" pitchFamily="50" charset="-128"/>
                <a:ea typeface="メイリオ" panose="020B0604030504040204" pitchFamily="50" charset="-128"/>
              </a:rPr>
              <a:t>が直近で成功していること</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については下記技術情報にて記載</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733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ja-JP" altLang="en-US" sz="1800" b="1" dirty="0">
                <a:latin typeface="Meiryo UI" panose="020B0604030504040204" pitchFamily="50" charset="-128"/>
                <a:ea typeface="Meiryo UI" panose="020B0604030504040204" pitchFamily="50" charset="-128"/>
              </a:rPr>
              <a:t>新規構築サーバーにてステージング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7-2.</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追加のタスク</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から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ステージングモードの構成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ja-JP" altLang="en-US" sz="1800" b="1" dirty="0">
                <a:latin typeface="Meiryo UI" panose="020B0604030504040204" pitchFamily="50" charset="-128"/>
                <a:ea typeface="Meiryo UI" panose="020B0604030504040204" pitchFamily="50" charset="-128"/>
              </a:rPr>
              <a:t>新規構築サーバーにてステージング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の全体管理者権限を有するユーザーの資格情報を入力し、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ja-JP" altLang="en-US" sz="1800" b="1" dirty="0">
                <a:latin typeface="Meiryo UI" panose="020B0604030504040204" pitchFamily="50" charset="-128"/>
                <a:ea typeface="Meiryo UI" panose="020B0604030504040204" pitchFamily="50" charset="-128"/>
              </a:rPr>
              <a:t>新規構築サーバーにてステージング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7-4.</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 モードを有効にする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のチェックを無効化し、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ja-JP" altLang="en-US" sz="1800" b="1" dirty="0">
                <a:latin typeface="Meiryo UI" panose="020B0604030504040204" pitchFamily="50" charset="-128"/>
                <a:ea typeface="Meiryo UI" panose="020B0604030504040204" pitchFamily="50" charset="-128"/>
              </a:rPr>
              <a:t>新規構築サーバーにてステージング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7-5.</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構成が完了したら、同期プロセスを開始する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のチェックを有効化し、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5A64813-D6E9-4C4C-8257-3E1D8287C908}"/>
              </a:ext>
            </a:extLst>
          </p:cNvPr>
          <p:cNvPicPr>
            <a:picLocks noChangeAspect="1"/>
          </p:cNvPicPr>
          <p:nvPr/>
        </p:nvPicPr>
        <p:blipFill>
          <a:blip r:embed="rId2"/>
          <a:stretch>
            <a:fillRect/>
          </a:stretch>
        </p:blipFill>
        <p:spPr>
          <a:xfrm>
            <a:off x="826261" y="1444024"/>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ja-JP" altLang="en-US" sz="1800" b="1" dirty="0">
                <a:latin typeface="Meiryo UI" panose="020B0604030504040204" pitchFamily="50" charset="-128"/>
                <a:ea typeface="Meiryo UI" panose="020B0604030504040204" pitchFamily="50" charset="-128"/>
              </a:rPr>
              <a:t>新規構築サーバーにてステージング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7-6.</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終了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19613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a:latin typeface="Meiryo UI" panose="020B0604030504040204" pitchFamily="50" charset="-128"/>
                <a:ea typeface="Meiryo UI" panose="020B0604030504040204" pitchFamily="50" charset="-128"/>
              </a:rPr>
              <a:t>8-2.</a:t>
            </a:r>
            <a:r>
              <a:rPr lang="en-US" altLang="ja-JP" sz="140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87AF300-B7D6-4482-8BBB-29782848E3A5}"/>
              </a:ext>
            </a:extLst>
          </p:cNvPr>
          <p:cNvPicPr>
            <a:picLocks noChangeAspect="1"/>
          </p:cNvPicPr>
          <p:nvPr/>
        </p:nvPicPr>
        <p:blipFill>
          <a:blip r:embed="rId2"/>
          <a:stretch>
            <a:fillRect/>
          </a:stretch>
        </p:blipFill>
        <p:spPr>
          <a:xfrm>
            <a:off x="834981" y="1462286"/>
            <a:ext cx="6939163"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68676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9.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の動作確認</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9-1.</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4. </a:t>
            </a:r>
            <a:r>
              <a:rPr lang="ja-JP" altLang="en-US" sz="1400" dirty="0">
                <a:latin typeface="Meiryo UI" panose="020B0604030504040204" pitchFamily="50" charset="-128"/>
                <a:ea typeface="Meiryo UI" panose="020B0604030504040204" pitchFamily="50" charset="-128"/>
              </a:rPr>
              <a:t>の手順にて設定した内容と既存環境の設定を比較します。確認手順は </a:t>
            </a:r>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の手順と同様となります。</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A3723399-4ED0-4FCA-8531-6C3810A05303}"/>
              </a:ext>
            </a:extLst>
          </p:cNvPr>
          <p:cNvSpPr txBox="1"/>
          <p:nvPr/>
        </p:nvSpPr>
        <p:spPr>
          <a:xfrm>
            <a:off x="295710" y="1192355"/>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       # Azure AD Connect Configuration Documenter </a:t>
            </a:r>
            <a:r>
              <a:rPr lang="ja-JP" altLang="en-US" sz="1400" dirty="0">
                <a:latin typeface="Meiryo UI" panose="020B0604030504040204" pitchFamily="50" charset="-128"/>
                <a:ea typeface="Meiryo UI" panose="020B0604030504040204" pitchFamily="50" charset="-128"/>
              </a:rPr>
              <a:t>での比較方法は別途資料を確認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77988" y="1674939"/>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9-2.</a:t>
            </a:r>
            <a:r>
              <a:rPr lang="ja-JP" altLang="en-US" sz="1400" dirty="0">
                <a:latin typeface="Meiryo UI" panose="020B0604030504040204" pitchFamily="50" charset="-128"/>
                <a:ea typeface="Meiryo UI" panose="020B0604030504040204" pitchFamily="50" charset="-128"/>
              </a:rPr>
              <a:t> 同期処理結果を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で出力したファイル内容を確認します。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の使用方法は別途資料を確認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60262" y="2380231"/>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9-3.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既存環境の動作状況の確認</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の手順同様に各記録情報を確認し、問題がないことを確認します。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B51B1123-2246-4083-9250-1D05692DC6A8}"/>
              </a:ext>
            </a:extLst>
          </p:cNvPr>
          <p:cNvSpPr txBox="1"/>
          <p:nvPr/>
        </p:nvSpPr>
        <p:spPr>
          <a:xfrm>
            <a:off x="260262" y="3056861"/>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は </a:t>
            </a:r>
            <a:r>
              <a:rPr lang="en-US" altLang="ja-JP" sz="1400" dirty="0">
                <a:latin typeface="Meiryo UI" panose="020B0604030504040204" pitchFamily="50" charset="-128"/>
                <a:ea typeface="Meiryo UI" panose="020B0604030504040204" pitchFamily="50" charset="-128"/>
              </a:rPr>
              <a:t>1 </a:t>
            </a:r>
            <a:r>
              <a:rPr lang="ja-JP" altLang="en-US" sz="1400" dirty="0">
                <a:latin typeface="Meiryo UI" panose="020B0604030504040204" pitchFamily="50" charset="-128"/>
                <a:ea typeface="Meiryo UI" panose="020B0604030504040204" pitchFamily="50" charset="-128"/>
              </a:rPr>
              <a:t>台がアクティブ、その他が ステージング モード有効状態であれば、問題ありません。</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ステージング モードの切り替えを行う場合には、手順 </a:t>
            </a:r>
            <a:r>
              <a:rPr lang="en-US" altLang="ja-JP" sz="1400" dirty="0">
                <a:latin typeface="Meiryo UI" panose="020B0604030504040204" pitchFamily="50" charset="-128"/>
                <a:ea typeface="Meiryo UI" panose="020B0604030504040204" pitchFamily="50" charset="-128"/>
              </a:rPr>
              <a:t>6. 7. </a:t>
            </a:r>
            <a:r>
              <a:rPr lang="ja-JP" altLang="en-US" sz="1400" dirty="0">
                <a:latin typeface="Meiryo UI" panose="020B0604030504040204" pitchFamily="50" charset="-128"/>
                <a:ea typeface="Meiryo UI" panose="020B0604030504040204" pitchFamily="50" charset="-128"/>
              </a:rPr>
              <a:t>を参考にしてください。</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87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312490" y="867800"/>
            <a:ext cx="6188978"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2-2</a:t>
            </a:r>
            <a:r>
              <a:rPr lang="ja-JP" altLang="en-US" sz="1400" dirty="0">
                <a:latin typeface="Meiryo UI" panose="020B0604030504040204" pitchFamily="50" charset="-128"/>
                <a:ea typeface="Meiryo UI" panose="020B0604030504040204" pitchFamily="50" charset="-128"/>
              </a:rPr>
              <a:t>. イベント ログを確認</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190586"/>
            <a:ext cx="10198917" cy="289310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Azure AD Connect</a:t>
            </a:r>
            <a:r>
              <a:rPr lang="ja-JP" altLang="en-US" sz="1400" dirty="0">
                <a:latin typeface="Meiryo UI" panose="020B0604030504040204" pitchFamily="50" charset="-128"/>
                <a:ea typeface="Meiryo UI" panose="020B0604030504040204" pitchFamily="50" charset="-128"/>
              </a:rPr>
              <a:t> の同期処理などの問題はアプリケーション イベント ログに記録されます。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イベントのソースが下記、レベルが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警告</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または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エラー</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のイベントにて継続して記録されているものを確認します。</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過去に記録され、直近 </a:t>
            </a:r>
            <a:r>
              <a:rPr lang="en-US" altLang="ja-JP" sz="1400" dirty="0">
                <a:latin typeface="Meiryo UI" panose="020B0604030504040204" pitchFamily="50" charset="-128"/>
                <a:ea typeface="Meiryo UI" panose="020B0604030504040204" pitchFamily="50" charset="-128"/>
              </a:rPr>
              <a:t>48 </a:t>
            </a:r>
            <a:r>
              <a:rPr lang="ja-JP" altLang="en-US" sz="1400" dirty="0">
                <a:latin typeface="Meiryo UI" panose="020B0604030504040204" pitchFamily="50" charset="-128"/>
                <a:ea typeface="Meiryo UI" panose="020B0604030504040204" pitchFamily="50" charset="-128"/>
              </a:rPr>
              <a:t>時間に記録されていないものは基本的に対象とする必要はありません）</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ソース </a:t>
            </a:r>
            <a:r>
              <a:rPr lang="en-US" altLang="ja-JP" sz="1400" dirty="0">
                <a:latin typeface="Meiryo UI" panose="020B0604030504040204" pitchFamily="50" charset="-128"/>
                <a:ea typeface="Meiryo UI" panose="020B0604030504040204" pitchFamily="50" charset="-128"/>
              </a:rPr>
              <a:t>:</a:t>
            </a:r>
          </a:p>
          <a:p>
            <a:r>
              <a:rPr lang="en-US" altLang="ja-JP" sz="1400" dirty="0">
                <a:latin typeface="Meiryo UI" panose="020B0604030504040204" pitchFamily="50" charset="-128"/>
                <a:ea typeface="Meiryo UI" panose="020B0604030504040204" pitchFamily="50" charset="-128"/>
              </a:rPr>
              <a:t> Directory Synchronization</a:t>
            </a: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DirectorySyncClientCmd</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ADSync</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PasswordResetService</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パスワード ライトバック機能利用時のみ</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rPr>
              <a:t>や同期処理 </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ADSync</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サービス</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自体の停止や問題はシステム イベント ログに記録となります。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同様にレベルが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警告</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または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エラー</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のイベントにて継続して記録されているものを確認します。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65CAB92E-6376-446E-A993-C4D2FE592236}"/>
              </a:ext>
            </a:extLst>
          </p:cNvPr>
          <p:cNvSpPr txBox="1"/>
          <p:nvPr/>
        </p:nvSpPr>
        <p:spPr>
          <a:xfrm>
            <a:off x="295711" y="4795246"/>
            <a:ext cx="6188978"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2-3. </a:t>
            </a:r>
            <a:r>
              <a:rPr lang="ja-JP" altLang="en-US" sz="1400"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295711" y="5118032"/>
            <a:ext cx="10383474" cy="95410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アップグレードに関わらず、要件を満たしていない状況で運用され、アップグレード後のトラブル対応時に発覚するケースが多く報告されています。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改めて、各要件を満たしていることを確認してください。</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r>
              <a:rPr lang="en-US" altLang="ja-JP" sz="1800" b="1" dirty="0"/>
              <a:t>2. </a:t>
            </a:r>
            <a:r>
              <a:rPr lang="ja-JP" altLang="en-US" sz="1800" b="1" dirty="0"/>
              <a:t>既存環境の動作状況の確認</a:t>
            </a:r>
            <a:endParaRPr lang="en-US" altLang="ja-JP" sz="1800" b="1" dirty="0"/>
          </a:p>
        </p:txBody>
      </p:sp>
    </p:spTree>
    <p:extLst>
      <p:ext uri="{BB962C8B-B14F-4D97-AF65-F5344CB8AC3E}">
        <p14:creationId xmlns:p14="http://schemas.microsoft.com/office/powerpoint/2010/main" val="662829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dirty="0">
                <a:latin typeface="Meiryo UI" panose="020B0604030504040204" pitchFamily="50" charset="-128"/>
                <a:ea typeface="Meiryo UI" panose="020B0604030504040204" pitchFamily="50" charset="-128"/>
              </a:rPr>
              <a:t>参考情報</a:t>
            </a:r>
            <a:endParaRPr lang="en-US" altLang="ja-JP"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下記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についてのトラブルシューティング方法をまとめた技術情報となります。</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444024"/>
            <a:ext cx="8348560" cy="4185761"/>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のインストールの問題のトラブルシューティング</a:t>
            </a:r>
          </a:p>
          <a:p>
            <a:r>
              <a:rPr lang="en-US" altLang="ja-JP" sz="1400" dirty="0">
                <a:latin typeface="Meiryo UI" panose="020B0604030504040204" pitchFamily="50" charset="-128"/>
                <a:ea typeface="Meiryo UI" panose="020B0604030504040204" pitchFamily="50" charset="-128"/>
                <a:hlinkClick r:id="rId2"/>
              </a:rPr>
              <a:t>https://docs.microsoft.com/ja-jp/troubleshoot/azure/active-directory/installation-issues</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接続性のトラブルシューティング</a:t>
            </a:r>
          </a:p>
          <a:p>
            <a:r>
              <a:rPr lang="en-US" altLang="ja-JP" sz="1400" dirty="0">
                <a:latin typeface="Meiryo UI" panose="020B0604030504040204" pitchFamily="50" charset="-128"/>
                <a:ea typeface="Meiryo UI" panose="020B0604030504040204" pitchFamily="50" charset="-128"/>
                <a:hlinkClick r:id="rId3"/>
              </a:rPr>
              <a:t>https://docs.microsoft.com/ja-jp/azure/active-directory/hybrid/tshoot-connect-connectivity</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同期中のエラーのトラブルシューティング</a:t>
            </a:r>
          </a:p>
          <a:p>
            <a:r>
              <a:rPr lang="en-US" altLang="ja-JP" sz="1400" dirty="0">
                <a:latin typeface="Meiryo UI" panose="020B0604030504040204" pitchFamily="50" charset="-128"/>
                <a:ea typeface="Meiryo UI" panose="020B0604030504040204" pitchFamily="50" charset="-128"/>
                <a:hlinkClick r:id="rId4"/>
              </a:rPr>
              <a:t>https://docs.microsoft.com/ja-jp/azure/active-directory/hybrid/tshoot-connect-sync-errors</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Sync </a:t>
            </a:r>
            <a:r>
              <a:rPr lang="ja-JP" altLang="en-US" sz="1400" dirty="0">
                <a:latin typeface="Meiryo UI" panose="020B0604030504040204" pitchFamily="50" charset="-128"/>
                <a:ea typeface="Meiryo UI" panose="020B0604030504040204" pitchFamily="50" charset="-128"/>
              </a:rPr>
              <a:t>を使用したオブジェクト同期のトラブルシューティング</a:t>
            </a:r>
          </a:p>
          <a:p>
            <a:r>
              <a:rPr lang="en-US" altLang="ja-JP" sz="1400" dirty="0">
                <a:latin typeface="Meiryo UI" panose="020B0604030504040204" pitchFamily="50" charset="-128"/>
                <a:ea typeface="Meiryo UI" panose="020B0604030504040204" pitchFamily="50" charset="-128"/>
                <a:hlinkClick r:id="rId5"/>
              </a:rPr>
              <a:t>https://docs.microsoft.com/ja-jp/azure/active-directory/hybrid/tshoot-connect-objectsync</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Sync </a:t>
            </a:r>
            <a:r>
              <a:rPr lang="ja-JP" altLang="en-US" sz="1400" dirty="0">
                <a:latin typeface="Meiryo UI" panose="020B0604030504040204" pitchFamily="50" charset="-128"/>
                <a:ea typeface="Meiryo UI" panose="020B0604030504040204" pitchFamily="50" charset="-128"/>
              </a:rPr>
              <a:t>を使用したパスワード ハッシュ同期のトラブルシューティング</a:t>
            </a:r>
          </a:p>
          <a:p>
            <a:r>
              <a:rPr lang="en-US" altLang="ja-JP" sz="1400" dirty="0">
                <a:latin typeface="Meiryo UI" panose="020B0604030504040204" pitchFamily="50" charset="-128"/>
                <a:ea typeface="Meiryo UI" panose="020B0604030504040204" pitchFamily="50" charset="-128"/>
                <a:hlinkClick r:id="rId6"/>
              </a:rPr>
              <a:t>https://docs.microsoft.com/ja-jp/azure/active-directory/hybrid/tshoot-connect-password-hash-synchronization</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Active Directory </a:t>
            </a:r>
            <a:r>
              <a:rPr lang="ja-JP" altLang="en-US" sz="1400" dirty="0">
                <a:latin typeface="Meiryo UI" panose="020B0604030504040204" pitchFamily="50" charset="-128"/>
                <a:ea typeface="Meiryo UI" panose="020B0604030504040204" pitchFamily="50" charset="-128"/>
              </a:rPr>
              <a:t>パススルー認証のトラブルシューティング</a:t>
            </a:r>
          </a:p>
          <a:p>
            <a:r>
              <a:rPr lang="en-US" altLang="ja-JP" sz="1400" dirty="0">
                <a:latin typeface="Meiryo UI" panose="020B0604030504040204" pitchFamily="50" charset="-128"/>
                <a:ea typeface="Meiryo UI" panose="020B0604030504040204" pitchFamily="50" charset="-128"/>
                <a:hlinkClick r:id="rId7"/>
              </a:rPr>
              <a:t>https://docs.microsoft.com/ja-jp/azure/active-directory/hybrid/tshoot-connect-pass-through-authentication</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980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188978" cy="738664"/>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.同期ルールのエクスポート</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必須ではなく、カスタム ルールを構成している場合のみ実施します。</a:t>
            </a:r>
            <a:endParaRPr lang="en-US" altLang="ja-JP" sz="1400"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sz="1800" b="1" dirty="0"/>
              <a:t>3.</a:t>
            </a:r>
            <a:r>
              <a:rPr lang="ja-JP" altLang="en-US" b="1" dirty="0"/>
              <a:t> </a:t>
            </a:r>
            <a:r>
              <a:rPr lang="ja-JP" altLang="en-US" sz="1800" b="1" dirty="0"/>
              <a:t>設定内容の保存</a:t>
            </a:r>
            <a:endParaRPr lang="en-US" altLang="ja-JP" sz="1800" b="1" dirty="0"/>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7559309" y="1604852"/>
            <a:ext cx="4555921" cy="3046988"/>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 </a:t>
            </a:r>
            <a:r>
              <a:rPr lang="en-US" altLang="ja-JP" sz="1200" dirty="0">
                <a:latin typeface="メイリオ" panose="020B0604030504040204" pitchFamily="50" charset="-128"/>
                <a:ea typeface="メイリオ" panose="020B0604030504040204" pitchFamily="50" charset="-128"/>
              </a:rPr>
              <a:t>: </a:t>
            </a:r>
          </a:p>
          <a:p>
            <a:r>
              <a:rPr lang="en-US" altLang="ja-JP" sz="1200" dirty="0">
                <a:latin typeface="メイリオ" panose="020B0604030504040204" pitchFamily="50" charset="-128"/>
                <a:ea typeface="メイリオ" panose="020B0604030504040204" pitchFamily="50" charset="-128"/>
              </a:rPr>
              <a:t>1. [</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Rules </a:t>
            </a:r>
            <a:r>
              <a:rPr lang="en-US" altLang="ja-JP" sz="1200" dirty="0" err="1">
                <a:latin typeface="メイリオ" panose="020B0604030504040204" pitchFamily="50" charset="-128"/>
                <a:ea typeface="メイリオ" panose="020B0604030504040204" pitchFamily="50" charset="-128"/>
              </a:rPr>
              <a:t>Editer</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2. </a:t>
            </a:r>
            <a:r>
              <a:rPr lang="ja-JP" altLang="en-US" sz="1200" dirty="0">
                <a:latin typeface="メイリオ" panose="020B0604030504040204" pitchFamily="50" charset="-128"/>
                <a:ea typeface="メイリオ" panose="020B0604030504040204" pitchFamily="50" charset="-128"/>
              </a:rPr>
              <a:t>画面内の </a:t>
            </a:r>
            <a:r>
              <a:rPr lang="en-US" altLang="ja-JP" sz="1200" dirty="0">
                <a:latin typeface="メイリオ" panose="020B0604030504040204" pitchFamily="50" charset="-128"/>
                <a:ea typeface="メイリオ" panose="020B0604030504040204" pitchFamily="50" charset="-128"/>
              </a:rPr>
              <a:t>Rule Types </a:t>
            </a:r>
            <a:r>
              <a:rPr lang="ja-JP" altLang="en-US" sz="1200" dirty="0">
                <a:latin typeface="メイリオ" panose="020B0604030504040204" pitchFamily="50" charset="-128"/>
                <a:ea typeface="メイリオ" panose="020B0604030504040204" pitchFamily="50" charset="-128"/>
              </a:rPr>
              <a:t>にて </a:t>
            </a:r>
            <a:r>
              <a:rPr lang="en-US" altLang="ja-JP" sz="1200" dirty="0">
                <a:latin typeface="メイリオ" panose="020B0604030504040204" pitchFamily="50" charset="-128"/>
                <a:ea typeface="メイリオ" panose="020B0604030504040204" pitchFamily="50" charset="-128"/>
              </a:rPr>
              <a:t>Inbound </a:t>
            </a:r>
            <a:r>
              <a:rPr lang="ja-JP" altLang="en-US" sz="1200" dirty="0">
                <a:latin typeface="メイリオ" panose="020B0604030504040204" pitchFamily="50" charset="-128"/>
                <a:ea typeface="メイリオ" panose="020B0604030504040204" pitchFamily="50" charset="-128"/>
              </a:rPr>
              <a:t>を選択します。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3. </a:t>
            </a:r>
            <a:r>
              <a:rPr lang="ja-JP" altLang="en-US" sz="1200" dirty="0">
                <a:latin typeface="メイリオ" panose="020B0604030504040204" pitchFamily="50" charset="-128"/>
                <a:ea typeface="メイリオ" panose="020B0604030504040204" pitchFamily="50" charset="-128"/>
              </a:rPr>
              <a:t>右画面内の同期ルールを全選択します。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4. </a:t>
            </a:r>
            <a:r>
              <a:rPr lang="ja-JP" altLang="en-US" sz="1200" dirty="0">
                <a:latin typeface="メイリオ" panose="020B0604030504040204" pitchFamily="50" charset="-128"/>
                <a:ea typeface="メイリオ" panose="020B0604030504040204" pitchFamily="50" charset="-128"/>
              </a:rPr>
              <a:t>画面下部の </a:t>
            </a:r>
            <a:r>
              <a:rPr lang="en-US" altLang="ja-JP" sz="1200" dirty="0">
                <a:latin typeface="メイリオ" panose="020B0604030504040204" pitchFamily="50" charset="-128"/>
                <a:ea typeface="メイリオ" panose="020B0604030504040204" pitchFamily="50" charset="-128"/>
              </a:rPr>
              <a:t>Export </a:t>
            </a:r>
            <a:r>
              <a:rPr lang="ja-JP" altLang="en-US" sz="1200" dirty="0">
                <a:latin typeface="メイリオ" panose="020B0604030504040204" pitchFamily="50" charset="-128"/>
                <a:ea typeface="メイリオ" panose="020B0604030504040204" pitchFamily="50" charset="-128"/>
              </a:rPr>
              <a:t>をクリックします。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5. </a:t>
            </a:r>
            <a:r>
              <a:rPr lang="ja-JP" altLang="en-US" sz="1200" dirty="0">
                <a:latin typeface="メイリオ" panose="020B0604030504040204" pitchFamily="50" charset="-128"/>
                <a:ea typeface="メイリオ" panose="020B0604030504040204" pitchFamily="50" charset="-128"/>
              </a:rPr>
              <a:t>メモ帳でルールが出力されるので、任意の保存場所に保存します。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6. </a:t>
            </a:r>
            <a:r>
              <a:rPr lang="ja-JP" altLang="en-US" sz="1200" dirty="0">
                <a:latin typeface="メイリオ" panose="020B0604030504040204" pitchFamily="50" charset="-128"/>
                <a:ea typeface="メイリオ" panose="020B0604030504040204" pitchFamily="50" charset="-128"/>
              </a:rPr>
              <a:t>上記 </a:t>
            </a:r>
            <a:r>
              <a:rPr lang="en-US" altLang="ja-JP" sz="1200" dirty="0">
                <a:latin typeface="メイリオ" panose="020B0604030504040204" pitchFamily="50" charset="-128"/>
                <a:ea typeface="メイリオ" panose="020B0604030504040204" pitchFamily="50" charset="-128"/>
              </a:rPr>
              <a:t>2. </a:t>
            </a:r>
            <a:r>
              <a:rPr lang="ja-JP" altLang="en-US" sz="1200" dirty="0">
                <a:latin typeface="メイリオ" panose="020B0604030504040204" pitchFamily="50" charset="-128"/>
                <a:ea typeface="メイリオ" panose="020B0604030504040204" pitchFamily="50" charset="-128"/>
              </a:rPr>
              <a:t>にて </a:t>
            </a:r>
            <a:r>
              <a:rPr lang="en-US" altLang="ja-JP" sz="1200" dirty="0">
                <a:latin typeface="メイリオ" panose="020B0604030504040204" pitchFamily="50" charset="-128"/>
                <a:ea typeface="メイリオ" panose="020B0604030504040204" pitchFamily="50" charset="-128"/>
              </a:rPr>
              <a:t>Outbound </a:t>
            </a:r>
            <a:r>
              <a:rPr lang="ja-JP" altLang="en-US" sz="1200" dirty="0">
                <a:latin typeface="メイリオ" panose="020B0604030504040204" pitchFamily="50" charset="-128"/>
                <a:ea typeface="メイリオ" panose="020B0604030504040204" pitchFamily="50" charset="-128"/>
              </a:rPr>
              <a:t>を選択し、</a:t>
            </a:r>
            <a:r>
              <a:rPr lang="en-US" altLang="ja-JP" sz="1200" dirty="0">
                <a:latin typeface="メイリオ" panose="020B0604030504040204" pitchFamily="50" charset="-128"/>
                <a:ea typeface="メイリオ" panose="020B0604030504040204" pitchFamily="50" charset="-128"/>
              </a:rPr>
              <a:t>3 ~ 5 </a:t>
            </a:r>
            <a:r>
              <a:rPr lang="ja-JP" altLang="en-US" sz="1200" dirty="0">
                <a:latin typeface="メイリオ" panose="020B0604030504040204" pitchFamily="50" charset="-128"/>
                <a:ea typeface="メイリオ" panose="020B0604030504040204" pitchFamily="50" charset="-128"/>
              </a:rPr>
              <a:t>の手順を繰り返します。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hlinkClick r:id="rId2"/>
            </a:endParaRPr>
          </a:p>
          <a:p>
            <a:r>
              <a:rPr lang="ja-JP" altLang="en-US" sz="1200" dirty="0">
                <a:latin typeface="メイリオ" panose="020B0604030504040204" pitchFamily="50" charset="-128"/>
                <a:ea typeface="メイリオ" panose="020B0604030504040204" pitchFamily="50" charset="-128"/>
                <a:hlinkClick r:id="rId2"/>
              </a:rPr>
              <a:t>同期規則をカスタマイズする方法</a:t>
            </a:r>
            <a:endParaRPr lang="en-US" altLang="ja-JP" sz="1200" dirty="0">
              <a:latin typeface="メイリオ" panose="020B0604030504040204" pitchFamily="50" charset="-128"/>
              <a:ea typeface="メイリオ" panose="020B0604030504040204" pitchFamily="50" charset="-128"/>
            </a:endParaRPr>
          </a:p>
        </p:txBody>
      </p:sp>
      <p:pic>
        <p:nvPicPr>
          <p:cNvPr id="2" name="図 1">
            <a:extLst>
              <a:ext uri="{FF2B5EF4-FFF2-40B4-BE49-F238E27FC236}">
                <a16:creationId xmlns:a16="http://schemas.microsoft.com/office/drawing/2014/main" id="{439F9B27-4DEE-4D6E-8D95-E9B8FAA18C51}"/>
              </a:ext>
            </a:extLst>
          </p:cNvPr>
          <p:cNvPicPr>
            <a:picLocks noChangeAspect="1"/>
          </p:cNvPicPr>
          <p:nvPr/>
        </p:nvPicPr>
        <p:blipFill>
          <a:blip r:embed="rId3"/>
          <a:stretch>
            <a:fillRect/>
          </a:stretch>
        </p:blipFill>
        <p:spPr>
          <a:xfrm>
            <a:off x="577020" y="1529816"/>
            <a:ext cx="6685426" cy="4555266"/>
          </a:xfrm>
          <a:prstGeom prst="rect">
            <a:avLst/>
          </a:prstGeom>
        </p:spPr>
      </p:pic>
    </p:spTree>
    <p:extLst>
      <p:ext uri="{BB962C8B-B14F-4D97-AF65-F5344CB8AC3E}">
        <p14:creationId xmlns:p14="http://schemas.microsoft.com/office/powerpoint/2010/main" val="57660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2B82F26-DA7C-47B3-8861-5714934AB388}"/>
              </a:ext>
            </a:extLst>
          </p:cNvPr>
          <p:cNvSpPr txBox="1"/>
          <p:nvPr/>
        </p:nvSpPr>
        <p:spPr>
          <a:xfrm>
            <a:off x="312490" y="867800"/>
            <a:ext cx="6188978"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ja-JP" altLang="en-US" sz="1400" dirty="0">
                <a:latin typeface="Meiryo UI" panose="020B0604030504040204" pitchFamily="50" charset="-128"/>
                <a:ea typeface="Meiryo UI" panose="020B0604030504040204" pitchFamily="50" charset="-128"/>
              </a:rPr>
              <a:t>.設定内容の保存</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 Azure AD Connect 1.5.4x.x </a:t>
            </a:r>
            <a:r>
              <a:rPr lang="ja-JP" altLang="en-US" sz="1400" dirty="0">
                <a:latin typeface="Meiryo UI" panose="020B0604030504040204" pitchFamily="50" charset="-128"/>
                <a:ea typeface="Meiryo UI" panose="020B0604030504040204" pitchFamily="50" charset="-128"/>
              </a:rPr>
              <a:t>以降は手順が異なります。</a:t>
            </a:r>
          </a:p>
        </p:txBody>
      </p:sp>
      <p:sp>
        <p:nvSpPr>
          <p:cNvPr id="5" name="テキスト ボックス 4">
            <a:extLst>
              <a:ext uri="{FF2B5EF4-FFF2-40B4-BE49-F238E27FC236}">
                <a16:creationId xmlns:a16="http://schemas.microsoft.com/office/drawing/2014/main" id="{2F68368E-5D2D-4895-89C7-B1AE5D54090F}"/>
              </a:ext>
            </a:extLst>
          </p:cNvPr>
          <p:cNvSpPr txBox="1"/>
          <p:nvPr/>
        </p:nvSpPr>
        <p:spPr>
          <a:xfrm>
            <a:off x="295712" y="263577"/>
            <a:ext cx="11356596" cy="369332"/>
          </a:xfrm>
          <a:prstGeom prst="rect">
            <a:avLst/>
          </a:prstGeom>
          <a:noFill/>
        </p:spPr>
        <p:txBody>
          <a:bodyPr wrap="square">
            <a:spAutoFit/>
          </a:bodyPr>
          <a:lstStyle/>
          <a:p>
            <a:r>
              <a:rPr lang="en-US" altLang="ja-JP" sz="1800" b="1" dirty="0"/>
              <a:t>3.</a:t>
            </a:r>
            <a:r>
              <a:rPr lang="ja-JP" altLang="en-US" b="1" dirty="0"/>
              <a:t> </a:t>
            </a:r>
            <a:r>
              <a:rPr lang="ja-JP" altLang="en-US" sz="1800" b="1" dirty="0"/>
              <a:t>設定内容の保存</a:t>
            </a:r>
            <a:endParaRPr lang="en-US" altLang="ja-JP" sz="1800" b="1" dirty="0"/>
          </a:p>
        </p:txBody>
      </p:sp>
      <p:sp>
        <p:nvSpPr>
          <p:cNvPr id="7" name="テキスト ボックス 6">
            <a:extLst>
              <a:ext uri="{FF2B5EF4-FFF2-40B4-BE49-F238E27FC236}">
                <a16:creationId xmlns:a16="http://schemas.microsoft.com/office/drawing/2014/main" id="{3F417452-6142-4986-B8BC-80BC8EA5F665}"/>
              </a:ext>
            </a:extLst>
          </p:cNvPr>
          <p:cNvSpPr txBox="1"/>
          <p:nvPr/>
        </p:nvSpPr>
        <p:spPr>
          <a:xfrm>
            <a:off x="562156" y="1369694"/>
            <a:ext cx="7194695"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rPr>
              <a:t>1. [</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[Azure AD Connect] </a:t>
            </a:r>
            <a:r>
              <a:rPr lang="ja-JP" altLang="en-US" sz="1200" dirty="0">
                <a:latin typeface="メイリオ" panose="020B0604030504040204" pitchFamily="50" charset="-128"/>
                <a:ea typeface="メイリオ" panose="020B0604030504040204" pitchFamily="50" charset="-128"/>
              </a:rPr>
              <a:t>を起動し、</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をクリックします。</a:t>
            </a:r>
            <a:endParaRPr lang="ja-JP" altLang="en-US" sz="1200" dirty="0"/>
          </a:p>
        </p:txBody>
      </p:sp>
      <p:pic>
        <p:nvPicPr>
          <p:cNvPr id="8" name="図 7">
            <a:extLst>
              <a:ext uri="{FF2B5EF4-FFF2-40B4-BE49-F238E27FC236}">
                <a16:creationId xmlns:a16="http://schemas.microsoft.com/office/drawing/2014/main" id="{61C80A43-2A17-4BD9-B842-046382ED8F9B}"/>
              </a:ext>
            </a:extLst>
          </p:cNvPr>
          <p:cNvPicPr>
            <a:picLocks noChangeAspect="1"/>
          </p:cNvPicPr>
          <p:nvPr/>
        </p:nvPicPr>
        <p:blipFill>
          <a:blip r:embed="rId2"/>
          <a:stretch>
            <a:fillRect/>
          </a:stretch>
        </p:blipFill>
        <p:spPr>
          <a:xfrm>
            <a:off x="820325" y="1688032"/>
            <a:ext cx="6936527" cy="4896000"/>
          </a:xfrm>
          <a:prstGeom prst="rect">
            <a:avLst/>
          </a:prstGeom>
        </p:spPr>
      </p:pic>
    </p:spTree>
    <p:extLst>
      <p:ext uri="{BB962C8B-B14F-4D97-AF65-F5344CB8AC3E}">
        <p14:creationId xmlns:p14="http://schemas.microsoft.com/office/powerpoint/2010/main" val="195602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A658310-C93F-436E-B46F-67FE2B36FD4F}"/>
              </a:ext>
            </a:extLst>
          </p:cNvPr>
          <p:cNvSpPr txBox="1"/>
          <p:nvPr/>
        </p:nvSpPr>
        <p:spPr>
          <a:xfrm>
            <a:off x="312490" y="867800"/>
            <a:ext cx="6188978"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ja-JP" altLang="en-US" sz="1400" dirty="0">
                <a:latin typeface="Meiryo UI" panose="020B0604030504040204" pitchFamily="50" charset="-128"/>
                <a:ea typeface="Meiryo UI" panose="020B0604030504040204" pitchFamily="50" charset="-128"/>
              </a:rPr>
              <a:t>.設定内容の保存</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 Azure AD Connect 1.5.4x.x </a:t>
            </a:r>
            <a:r>
              <a:rPr lang="ja-JP" altLang="en-US" sz="1400" dirty="0">
                <a:latin typeface="Meiryo UI" panose="020B0604030504040204" pitchFamily="50" charset="-128"/>
                <a:ea typeface="Meiryo UI" panose="020B0604030504040204" pitchFamily="50" charset="-128"/>
              </a:rPr>
              <a:t>以降は手順が異なります。</a:t>
            </a:r>
          </a:p>
        </p:txBody>
      </p:sp>
      <p:sp>
        <p:nvSpPr>
          <p:cNvPr id="6" name="テキスト ボックス 5">
            <a:extLst>
              <a:ext uri="{FF2B5EF4-FFF2-40B4-BE49-F238E27FC236}">
                <a16:creationId xmlns:a16="http://schemas.microsoft.com/office/drawing/2014/main" id="{81F392CA-872C-4D0C-B2FE-A32A4D61739D}"/>
              </a:ext>
            </a:extLst>
          </p:cNvPr>
          <p:cNvSpPr txBox="1"/>
          <p:nvPr/>
        </p:nvSpPr>
        <p:spPr>
          <a:xfrm>
            <a:off x="295712" y="263577"/>
            <a:ext cx="11356596" cy="369332"/>
          </a:xfrm>
          <a:prstGeom prst="rect">
            <a:avLst/>
          </a:prstGeom>
          <a:noFill/>
        </p:spPr>
        <p:txBody>
          <a:bodyPr wrap="square">
            <a:spAutoFit/>
          </a:bodyPr>
          <a:lstStyle/>
          <a:p>
            <a:r>
              <a:rPr lang="en-US" altLang="ja-JP" sz="1800" b="1" dirty="0"/>
              <a:t>3.</a:t>
            </a:r>
            <a:r>
              <a:rPr lang="ja-JP" altLang="en-US" b="1" dirty="0"/>
              <a:t> </a:t>
            </a:r>
            <a:r>
              <a:rPr lang="ja-JP" altLang="en-US" sz="1800" b="1" dirty="0"/>
              <a:t>設定内容の保存</a:t>
            </a:r>
            <a:endParaRPr lang="en-US" altLang="ja-JP" sz="1800" b="1" dirty="0"/>
          </a:p>
        </p:txBody>
      </p:sp>
      <p:sp>
        <p:nvSpPr>
          <p:cNvPr id="8" name="テキスト ボックス 7">
            <a:extLst>
              <a:ext uri="{FF2B5EF4-FFF2-40B4-BE49-F238E27FC236}">
                <a16:creationId xmlns:a16="http://schemas.microsoft.com/office/drawing/2014/main" id="{F798A3C5-F655-4BC3-9340-B5FBA1089ED3}"/>
              </a:ext>
            </a:extLst>
          </p:cNvPr>
          <p:cNvSpPr txBox="1"/>
          <p:nvPr/>
        </p:nvSpPr>
        <p:spPr>
          <a:xfrm>
            <a:off x="562156" y="1369694"/>
            <a:ext cx="7194695" cy="276999"/>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2. </a:t>
            </a:r>
            <a:r>
              <a:rPr lang="ja-JP" altLang="en-US" sz="1200" dirty="0">
                <a:latin typeface="Meiryo UI" panose="020B0604030504040204" pitchFamily="50" charset="-128"/>
                <a:ea typeface="Meiryo UI" panose="020B0604030504040204" pitchFamily="50" charset="-128"/>
              </a:rPr>
              <a:t> 下記赤枠のように個別設定している項目を選択し、それぞれの設定画面で画面キャプチャを取得します。</a:t>
            </a:r>
          </a:p>
        </p:txBody>
      </p:sp>
      <p:pic>
        <p:nvPicPr>
          <p:cNvPr id="9" name="図 8">
            <a:extLst>
              <a:ext uri="{FF2B5EF4-FFF2-40B4-BE49-F238E27FC236}">
                <a16:creationId xmlns:a16="http://schemas.microsoft.com/office/drawing/2014/main" id="{11C30013-3141-4FAE-BDB9-A133F53A3DDF}"/>
              </a:ext>
            </a:extLst>
          </p:cNvPr>
          <p:cNvPicPr>
            <a:picLocks noChangeAspect="1"/>
          </p:cNvPicPr>
          <p:nvPr/>
        </p:nvPicPr>
        <p:blipFill>
          <a:blip r:embed="rId2"/>
          <a:stretch>
            <a:fillRect/>
          </a:stretch>
        </p:blipFill>
        <p:spPr>
          <a:xfrm>
            <a:off x="821379" y="1698423"/>
            <a:ext cx="6935472" cy="4896000"/>
          </a:xfrm>
          <a:prstGeom prst="rect">
            <a:avLst/>
          </a:prstGeom>
        </p:spPr>
      </p:pic>
      <p:sp>
        <p:nvSpPr>
          <p:cNvPr id="11" name="テキスト ボックス 10">
            <a:extLst>
              <a:ext uri="{FF2B5EF4-FFF2-40B4-BE49-F238E27FC236}">
                <a16:creationId xmlns:a16="http://schemas.microsoft.com/office/drawing/2014/main" id="{B46F155A-3A34-42EC-9BB9-837EF3624567}"/>
              </a:ext>
            </a:extLst>
          </p:cNvPr>
          <p:cNvSpPr txBox="1"/>
          <p:nvPr/>
        </p:nvSpPr>
        <p:spPr>
          <a:xfrm>
            <a:off x="7920470" y="1696742"/>
            <a:ext cx="4060248" cy="3785652"/>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設定項目が多い場合には、</a:t>
            </a:r>
            <a:r>
              <a:rPr lang="ja-JP" altLang="ja-JP" sz="1200" dirty="0">
                <a:effectLst/>
                <a:latin typeface="Meiryo UI" panose="020B0604030504040204" pitchFamily="50" charset="-128"/>
                <a:ea typeface="Meiryo UI" panose="020B0604030504040204" pitchFamily="50" charset="-128"/>
              </a:rPr>
              <a:t>問題ステップ記録ツール</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en-US" altLang="ja-JP" sz="1200" dirty="0">
                <a:effectLst/>
                <a:latin typeface="Meiryo UI" panose="020B0604030504040204" pitchFamily="50" charset="-128"/>
                <a:ea typeface="Meiryo UI" panose="020B0604030504040204" pitchFamily="50" charset="-128"/>
              </a:rPr>
              <a:t>PSR) </a:t>
            </a:r>
            <a:r>
              <a:rPr lang="ja-JP" altLang="en-US" sz="1200" dirty="0">
                <a:effectLst/>
                <a:latin typeface="Meiryo UI" panose="020B0604030504040204" pitchFamily="50" charset="-128"/>
                <a:ea typeface="Meiryo UI" panose="020B0604030504040204" pitchFamily="50" charset="-128"/>
              </a:rPr>
              <a:t>を</a:t>
            </a:r>
            <a:r>
              <a:rPr lang="ja-JP" altLang="en-US" sz="1200" dirty="0">
                <a:latin typeface="Meiryo UI" panose="020B0604030504040204" pitchFamily="50" charset="-128"/>
                <a:ea typeface="Meiryo UI" panose="020B0604030504040204" pitchFamily="50" charset="-128"/>
              </a:rPr>
              <a:t>ご利用ください。</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 </a:t>
            </a:r>
            <a:r>
              <a:rPr lang="ja-JP" altLang="en-US" sz="1200" dirty="0">
                <a:latin typeface="Meiryo UI" panose="020B0604030504040204" pitchFamily="50" charset="-128"/>
                <a:ea typeface="Meiryo UI" panose="020B0604030504040204" pitchFamily="50" charset="-128"/>
              </a:rPr>
              <a:t>不要な情報の採取を避けるために、全てのウィンドウを閉じます。</a:t>
            </a:r>
          </a:p>
          <a:p>
            <a:r>
              <a:rPr lang="en-US" altLang="ja-JP" sz="1200" dirty="0">
                <a:latin typeface="Meiryo UI" panose="020B0604030504040204" pitchFamily="50" charset="-128"/>
                <a:ea typeface="Meiryo UI" panose="020B0604030504040204" pitchFamily="50" charset="-128"/>
              </a:rPr>
              <a:t>2. </a:t>
            </a:r>
            <a:r>
              <a:rPr lang="ja-JP" altLang="en-US" sz="1200" dirty="0">
                <a:latin typeface="Meiryo UI" panose="020B0604030504040204" pitchFamily="50" charset="-128"/>
                <a:ea typeface="Meiryo UI" panose="020B0604030504040204" pitchFamily="50" charset="-128"/>
              </a:rPr>
              <a:t>スタート メニューの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ファイル名を指定して実行</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にて </a:t>
            </a:r>
            <a:r>
              <a:rPr lang="en-US" altLang="ja-JP" sz="1200" dirty="0">
                <a:latin typeface="Meiryo UI" panose="020B0604030504040204" pitchFamily="50" charset="-128"/>
                <a:ea typeface="Meiryo UI" panose="020B0604030504040204" pitchFamily="50" charset="-128"/>
              </a:rPr>
              <a:t>psr.exe </a:t>
            </a:r>
            <a:r>
              <a:rPr lang="ja-JP" altLang="en-US" sz="1200" dirty="0">
                <a:latin typeface="Meiryo UI" panose="020B0604030504040204" pitchFamily="50" charset="-128"/>
                <a:ea typeface="Meiryo UI" panose="020B0604030504040204" pitchFamily="50" charset="-128"/>
              </a:rPr>
              <a:t>と入力し、</a:t>
            </a:r>
            <a:r>
              <a:rPr lang="en-US" altLang="ja-JP" sz="1200" dirty="0">
                <a:latin typeface="Meiryo UI" panose="020B0604030504040204" pitchFamily="50" charset="-128"/>
                <a:ea typeface="Meiryo UI" panose="020B0604030504040204" pitchFamily="50" charset="-128"/>
              </a:rPr>
              <a:t>[OK] </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3. "</a:t>
            </a:r>
            <a:r>
              <a:rPr lang="ja-JP" altLang="en-US" sz="1200" dirty="0">
                <a:latin typeface="Meiryo UI" panose="020B0604030504040204" pitchFamily="50" charset="-128"/>
                <a:ea typeface="Meiryo UI" panose="020B0604030504040204" pitchFamily="50" charset="-128"/>
              </a:rPr>
              <a:t>問題ステップ記録ツール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が起動しましたら、右端の ▼ をクリックし、表示されるメニューから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設定</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4. "</a:t>
            </a:r>
            <a:r>
              <a:rPr lang="ja-JP" altLang="en-US" sz="1200" dirty="0">
                <a:latin typeface="Meiryo UI" panose="020B0604030504040204" pitchFamily="50" charset="-128"/>
                <a:ea typeface="Meiryo UI" panose="020B0604030504040204" pitchFamily="50" charset="-128"/>
              </a:rPr>
              <a:t>保存する最新の取り込み画像数</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を </a:t>
            </a:r>
            <a:r>
              <a:rPr lang="en-US" altLang="ja-JP" sz="1200" dirty="0">
                <a:latin typeface="Meiryo UI" panose="020B0604030504040204" pitchFamily="50" charset="-128"/>
                <a:ea typeface="Meiryo UI" panose="020B0604030504040204" pitchFamily="50" charset="-128"/>
              </a:rPr>
              <a:t>25 </a:t>
            </a:r>
            <a:r>
              <a:rPr lang="ja-JP" altLang="en-US" sz="1200" dirty="0">
                <a:latin typeface="Meiryo UI" panose="020B0604030504040204" pitchFamily="50" charset="-128"/>
                <a:ea typeface="Meiryo UI" panose="020B0604030504040204" pitchFamily="50" charset="-128"/>
              </a:rPr>
              <a:t>から </a:t>
            </a:r>
            <a:r>
              <a:rPr lang="en-US" altLang="ja-JP" sz="1200" dirty="0">
                <a:latin typeface="Meiryo UI" panose="020B0604030504040204" pitchFamily="50" charset="-128"/>
                <a:ea typeface="Meiryo UI" panose="020B0604030504040204" pitchFamily="50" charset="-128"/>
              </a:rPr>
              <a:t>100 </a:t>
            </a:r>
            <a:r>
              <a:rPr lang="ja-JP" altLang="en-US" sz="1200" dirty="0">
                <a:latin typeface="Meiryo UI" panose="020B0604030504040204" pitchFamily="50" charset="-128"/>
                <a:ea typeface="Meiryo UI" panose="020B0604030504040204" pitchFamily="50" charset="-128"/>
              </a:rPr>
              <a:t>に変更し、</a:t>
            </a:r>
            <a:r>
              <a:rPr lang="en-US" altLang="ja-JP" sz="1200" dirty="0">
                <a:latin typeface="Meiryo UI" panose="020B0604030504040204" pitchFamily="50" charset="-128"/>
                <a:ea typeface="Meiryo UI" panose="020B0604030504040204" pitchFamily="50" charset="-128"/>
              </a:rPr>
              <a:t>OK </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5.  [</a:t>
            </a:r>
            <a:r>
              <a:rPr lang="ja-JP" altLang="en-US" sz="1200" dirty="0">
                <a:latin typeface="Meiryo UI" panose="020B0604030504040204" pitchFamily="50" charset="-128"/>
                <a:ea typeface="Meiryo UI" panose="020B0604030504040204" pitchFamily="50" charset="-128"/>
              </a:rPr>
              <a:t>記録の開始</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6. "</a:t>
            </a:r>
            <a:r>
              <a:rPr lang="ja-JP" altLang="en-US" sz="1200" dirty="0">
                <a:latin typeface="Meiryo UI" panose="020B0604030504040204" pitchFamily="50" charset="-128"/>
                <a:ea typeface="Meiryo UI" panose="020B0604030504040204" pitchFamily="50" charset="-128"/>
              </a:rPr>
              <a:t>問題ステップ記録ツール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の画面を最小化します。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この状態でウィザードの各設定画面を確認します。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7. "</a:t>
            </a:r>
            <a:r>
              <a:rPr lang="ja-JP" altLang="en-US" sz="1200" dirty="0">
                <a:latin typeface="Meiryo UI" panose="020B0604030504040204" pitchFamily="50" charset="-128"/>
                <a:ea typeface="Meiryo UI" panose="020B0604030504040204" pitchFamily="50" charset="-128"/>
              </a:rPr>
              <a:t>問題ステップ記録ツール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の画面を前面に出します。 </a:t>
            </a:r>
          </a:p>
          <a:p>
            <a:r>
              <a:rPr lang="en-US" altLang="ja-JP" sz="1200" dirty="0">
                <a:latin typeface="Meiryo UI" panose="020B0604030504040204" pitchFamily="50" charset="-128"/>
                <a:ea typeface="Meiryo UI" panose="020B0604030504040204" pitchFamily="50" charset="-128"/>
              </a:rPr>
              <a:t>8. </a:t>
            </a:r>
            <a:r>
              <a:rPr lang="ja-JP" altLang="en-US" sz="1200" dirty="0">
                <a:latin typeface="Meiryo UI" panose="020B0604030504040204" pitchFamily="50" charset="-128"/>
                <a:ea typeface="Meiryo UI" panose="020B0604030504040204" pitchFamily="50" charset="-128"/>
              </a:rPr>
              <a:t>ファイルの保存場所、ファイル名を指定し、保存します。 </a:t>
            </a: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上記にて </a:t>
            </a:r>
            <a:r>
              <a:rPr lang="en-US" altLang="ja-JP" sz="1200" dirty="0">
                <a:latin typeface="Meiryo UI" panose="020B0604030504040204" pitchFamily="50" charset="-128"/>
                <a:ea typeface="Meiryo UI" panose="020B0604030504040204" pitchFamily="50" charset="-128"/>
              </a:rPr>
              <a:t>zip </a:t>
            </a:r>
            <a:r>
              <a:rPr lang="ja-JP" altLang="en-US" sz="1200" dirty="0">
                <a:latin typeface="Meiryo UI" panose="020B0604030504040204" pitchFamily="50" charset="-128"/>
                <a:ea typeface="Meiryo UI" panose="020B0604030504040204" pitchFamily="50" charset="-128"/>
              </a:rPr>
              <a:t>ファイルに操作内容が記録されます。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0468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83248D-6AE8-4DD2-846A-303964B28F86}"/>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2BD86B20-2481-4AF8-9B81-6E6E2A00E126}"/>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a:t>
            </a:r>
            <a:r>
              <a:rPr lang="ja-JP" altLang="en-US" sz="1400" dirty="0">
                <a:latin typeface="Meiryo UI" panose="020B0604030504040204" pitchFamily="50" charset="-128"/>
                <a:ea typeface="Meiryo UI" panose="020B0604030504040204" pitchFamily="50" charset="-128"/>
              </a:rPr>
              <a:t> 保存した </a:t>
            </a:r>
            <a:r>
              <a:rPr lang="en-US" altLang="ja-JP" sz="1400" dirty="0">
                <a:latin typeface="Meiryo UI" panose="020B0604030504040204" pitchFamily="50" charset="-128"/>
                <a:ea typeface="Meiryo UI" panose="020B0604030504040204" pitchFamily="50" charset="-128"/>
              </a:rPr>
              <a:t>AzureADConnect.msi </a:t>
            </a:r>
            <a:r>
              <a:rPr lang="ja-JP" altLang="en-US" sz="1400" dirty="0">
                <a:latin typeface="Meiryo UI" panose="020B0604030504040204" pitchFamily="50" charset="-128"/>
                <a:ea typeface="Meiryo UI" panose="020B0604030504040204" pitchFamily="50" charset="-128"/>
              </a:rPr>
              <a:t>ファイルを実行します。</a:t>
            </a:r>
            <a:endParaRPr lang="en-US" altLang="ja-JP" sz="14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30BE9498-2466-46E9-870D-5189D3776B94}"/>
              </a:ext>
            </a:extLst>
          </p:cNvPr>
          <p:cNvPicPr>
            <a:picLocks noChangeAspect="1"/>
          </p:cNvPicPr>
          <p:nvPr/>
        </p:nvPicPr>
        <p:blipFill>
          <a:blip r:embed="rId2"/>
          <a:stretch>
            <a:fillRect/>
          </a:stretch>
        </p:blipFill>
        <p:spPr>
          <a:xfrm>
            <a:off x="826665" y="1607614"/>
            <a:ext cx="6967140" cy="4896000"/>
          </a:xfrm>
          <a:prstGeom prst="rect">
            <a:avLst/>
          </a:prstGeom>
        </p:spPr>
      </p:pic>
      <p:sp>
        <p:nvSpPr>
          <p:cNvPr id="8" name="テキスト ボックス 7">
            <a:extLst>
              <a:ext uri="{FF2B5EF4-FFF2-40B4-BE49-F238E27FC236}">
                <a16:creationId xmlns:a16="http://schemas.microsoft.com/office/drawing/2014/main" id="{8190E2CF-0BBB-4799-94EF-A9A8F51BC0ED}"/>
              </a:ext>
            </a:extLst>
          </p:cNvPr>
          <p:cNvSpPr txBox="1"/>
          <p:nvPr/>
        </p:nvSpPr>
        <p:spPr>
          <a:xfrm>
            <a:off x="295712" y="1136247"/>
            <a:ext cx="8764398"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4-2. </a:t>
            </a:r>
            <a:r>
              <a:rPr lang="ja-JP" altLang="en-US" sz="1400" dirty="0">
                <a:latin typeface="Meiryo UI" panose="020B0604030504040204" pitchFamily="50" charset="-128"/>
                <a:ea typeface="Meiryo UI" panose="020B0604030504040204" pitchFamily="50" charset="-128"/>
              </a:rPr>
              <a:t>ライセンス条項、プライバシーに関する声明を確認し、同意を有効にし、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続行</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917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4EBE9FD-990E-4B60-B627-624A8DA75330}"/>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新規構築サーバーに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F4BBF0A-A658-4EA9-B776-1099D284F5BF}"/>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カスタマイズ</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281B3D27-D258-4C71-93E4-0C44589D0794}"/>
              </a:ext>
            </a:extLst>
          </p:cNvPr>
          <p:cNvPicPr>
            <a:picLocks noChangeAspect="1"/>
          </p:cNvPicPr>
          <p:nvPr/>
        </p:nvPicPr>
        <p:blipFill>
          <a:blip r:embed="rId2"/>
          <a:stretch>
            <a:fillRect/>
          </a:stretch>
        </p:blipFill>
        <p:spPr>
          <a:xfrm>
            <a:off x="840499" y="1507822"/>
            <a:ext cx="6967140" cy="4896000"/>
          </a:xfrm>
          <a:prstGeom prst="rect">
            <a:avLst/>
          </a:prstGeom>
        </p:spPr>
      </p:pic>
      <p:sp>
        <p:nvSpPr>
          <p:cNvPr id="8" name="テキスト ボックス 7">
            <a:extLst>
              <a:ext uri="{FF2B5EF4-FFF2-40B4-BE49-F238E27FC236}">
                <a16:creationId xmlns:a16="http://schemas.microsoft.com/office/drawing/2014/main" id="{12019736-BD2D-4683-94A3-A6FA768A5B44}"/>
              </a:ext>
            </a:extLst>
          </p:cNvPr>
          <p:cNvSpPr txBox="1"/>
          <p:nvPr/>
        </p:nvSpPr>
        <p:spPr>
          <a:xfrm>
            <a:off x="295712" y="1110890"/>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       # </a:t>
            </a:r>
            <a:r>
              <a:rPr lang="ja-JP" altLang="en-US" sz="1400" dirty="0">
                <a:latin typeface="Meiryo UI" panose="020B0604030504040204" pitchFamily="50" charset="-128"/>
                <a:ea typeface="Meiryo UI" panose="020B0604030504040204" pitchFamily="50" charset="-128"/>
              </a:rPr>
              <a:t>簡単設定の場合にはステージング モードの有効化が行えません。</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521555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3112</Words>
  <Application>Microsoft Office PowerPoint</Application>
  <PresentationFormat>ワイド画面</PresentationFormat>
  <Paragraphs>249</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Keiju Tani</cp:lastModifiedBy>
  <cp:revision>4</cp:revision>
  <dcterms:created xsi:type="dcterms:W3CDTF">2020-08-07T00:22:14Z</dcterms:created>
  <dcterms:modified xsi:type="dcterms:W3CDTF">2020-08-20T12:18:16Z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