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Open Sans" panose="020B0604020202020204" charset="0"/>
      <p:regular r:id="rId23"/>
      <p:bold r:id="rId24"/>
      <p:italic r:id="rId25"/>
      <p:boldItalic r:id="rId26"/>
    </p:embeddedFont>
    <p:embeddedFont>
      <p:font typeface="PT Sans Narrow" panose="020B0604020202020204" charset="0"/>
      <p:regular r:id="rId27"/>
      <p:bold r:id="rId28"/>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2" d="100"/>
          <a:sy n="162" d="100"/>
        </p:scale>
        <p:origin x="14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22323962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en.wikipedia.org/wiki/Duality_(optimization)"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en.wikipedia.org/wiki/Linearization"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98493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Example to be used…sine graph as an oscillating function and a increasing monotonic function.</a:t>
            </a:r>
          </a:p>
        </p:txBody>
      </p:sp>
    </p:spTree>
    <p:extLst>
      <p:ext uri="{BB962C8B-B14F-4D97-AF65-F5344CB8AC3E}">
        <p14:creationId xmlns:p14="http://schemas.microsoft.com/office/powerpoint/2010/main" val="3532415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D is a concave function, it is smooth ( since x depends continuously on uy) and easier to solve by an arbitrary gradient method. </a:t>
            </a:r>
          </a:p>
        </p:txBody>
      </p:sp>
    </p:spTree>
    <p:extLst>
      <p:ext uri="{BB962C8B-B14F-4D97-AF65-F5344CB8AC3E}">
        <p14:creationId xmlns:p14="http://schemas.microsoft.com/office/powerpoint/2010/main" val="2591165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47872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KKT conditions are first order necessary conditions for a solution in nonlinear programming to be optimal provided some conditions are satisfied. </a:t>
            </a:r>
          </a:p>
        </p:txBody>
      </p:sp>
    </p:spTree>
    <p:extLst>
      <p:ext uri="{BB962C8B-B14F-4D97-AF65-F5344CB8AC3E}">
        <p14:creationId xmlns:p14="http://schemas.microsoft.com/office/powerpoint/2010/main" val="2577504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0" name="Shape 1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990652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0" name="Shape 1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In this problem, the weight of the beam shown is being minimized given a constraint on the vertical displacement of node 6, at which point a downward force is also applied. </a:t>
            </a:r>
          </a:p>
          <a:p>
            <a:pPr rtl="0">
              <a:spcBef>
                <a:spcPts val="0"/>
              </a:spcBef>
              <a:buNone/>
            </a:pPr>
            <a:endParaRPr/>
          </a:p>
          <a:p>
            <a:pPr rtl="0">
              <a:spcBef>
                <a:spcPts val="0"/>
              </a:spcBef>
              <a:buNone/>
            </a:pPr>
            <a:r>
              <a:rPr lang="en"/>
              <a:t>Beam is 5 parts with quadratic cross-sections</a:t>
            </a:r>
          </a:p>
          <a:p>
            <a:pPr rtl="0">
              <a:spcBef>
                <a:spcPts val="0"/>
              </a:spcBef>
              <a:buNone/>
            </a:pPr>
            <a:r>
              <a:rPr lang="en"/>
              <a:t>Downward force acting on node 6</a:t>
            </a:r>
          </a:p>
          <a:p>
            <a:pPr rtl="0">
              <a:spcBef>
                <a:spcPts val="0"/>
              </a:spcBef>
              <a:buNone/>
            </a:pPr>
            <a:r>
              <a:rPr lang="en"/>
              <a:t>Design variables = x</a:t>
            </a:r>
            <a:r>
              <a:rPr lang="en" baseline="-25000"/>
              <a:t>j</a:t>
            </a:r>
          </a:p>
          <a:p>
            <a:pPr rtl="0">
              <a:spcBef>
                <a:spcPts val="0"/>
              </a:spcBef>
              <a:buNone/>
            </a:pPr>
            <a:r>
              <a:rPr lang="en"/>
              <a:t>Objective function = beam weight, to be minimized, unit weight</a:t>
            </a:r>
          </a:p>
          <a:p>
            <a:pPr rtl="0">
              <a:spcBef>
                <a:spcPts val="0"/>
              </a:spcBef>
              <a:buNone/>
            </a:pPr>
            <a:r>
              <a:rPr lang="en"/>
              <a:t>Behaviour constraint = given limit on vertical displacement allowed on node 6 (how much can the end of the beam dip?)</a:t>
            </a:r>
          </a:p>
          <a:p>
            <a:pPr>
              <a:spcBef>
                <a:spcPts val="0"/>
              </a:spcBef>
              <a:buNone/>
            </a:pPr>
            <a:r>
              <a:rPr lang="en"/>
              <a:t>C</a:t>
            </a:r>
            <a:r>
              <a:rPr lang="en" baseline="-25000"/>
              <a:t>1</a:t>
            </a:r>
            <a:r>
              <a:rPr lang="en"/>
              <a:t> and C</a:t>
            </a:r>
            <a:r>
              <a:rPr lang="en" baseline="-25000"/>
              <a:t>2</a:t>
            </a:r>
            <a:r>
              <a:rPr lang="en"/>
              <a:t> are constants dependent on material properties, magnitude of given load, etc</a:t>
            </a:r>
          </a:p>
        </p:txBody>
      </p:sp>
    </p:spTree>
    <p:extLst>
      <p:ext uri="{BB962C8B-B14F-4D97-AF65-F5344CB8AC3E}">
        <p14:creationId xmlns:p14="http://schemas.microsoft.com/office/powerpoint/2010/main" val="3847717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These other (“traditional”) methods implemented “inscribed hyperspheres… temporary deletion of non-critical constraints, design variable linking, and taylor series expansions of response variables in terms of design variables.“</a:t>
            </a:r>
          </a:p>
          <a:p>
            <a:pPr rtl="0">
              <a:spcBef>
                <a:spcPts val="0"/>
              </a:spcBef>
              <a:buNone/>
            </a:pPr>
            <a:endParaRPr/>
          </a:p>
          <a:p>
            <a:pPr rtl="0">
              <a:spcBef>
                <a:spcPts val="0"/>
              </a:spcBef>
              <a:buNone/>
            </a:pPr>
            <a:r>
              <a:rPr lang="en"/>
              <a:t>Which is all about as much fun as it sounds. </a:t>
            </a:r>
          </a:p>
          <a:p>
            <a:pPr rtl="0">
              <a:spcBef>
                <a:spcPts val="0"/>
              </a:spcBef>
              <a:buNone/>
            </a:pPr>
            <a:endParaRPr/>
          </a:p>
          <a:p>
            <a:pPr>
              <a:spcBef>
                <a:spcPts val="0"/>
              </a:spcBef>
              <a:buNone/>
            </a:pPr>
            <a:r>
              <a:rPr lang="en"/>
              <a:t>To save time and energy, we will just compare the number of iterations using different methods. One of the pieces of literature we reviewed compared first order, second order MMA, MMA and SQP as methods of convergence to solve the objective function. </a:t>
            </a:r>
          </a:p>
        </p:txBody>
      </p:sp>
    </p:spTree>
    <p:extLst>
      <p:ext uri="{BB962C8B-B14F-4D97-AF65-F5344CB8AC3E}">
        <p14:creationId xmlns:p14="http://schemas.microsoft.com/office/powerpoint/2010/main" val="1731153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325071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3" name="Shape 2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222910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0" name="Shape 2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897817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Each generated convex subproblem is an approximation of the original problem with a set of parameters that sets the curvature of the approximation and act as asymptotes for the associated subproblem. The convergence of the overall process is stabilized by moving these asymptotes between each iteration.</a:t>
            </a:r>
          </a:p>
        </p:txBody>
      </p:sp>
    </p:spTree>
    <p:extLst>
      <p:ext uri="{BB962C8B-B14F-4D97-AF65-F5344CB8AC3E}">
        <p14:creationId xmlns:p14="http://schemas.microsoft.com/office/powerpoint/2010/main" val="19479171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7" name="Shape 2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Additional References</a:t>
            </a:r>
          </a:p>
          <a:p>
            <a:pPr rtl="0">
              <a:spcBef>
                <a:spcPts val="0"/>
              </a:spcBef>
              <a:buNone/>
            </a:pPr>
            <a:endParaRPr/>
          </a:p>
          <a:p>
            <a:pPr rtl="0">
              <a:spcBef>
                <a:spcPts val="0"/>
              </a:spcBef>
              <a:buNone/>
            </a:pPr>
            <a:r>
              <a:rPr lang="en" u="sng">
                <a:solidFill>
                  <a:schemeClr val="hlink"/>
                </a:solidFill>
                <a:hlinkClick r:id="rId3"/>
              </a:rPr>
              <a:t>https://en.wikipedia.org/wiki/Duality_(optimization)</a:t>
            </a:r>
          </a:p>
          <a:p>
            <a:pPr rtl="0">
              <a:spcBef>
                <a:spcPts val="0"/>
              </a:spcBef>
              <a:buNone/>
            </a:pPr>
            <a:endParaRPr/>
          </a:p>
          <a:p>
            <a:pPr rtl="0">
              <a:spcBef>
                <a:spcPts val="0"/>
              </a:spcBef>
              <a:buNone/>
            </a:pPr>
            <a:r>
              <a:rPr lang="en" u="sng">
                <a:solidFill>
                  <a:schemeClr val="hlink"/>
                </a:solidFill>
                <a:hlinkClick r:id="rId4"/>
              </a:rPr>
              <a:t>https://en.wikipedia.org/wiki/Linearization</a:t>
            </a:r>
          </a:p>
          <a:p>
            <a:pPr>
              <a:spcBef>
                <a:spcPts val="0"/>
              </a:spcBef>
              <a:buNone/>
            </a:pPr>
            <a:endParaRPr/>
          </a:p>
        </p:txBody>
      </p:sp>
    </p:spTree>
    <p:extLst>
      <p:ext uri="{BB962C8B-B14F-4D97-AF65-F5344CB8AC3E}">
        <p14:creationId xmlns:p14="http://schemas.microsoft.com/office/powerpoint/2010/main" val="938310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64853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001485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8753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895523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The parameter alpha and beta are used to ensure that their is never an unexpected division by zero when trying to solve a subproblem. </a:t>
            </a:r>
          </a:p>
          <a:p>
            <a:pPr rtl="0">
              <a:spcBef>
                <a:spcPts val="0"/>
              </a:spcBef>
              <a:buNone/>
            </a:pPr>
            <a:endParaRPr/>
          </a:p>
          <a:p>
            <a:pPr rtl="0">
              <a:spcBef>
                <a:spcPts val="0"/>
              </a:spcBef>
              <a:buNone/>
            </a:pPr>
            <a:r>
              <a:rPr lang="en"/>
              <a:t>They are chosen in the manner:</a:t>
            </a:r>
          </a:p>
          <a:p>
            <a:pPr rtl="0">
              <a:spcBef>
                <a:spcPts val="0"/>
              </a:spcBef>
              <a:buNone/>
            </a:pPr>
            <a:endParaRPr/>
          </a:p>
          <a:p>
            <a:pPr>
              <a:spcBef>
                <a:spcPts val="0"/>
              </a:spcBef>
              <a:buNone/>
            </a:pPr>
            <a:r>
              <a:rPr lang="en"/>
              <a:t>L &lt; alpha &lt; x &lt; beta &lt; U</a:t>
            </a:r>
          </a:p>
        </p:txBody>
      </p:sp>
    </p:spTree>
    <p:extLst>
      <p:ext uri="{BB962C8B-B14F-4D97-AF65-F5344CB8AC3E}">
        <p14:creationId xmlns:p14="http://schemas.microsoft.com/office/powerpoint/2010/main" val="3192408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Since p and q are greater than 0, then the function is convex. This is because functions with linear constraints are convex. </a:t>
            </a:r>
          </a:p>
        </p:txBody>
      </p:sp>
    </p:spTree>
    <p:extLst>
      <p:ext uri="{BB962C8B-B14F-4D97-AF65-F5344CB8AC3E}">
        <p14:creationId xmlns:p14="http://schemas.microsoft.com/office/powerpoint/2010/main" val="91573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379829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cxnSp>
        <p:nvCxnSpPr>
          <p:cNvPr id="9" name="Shape 9"/>
          <p:cNvCxnSpPr/>
          <p:nvPr/>
        </p:nvCxnSpPr>
        <p:spPr>
          <a:xfrm>
            <a:off x="7007735" y="3176887"/>
            <a:ext cx="562199" cy="0"/>
          </a:xfrm>
          <a:prstGeom prst="straightConnector1">
            <a:avLst/>
          </a:prstGeom>
          <a:noFill/>
          <a:ln w="76200" cap="flat" cmpd="sng">
            <a:solidFill>
              <a:schemeClr val="lt2"/>
            </a:solidFill>
            <a:prstDash val="solid"/>
            <a:round/>
            <a:headEnd type="none" w="med" len="med"/>
            <a:tailEnd type="none" w="med" len="med"/>
          </a:ln>
        </p:spPr>
      </p:cxnSp>
      <p:cxnSp>
        <p:nvCxnSpPr>
          <p:cNvPr id="10" name="Shape 10"/>
          <p:cNvCxnSpPr/>
          <p:nvPr/>
        </p:nvCxnSpPr>
        <p:spPr>
          <a:xfrm>
            <a:off x="1575034" y="3158251"/>
            <a:ext cx="562199" cy="0"/>
          </a:xfrm>
          <a:prstGeom prst="straightConnector1">
            <a:avLst/>
          </a:prstGeom>
          <a:noFill/>
          <a:ln w="76200" cap="flat" cmpd="sng">
            <a:solidFill>
              <a:schemeClr val="lt2"/>
            </a:solidFill>
            <a:prstDash val="solid"/>
            <a:round/>
            <a:headEnd type="none" w="med" len="med"/>
            <a:tailEnd type="none" w="med" len="med"/>
          </a:ln>
        </p:spPr>
      </p:cxnSp>
      <p:grpSp>
        <p:nvGrpSpPr>
          <p:cNvPr id="11" name="Shape 11"/>
          <p:cNvGrpSpPr/>
          <p:nvPr/>
        </p:nvGrpSpPr>
        <p:grpSpPr>
          <a:xfrm>
            <a:off x="1004143" y="1022025"/>
            <a:ext cx="7136667" cy="152400"/>
            <a:chOff x="1346428" y="1011300"/>
            <a:chExt cx="6452100" cy="152400"/>
          </a:xfrm>
        </p:grpSpPr>
        <p:cxnSp>
          <p:nvCxnSpPr>
            <p:cNvPr id="12" name="Shape 12"/>
            <p:cNvCxnSpPr/>
            <p:nvPr/>
          </p:nvCxnSpPr>
          <p:spPr>
            <a:xfrm rot="10800000">
              <a:off x="1346428"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3" name="Shape 13"/>
            <p:cNvCxnSpPr/>
            <p:nvPr/>
          </p:nvCxnSpPr>
          <p:spPr>
            <a:xfrm rot="10800000">
              <a:off x="1346428"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4" name="Shape 14"/>
          <p:cNvGrpSpPr/>
          <p:nvPr/>
        </p:nvGrpSpPr>
        <p:grpSpPr>
          <a:xfrm>
            <a:off x="1004150" y="3969100"/>
            <a:ext cx="7136667" cy="152400"/>
            <a:chOff x="1346435" y="3969087"/>
            <a:chExt cx="6452100" cy="152400"/>
          </a:xfrm>
        </p:grpSpPr>
        <p:cxnSp>
          <p:nvCxnSpPr>
            <p:cNvPr id="15" name="Shape 15"/>
            <p:cNvCxnSpPr/>
            <p:nvPr/>
          </p:nvCxnSpPr>
          <p:spPr>
            <a:xfrm>
              <a:off x="1346435"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6" name="Shape 16"/>
            <p:cNvCxnSpPr/>
            <p:nvPr/>
          </p:nvCxnSpPr>
          <p:spPr>
            <a:xfrm>
              <a:off x="1346435"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7" name="Shape 17"/>
          <p:cNvSpPr txBox="1">
            <a:spLocks noGrp="1"/>
          </p:cNvSpPr>
          <p:nvPr>
            <p:ph type="ctrTitle"/>
          </p:nvPr>
        </p:nvSpPr>
        <p:spPr>
          <a:xfrm>
            <a:off x="1004150" y="1751764"/>
            <a:ext cx="7136700" cy="1022399"/>
          </a:xfrm>
          <a:prstGeom prst="rect">
            <a:avLst/>
          </a:prstGeom>
        </p:spPr>
        <p:txBody>
          <a:bodyPr lIns="91425" tIns="91425" rIns="91425" bIns="91425" anchor="b" anchorCtr="0"/>
          <a:lstStyle>
            <a:lvl1pPr algn="ctr">
              <a:spcBef>
                <a:spcPts val="0"/>
              </a:spcBef>
              <a:buSzPct val="100000"/>
              <a:defRPr sz="5400"/>
            </a:lvl1pPr>
            <a:lvl2pPr algn="ctr">
              <a:spcBef>
                <a:spcPts val="0"/>
              </a:spcBef>
              <a:buSzPct val="100000"/>
              <a:defRPr sz="5400"/>
            </a:lvl2pPr>
            <a:lvl3pPr algn="ctr">
              <a:spcBef>
                <a:spcPts val="0"/>
              </a:spcBef>
              <a:buSzPct val="100000"/>
              <a:defRPr sz="5400"/>
            </a:lvl3pPr>
            <a:lvl4pPr algn="ctr">
              <a:spcBef>
                <a:spcPts val="0"/>
              </a:spcBef>
              <a:buSzPct val="100000"/>
              <a:defRPr sz="5400"/>
            </a:lvl4pPr>
            <a:lvl5pPr algn="ctr">
              <a:spcBef>
                <a:spcPts val="0"/>
              </a:spcBef>
              <a:buSzPct val="100000"/>
              <a:defRPr sz="5400"/>
            </a:lvl5pPr>
            <a:lvl6pPr algn="ctr">
              <a:spcBef>
                <a:spcPts val="0"/>
              </a:spcBef>
              <a:buSzPct val="100000"/>
              <a:defRPr sz="5400"/>
            </a:lvl6pPr>
            <a:lvl7pPr algn="ctr">
              <a:spcBef>
                <a:spcPts val="0"/>
              </a:spcBef>
              <a:buSzPct val="100000"/>
              <a:defRPr sz="5400"/>
            </a:lvl7pPr>
            <a:lvl8pPr algn="ctr">
              <a:spcBef>
                <a:spcPts val="0"/>
              </a:spcBef>
              <a:buSzPct val="100000"/>
              <a:defRPr sz="5400"/>
            </a:lvl8pPr>
            <a:lvl9pPr algn="ctr">
              <a:spcBef>
                <a:spcPts val="0"/>
              </a:spcBef>
              <a:buSzPct val="100000"/>
              <a:defRPr sz="5400"/>
            </a:lvl9pPr>
          </a:lstStyle>
          <a:p>
            <a:endParaRPr/>
          </a:p>
        </p:txBody>
      </p:sp>
      <p:sp>
        <p:nvSpPr>
          <p:cNvPr id="18" name="Shape 18"/>
          <p:cNvSpPr txBox="1">
            <a:spLocks noGrp="1"/>
          </p:cNvSpPr>
          <p:nvPr>
            <p:ph type="subTitle" idx="1"/>
          </p:nvPr>
        </p:nvSpPr>
        <p:spPr>
          <a:xfrm>
            <a:off x="2137225" y="2850039"/>
            <a:ext cx="4870499" cy="792600"/>
          </a:xfrm>
          <a:prstGeom prst="rect">
            <a:avLst/>
          </a:prstGeom>
        </p:spPr>
        <p:txBody>
          <a:bodyPr lIns="91425" tIns="91425" rIns="91425" bIns="91425" anchor="t" anchorCtr="0"/>
          <a:lstStyle>
            <a:lvl1pPr algn="ctr">
              <a:lnSpc>
                <a:spcPct val="100000"/>
              </a:lnSpc>
              <a:spcBef>
                <a:spcPts val="0"/>
              </a:spcBef>
              <a:spcAft>
                <a:spcPts val="0"/>
              </a:spcAft>
              <a:buSzPct val="100000"/>
              <a:buNone/>
              <a:defRPr sz="2400"/>
            </a:lvl1pPr>
            <a:lvl2pPr algn="ctr">
              <a:lnSpc>
                <a:spcPct val="100000"/>
              </a:lnSpc>
              <a:spcBef>
                <a:spcPts val="0"/>
              </a:spcBef>
              <a:spcAft>
                <a:spcPts val="0"/>
              </a:spcAft>
              <a:buSzPct val="100000"/>
              <a:buNone/>
              <a:defRPr sz="2400"/>
            </a:lvl2pPr>
            <a:lvl3pPr algn="ctr">
              <a:lnSpc>
                <a:spcPct val="100000"/>
              </a:lnSpc>
              <a:spcBef>
                <a:spcPts val="0"/>
              </a:spcBef>
              <a:spcAft>
                <a:spcPts val="0"/>
              </a:spcAft>
              <a:buSzPct val="100000"/>
              <a:buNone/>
              <a:defRPr sz="2400"/>
            </a:lvl3pPr>
            <a:lvl4pPr algn="ctr">
              <a:lnSpc>
                <a:spcPct val="100000"/>
              </a:lnSpc>
              <a:spcBef>
                <a:spcPts val="0"/>
              </a:spcBef>
              <a:spcAft>
                <a:spcPts val="0"/>
              </a:spcAft>
              <a:buSzPct val="100000"/>
              <a:buNone/>
              <a:defRPr sz="2400"/>
            </a:lvl4pPr>
            <a:lvl5pPr algn="ctr">
              <a:lnSpc>
                <a:spcPct val="100000"/>
              </a:lnSpc>
              <a:spcBef>
                <a:spcPts val="0"/>
              </a:spcBef>
              <a:spcAft>
                <a:spcPts val="0"/>
              </a:spcAft>
              <a:buSzPct val="100000"/>
              <a:buNone/>
              <a:defRPr sz="2400"/>
            </a:lvl5pPr>
            <a:lvl6pPr algn="ctr">
              <a:lnSpc>
                <a:spcPct val="100000"/>
              </a:lnSpc>
              <a:spcBef>
                <a:spcPts val="0"/>
              </a:spcBef>
              <a:spcAft>
                <a:spcPts val="0"/>
              </a:spcAft>
              <a:buSzPct val="100000"/>
              <a:buNone/>
              <a:defRPr sz="2400"/>
            </a:lvl6pPr>
            <a:lvl7pPr algn="ctr">
              <a:lnSpc>
                <a:spcPct val="100000"/>
              </a:lnSpc>
              <a:spcBef>
                <a:spcPts val="0"/>
              </a:spcBef>
              <a:spcAft>
                <a:spcPts val="0"/>
              </a:spcAft>
              <a:buSzPct val="100000"/>
              <a:buNone/>
              <a:defRPr sz="2400"/>
            </a:lvl7pPr>
            <a:lvl8pPr algn="ctr">
              <a:lnSpc>
                <a:spcPct val="100000"/>
              </a:lnSpc>
              <a:spcBef>
                <a:spcPts val="0"/>
              </a:spcBef>
              <a:spcAft>
                <a:spcPts val="0"/>
              </a:spcAft>
              <a:buSzPct val="100000"/>
              <a:buNone/>
              <a:defRPr sz="2400"/>
            </a:lvl8pPr>
            <a:lvl9pPr algn="ctr">
              <a:lnSpc>
                <a:spcPct val="100000"/>
              </a:lnSpc>
              <a:spcBef>
                <a:spcPts val="0"/>
              </a:spcBef>
              <a:spcAft>
                <a:spcPts val="0"/>
              </a:spcAft>
              <a:buSzPct val="100000"/>
              <a:buNone/>
              <a:defRPr sz="2400"/>
            </a:lvl9pPr>
          </a:lstStyle>
          <a:p>
            <a:endParaRPr/>
          </a:p>
        </p:txBody>
      </p:sp>
      <p:sp>
        <p:nvSpPr>
          <p:cNvPr id="19" name="Shape 1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4"/>
        <p:cNvGrpSpPr/>
        <p:nvPr/>
      </p:nvGrpSpPr>
      <p:grpSpPr>
        <a:xfrm>
          <a:off x="0" y="0"/>
          <a:ext cx="0" cy="0"/>
          <a:chOff x="0" y="0"/>
          <a:chExt cx="0" cy="0"/>
        </a:xfrm>
      </p:grpSpPr>
      <p:sp>
        <p:nvSpPr>
          <p:cNvPr id="55" name="Shape 55"/>
          <p:cNvSpPr/>
          <p:nvPr/>
        </p:nvSpPr>
        <p:spPr>
          <a:xfrm>
            <a:off x="-75" y="5045700"/>
            <a:ext cx="9144000" cy="97800"/>
          </a:xfrm>
          <a:prstGeom prst="rect">
            <a:avLst/>
          </a:prstGeom>
          <a:solidFill>
            <a:schemeClr val="lt2"/>
          </a:solidFill>
          <a:ln>
            <a:noFill/>
          </a:ln>
        </p:spPr>
        <p:txBody>
          <a:bodyPr lIns="91425" tIns="91425" rIns="91425" bIns="91425" anchor="ctr" anchorCtr="0">
            <a:noAutofit/>
          </a:bodyPr>
          <a:lstStyle/>
          <a:p>
            <a:pPr>
              <a:spcBef>
                <a:spcPts val="0"/>
              </a:spcBef>
              <a:buNone/>
            </a:pPr>
            <a:endParaRPr/>
          </a:p>
        </p:txBody>
      </p:sp>
      <p:sp>
        <p:nvSpPr>
          <p:cNvPr id="56" name="Shape 56"/>
          <p:cNvSpPr txBox="1">
            <a:spLocks noGrp="1"/>
          </p:cNvSpPr>
          <p:nvPr>
            <p:ph type="title"/>
          </p:nvPr>
        </p:nvSpPr>
        <p:spPr>
          <a:xfrm>
            <a:off x="311700" y="1304850"/>
            <a:ext cx="8520599" cy="1538399"/>
          </a:xfrm>
          <a:prstGeom prst="rect">
            <a:avLst/>
          </a:prstGeom>
        </p:spPr>
        <p:txBody>
          <a:bodyPr lIns="91425" tIns="91425" rIns="91425" bIns="91425" anchor="ctr" anchorCtr="0"/>
          <a:lstStyle>
            <a:lvl1pPr algn="ctr">
              <a:spcBef>
                <a:spcPts val="0"/>
              </a:spcBef>
              <a:buClr>
                <a:schemeClr val="accent3"/>
              </a:buClr>
              <a:buSzPct val="100000"/>
              <a:defRPr sz="13000">
                <a:solidFill>
                  <a:schemeClr val="accent3"/>
                </a:solidFill>
              </a:defRPr>
            </a:lvl1pPr>
            <a:lvl2pPr algn="ctr">
              <a:spcBef>
                <a:spcPts val="0"/>
              </a:spcBef>
              <a:buClr>
                <a:schemeClr val="accent3"/>
              </a:buClr>
              <a:buSzPct val="100000"/>
              <a:defRPr sz="13000">
                <a:solidFill>
                  <a:schemeClr val="accent3"/>
                </a:solidFill>
              </a:defRPr>
            </a:lvl2pPr>
            <a:lvl3pPr algn="ctr">
              <a:spcBef>
                <a:spcPts val="0"/>
              </a:spcBef>
              <a:buClr>
                <a:schemeClr val="accent3"/>
              </a:buClr>
              <a:buSzPct val="100000"/>
              <a:defRPr sz="13000">
                <a:solidFill>
                  <a:schemeClr val="accent3"/>
                </a:solidFill>
              </a:defRPr>
            </a:lvl3pPr>
            <a:lvl4pPr algn="ctr">
              <a:spcBef>
                <a:spcPts val="0"/>
              </a:spcBef>
              <a:buClr>
                <a:schemeClr val="accent3"/>
              </a:buClr>
              <a:buSzPct val="100000"/>
              <a:defRPr sz="13000">
                <a:solidFill>
                  <a:schemeClr val="accent3"/>
                </a:solidFill>
              </a:defRPr>
            </a:lvl4pPr>
            <a:lvl5pPr algn="ctr">
              <a:spcBef>
                <a:spcPts val="0"/>
              </a:spcBef>
              <a:buClr>
                <a:schemeClr val="accent3"/>
              </a:buClr>
              <a:buSzPct val="100000"/>
              <a:defRPr sz="13000">
                <a:solidFill>
                  <a:schemeClr val="accent3"/>
                </a:solidFill>
              </a:defRPr>
            </a:lvl5pPr>
            <a:lvl6pPr algn="ctr">
              <a:spcBef>
                <a:spcPts val="0"/>
              </a:spcBef>
              <a:buClr>
                <a:schemeClr val="accent3"/>
              </a:buClr>
              <a:buSzPct val="100000"/>
              <a:defRPr sz="13000">
                <a:solidFill>
                  <a:schemeClr val="accent3"/>
                </a:solidFill>
              </a:defRPr>
            </a:lvl6pPr>
            <a:lvl7pPr algn="ctr">
              <a:spcBef>
                <a:spcPts val="0"/>
              </a:spcBef>
              <a:buClr>
                <a:schemeClr val="accent3"/>
              </a:buClr>
              <a:buSzPct val="100000"/>
              <a:defRPr sz="13000">
                <a:solidFill>
                  <a:schemeClr val="accent3"/>
                </a:solidFill>
              </a:defRPr>
            </a:lvl7pPr>
            <a:lvl8pPr algn="ctr">
              <a:spcBef>
                <a:spcPts val="0"/>
              </a:spcBef>
              <a:buClr>
                <a:schemeClr val="accent3"/>
              </a:buClr>
              <a:buSzPct val="100000"/>
              <a:defRPr sz="13000">
                <a:solidFill>
                  <a:schemeClr val="accent3"/>
                </a:solidFill>
              </a:defRPr>
            </a:lvl8pPr>
            <a:lvl9pPr algn="ctr">
              <a:spcBef>
                <a:spcPts val="0"/>
              </a:spcBef>
              <a:buClr>
                <a:schemeClr val="accent3"/>
              </a:buClr>
              <a:buSzPct val="100000"/>
              <a:defRPr sz="13000">
                <a:solidFill>
                  <a:schemeClr val="accent3"/>
                </a:solidFill>
              </a:defRPr>
            </a:lvl9pPr>
          </a:lstStyle>
          <a:p>
            <a:endParaRPr/>
          </a:p>
        </p:txBody>
      </p:sp>
      <p:sp>
        <p:nvSpPr>
          <p:cNvPr id="57" name="Shape 57"/>
          <p:cNvSpPr txBox="1">
            <a:spLocks noGrp="1"/>
          </p:cNvSpPr>
          <p:nvPr>
            <p:ph type="body" idx="1"/>
          </p:nvPr>
        </p:nvSpPr>
        <p:spPr>
          <a:xfrm>
            <a:off x="311700" y="2995650"/>
            <a:ext cx="8520599" cy="1071599"/>
          </a:xfrm>
          <a:prstGeom prst="rect">
            <a:avLst/>
          </a:prstGeom>
        </p:spPr>
        <p:txBody>
          <a:bodyPr lIns="91425" tIns="91425" rIns="91425" bIns="91425" anchor="t" anchorCtr="0"/>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a:endParaRPr/>
          </a:p>
        </p:txBody>
      </p:sp>
      <p:sp>
        <p:nvSpPr>
          <p:cNvPr id="58" name="Shape 58"/>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9"/>
        <p:cNvGrpSpPr/>
        <p:nvPr/>
      </p:nvGrpSpPr>
      <p:grpSpPr>
        <a:xfrm>
          <a:off x="0" y="0"/>
          <a:ext cx="0" cy="0"/>
          <a:chOff x="0" y="0"/>
          <a:chExt cx="0" cy="0"/>
        </a:xfrm>
      </p:grpSpPr>
      <p:sp>
        <p:nvSpPr>
          <p:cNvPr id="60" name="Shape 6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title">
    <p:spTree>
      <p:nvGrpSpPr>
        <p:cNvPr id="1" name="Shape 20"/>
        <p:cNvGrpSpPr/>
        <p:nvPr/>
      </p:nvGrpSpPr>
      <p:grpSpPr>
        <a:xfrm>
          <a:off x="0" y="0"/>
          <a:ext cx="0" cy="0"/>
          <a:chOff x="0" y="0"/>
          <a:chExt cx="0" cy="0"/>
        </a:xfrm>
      </p:grpSpPr>
      <p:sp>
        <p:nvSpPr>
          <p:cNvPr id="21" name="Shape 21"/>
          <p:cNvSpPr/>
          <p:nvPr/>
        </p:nvSpPr>
        <p:spPr>
          <a:xfrm>
            <a:off x="-50" y="2571900"/>
            <a:ext cx="9144000" cy="2571600"/>
          </a:xfrm>
          <a:prstGeom prst="rect">
            <a:avLst/>
          </a:prstGeom>
          <a:solidFill>
            <a:schemeClr val="accent3"/>
          </a:solidFill>
          <a:ln>
            <a:noFill/>
          </a:ln>
        </p:spPr>
        <p:txBody>
          <a:bodyPr lIns="91425" tIns="91425" rIns="91425" bIns="91425" anchor="ctr" anchorCtr="0">
            <a:noAutofit/>
          </a:bodyPr>
          <a:lstStyle/>
          <a:p>
            <a:pPr>
              <a:spcBef>
                <a:spcPts val="0"/>
              </a:spcBef>
              <a:buNone/>
            </a:pPr>
            <a:endParaRPr/>
          </a:p>
        </p:txBody>
      </p:sp>
      <p:sp>
        <p:nvSpPr>
          <p:cNvPr id="22" name="Shape 22"/>
          <p:cNvSpPr txBox="1">
            <a:spLocks noGrp="1"/>
          </p:cNvSpPr>
          <p:nvPr>
            <p:ph type="title"/>
          </p:nvPr>
        </p:nvSpPr>
        <p:spPr>
          <a:xfrm>
            <a:off x="311700" y="814800"/>
            <a:ext cx="8571300" cy="942000"/>
          </a:xfrm>
          <a:prstGeom prst="rect">
            <a:avLst/>
          </a:prstGeom>
        </p:spPr>
        <p:txBody>
          <a:bodyPr lIns="91425" tIns="91425" rIns="91425" bIns="91425" anchor="ctr" anchorCtr="0"/>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a:endParaRPr/>
          </a:p>
        </p:txBody>
      </p:sp>
      <p:sp>
        <p:nvSpPr>
          <p:cNvPr id="23" name="Shape 2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4"/>
        <p:cNvGrpSpPr/>
        <p:nvPr/>
      </p:nvGrpSpPr>
      <p:grpSpPr>
        <a:xfrm>
          <a:off x="0" y="0"/>
          <a:ext cx="0" cy="0"/>
          <a:chOff x="0" y="0"/>
          <a:chExt cx="0" cy="0"/>
        </a:xfrm>
      </p:grpSpPr>
      <p:sp>
        <p:nvSpPr>
          <p:cNvPr id="25" name="Shape 25"/>
          <p:cNvSpPr/>
          <p:nvPr/>
        </p:nvSpPr>
        <p:spPr>
          <a:xfrm>
            <a:off x="-75" y="5045700"/>
            <a:ext cx="9144000" cy="97800"/>
          </a:xfrm>
          <a:prstGeom prst="rect">
            <a:avLst/>
          </a:prstGeom>
          <a:solidFill>
            <a:schemeClr val="accent3"/>
          </a:solidFill>
          <a:ln>
            <a:noFill/>
          </a:ln>
        </p:spPr>
        <p:txBody>
          <a:bodyPr lIns="91425" tIns="91425" rIns="91425" bIns="91425" anchor="ctr" anchorCtr="0">
            <a:noAutofit/>
          </a:bodyPr>
          <a:lstStyle/>
          <a:p>
            <a:pPr>
              <a:spcBef>
                <a:spcPts val="0"/>
              </a:spcBef>
              <a:buNone/>
            </a:pPr>
            <a:endParaRPr/>
          </a:p>
        </p:txBody>
      </p:sp>
      <p:sp>
        <p:nvSpPr>
          <p:cNvPr id="26" name="Shape 26"/>
          <p:cNvSpPr txBox="1">
            <a:spLocks noGrp="1"/>
          </p:cNvSpPr>
          <p:nvPr>
            <p:ph type="title"/>
          </p:nvPr>
        </p:nvSpPr>
        <p:spPr>
          <a:xfrm>
            <a:off x="311700" y="445025"/>
            <a:ext cx="8520599" cy="7073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7" name="Shape 27"/>
          <p:cNvSpPr txBox="1">
            <a:spLocks noGrp="1"/>
          </p:cNvSpPr>
          <p:nvPr>
            <p:ph type="body" idx="1"/>
          </p:nvPr>
        </p:nvSpPr>
        <p:spPr>
          <a:xfrm>
            <a:off x="311700" y="1266325"/>
            <a:ext cx="8520599" cy="3302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8" name="Shape 28"/>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599" cy="7073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1" name="Shape 31"/>
          <p:cNvSpPr txBox="1">
            <a:spLocks noGrp="1"/>
          </p:cNvSpPr>
          <p:nvPr>
            <p:ph type="body" idx="1"/>
          </p:nvPr>
        </p:nvSpPr>
        <p:spPr>
          <a:xfrm>
            <a:off x="311700" y="1266175"/>
            <a:ext cx="3999899" cy="33027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32" name="Shape 32"/>
          <p:cNvSpPr txBox="1">
            <a:spLocks noGrp="1"/>
          </p:cNvSpPr>
          <p:nvPr>
            <p:ph type="body" idx="2"/>
          </p:nvPr>
        </p:nvSpPr>
        <p:spPr>
          <a:xfrm>
            <a:off x="4832400" y="1266175"/>
            <a:ext cx="3999899" cy="33027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33" name="Shape 3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311700" y="445025"/>
            <a:ext cx="8520599" cy="7073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6" name="Shape 36"/>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311700" y="555600"/>
            <a:ext cx="2807999" cy="755699"/>
          </a:xfrm>
          <a:prstGeom prst="rect">
            <a:avLst/>
          </a:prstGeom>
        </p:spPr>
        <p:txBody>
          <a:bodyPr lIns="91425" tIns="91425" rIns="91425" bIns="91425" anchor="b" anchorCtr="0"/>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a:endParaRPr/>
          </a:p>
        </p:txBody>
      </p:sp>
      <p:sp>
        <p:nvSpPr>
          <p:cNvPr id="39" name="Shape 39"/>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40" name="Shape 4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90250" y="526350"/>
            <a:ext cx="5613599" cy="4090800"/>
          </a:xfrm>
          <a:prstGeom prst="rect">
            <a:avLst/>
          </a:prstGeom>
        </p:spPr>
        <p:txBody>
          <a:bodyPr lIns="91425" tIns="91425" rIns="91425" bIns="91425" anchor="ctr" anchorCtr="0"/>
          <a:lstStyle>
            <a:lvl1pPr>
              <a:spcBef>
                <a:spcPts val="0"/>
              </a:spcBef>
              <a:buClr>
                <a:schemeClr val="dk2"/>
              </a:buClr>
              <a:buSzPct val="100000"/>
              <a:defRPr sz="5400" b="0">
                <a:solidFill>
                  <a:schemeClr val="dk2"/>
                </a:solidFill>
              </a:defRPr>
            </a:lvl1pPr>
            <a:lvl2pPr>
              <a:spcBef>
                <a:spcPts val="0"/>
              </a:spcBef>
              <a:buClr>
                <a:schemeClr val="dk2"/>
              </a:buClr>
              <a:buSzPct val="100000"/>
              <a:defRPr sz="5400" b="0">
                <a:solidFill>
                  <a:schemeClr val="dk2"/>
                </a:solidFill>
              </a:defRPr>
            </a:lvl2pPr>
            <a:lvl3pPr>
              <a:spcBef>
                <a:spcPts val="0"/>
              </a:spcBef>
              <a:buClr>
                <a:schemeClr val="dk2"/>
              </a:buClr>
              <a:buSzPct val="100000"/>
              <a:defRPr sz="5400" b="0">
                <a:solidFill>
                  <a:schemeClr val="dk2"/>
                </a:solidFill>
              </a:defRPr>
            </a:lvl3pPr>
            <a:lvl4pPr>
              <a:spcBef>
                <a:spcPts val="0"/>
              </a:spcBef>
              <a:buClr>
                <a:schemeClr val="dk2"/>
              </a:buClr>
              <a:buSzPct val="100000"/>
              <a:defRPr sz="5400" b="0">
                <a:solidFill>
                  <a:schemeClr val="dk2"/>
                </a:solidFill>
              </a:defRPr>
            </a:lvl4pPr>
            <a:lvl5pPr>
              <a:spcBef>
                <a:spcPts val="0"/>
              </a:spcBef>
              <a:buClr>
                <a:schemeClr val="dk2"/>
              </a:buClr>
              <a:buSzPct val="100000"/>
              <a:defRPr sz="5400" b="0">
                <a:solidFill>
                  <a:schemeClr val="dk2"/>
                </a:solidFill>
              </a:defRPr>
            </a:lvl5pPr>
            <a:lvl6pPr>
              <a:spcBef>
                <a:spcPts val="0"/>
              </a:spcBef>
              <a:buClr>
                <a:schemeClr val="dk2"/>
              </a:buClr>
              <a:buSzPct val="100000"/>
              <a:defRPr sz="5400" b="0">
                <a:solidFill>
                  <a:schemeClr val="dk2"/>
                </a:solidFill>
              </a:defRPr>
            </a:lvl6pPr>
            <a:lvl7pPr>
              <a:spcBef>
                <a:spcPts val="0"/>
              </a:spcBef>
              <a:buClr>
                <a:schemeClr val="dk2"/>
              </a:buClr>
              <a:buSzPct val="100000"/>
              <a:defRPr sz="5400" b="0">
                <a:solidFill>
                  <a:schemeClr val="dk2"/>
                </a:solidFill>
              </a:defRPr>
            </a:lvl7pPr>
            <a:lvl8pPr>
              <a:spcBef>
                <a:spcPts val="0"/>
              </a:spcBef>
              <a:buClr>
                <a:schemeClr val="dk2"/>
              </a:buClr>
              <a:buSzPct val="100000"/>
              <a:defRPr sz="5400" b="0">
                <a:solidFill>
                  <a:schemeClr val="dk2"/>
                </a:solidFill>
              </a:defRPr>
            </a:lvl8pPr>
            <a:lvl9pPr>
              <a:spcBef>
                <a:spcPts val="0"/>
              </a:spcBef>
              <a:buClr>
                <a:schemeClr val="dk2"/>
              </a:buClr>
              <a:buSzPct val="100000"/>
              <a:defRPr sz="5400" b="0">
                <a:solidFill>
                  <a:schemeClr val="dk2"/>
                </a:solidFill>
              </a:defRPr>
            </a:lvl9pPr>
          </a:lstStyle>
          <a:p>
            <a:endParaRPr/>
          </a:p>
        </p:txBody>
      </p:sp>
      <p:sp>
        <p:nvSpPr>
          <p:cNvPr id="43" name="Shape 4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4"/>
        <p:cNvGrpSpPr/>
        <p:nvPr/>
      </p:nvGrpSpPr>
      <p:grpSpPr>
        <a:xfrm>
          <a:off x="0" y="0"/>
          <a:ext cx="0" cy="0"/>
          <a:chOff x="0" y="0"/>
          <a:chExt cx="0" cy="0"/>
        </a:xfrm>
      </p:grpSpPr>
      <p:sp>
        <p:nvSpPr>
          <p:cNvPr id="45" name="Shape 45"/>
          <p:cNvSpPr/>
          <p:nvPr/>
        </p:nvSpPr>
        <p:spPr>
          <a:xfrm>
            <a:off x="4572000" y="0"/>
            <a:ext cx="4572000" cy="5143499"/>
          </a:xfrm>
          <a:prstGeom prst="rect">
            <a:avLst/>
          </a:prstGeom>
          <a:solidFill>
            <a:schemeClr val="accent3"/>
          </a:solidFill>
          <a:ln>
            <a:noFill/>
          </a:ln>
        </p:spPr>
        <p:txBody>
          <a:bodyPr lIns="91425" tIns="91425" rIns="91425" bIns="91425" anchor="ctr" anchorCtr="0">
            <a:noAutofit/>
          </a:bodyPr>
          <a:lstStyle/>
          <a:p>
            <a:pPr>
              <a:spcBef>
                <a:spcPts val="0"/>
              </a:spcBef>
              <a:buNone/>
            </a:pPr>
            <a:endParaRPr/>
          </a:p>
        </p:txBody>
      </p:sp>
      <p:cxnSp>
        <p:nvCxnSpPr>
          <p:cNvPr id="46" name="Shape 46"/>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7" name="Shape 47"/>
          <p:cNvSpPr txBox="1">
            <a:spLocks noGrp="1"/>
          </p:cNvSpPr>
          <p:nvPr>
            <p:ph type="title"/>
          </p:nvPr>
        </p:nvSpPr>
        <p:spPr>
          <a:xfrm>
            <a:off x="265500" y="1039675"/>
            <a:ext cx="4045199" cy="1675800"/>
          </a:xfrm>
          <a:prstGeom prst="rect">
            <a:avLst/>
          </a:prstGeom>
        </p:spPr>
        <p:txBody>
          <a:bodyPr lIns="91425" tIns="91425" rIns="91425" bIns="91425" anchor="b" anchorCtr="0"/>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a:endParaRPr/>
          </a:p>
        </p:txBody>
      </p:sp>
      <p:sp>
        <p:nvSpPr>
          <p:cNvPr id="48" name="Shape 48"/>
          <p:cNvSpPr txBox="1">
            <a:spLocks noGrp="1"/>
          </p:cNvSpPr>
          <p:nvPr>
            <p:ph type="subTitle" idx="1"/>
          </p:nvPr>
        </p:nvSpPr>
        <p:spPr>
          <a:xfrm>
            <a:off x="265500" y="2726875"/>
            <a:ext cx="4045199" cy="1235100"/>
          </a:xfrm>
          <a:prstGeom prst="rect">
            <a:avLst/>
          </a:prstGeom>
        </p:spPr>
        <p:txBody>
          <a:bodyPr lIns="91425" tIns="91425" rIns="91425" bIns="91425" anchor="t" anchorCtr="0"/>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a:endParaRPr/>
          </a:p>
        </p:txBody>
      </p:sp>
      <p:sp>
        <p:nvSpPr>
          <p:cNvPr id="49" name="Shape 49"/>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a:spcBef>
                <a:spcPts val="0"/>
              </a:spcBef>
              <a:buClr>
                <a:schemeClr val="lt1"/>
              </a:buClr>
              <a:defRPr>
                <a:solidFill>
                  <a:schemeClr val="lt1"/>
                </a:solidFill>
              </a:defRPr>
            </a:lvl1pPr>
            <a:lvl2pPr>
              <a:spcBef>
                <a:spcPts val="0"/>
              </a:spcBef>
              <a:buClr>
                <a:schemeClr val="lt1"/>
              </a:buClr>
              <a:defRPr>
                <a:solidFill>
                  <a:schemeClr val="lt1"/>
                </a:solidFill>
              </a:defRPr>
            </a:lvl2pPr>
            <a:lvl3pPr>
              <a:spcBef>
                <a:spcPts val="0"/>
              </a:spcBef>
              <a:buClr>
                <a:schemeClr val="lt1"/>
              </a:buClr>
              <a:defRPr>
                <a:solidFill>
                  <a:schemeClr val="lt1"/>
                </a:solidFill>
              </a:defRPr>
            </a:lvl3pPr>
            <a:lvl4pPr>
              <a:spcBef>
                <a:spcPts val="0"/>
              </a:spcBef>
              <a:buClr>
                <a:schemeClr val="lt1"/>
              </a:buClr>
              <a:defRPr>
                <a:solidFill>
                  <a:schemeClr val="lt1"/>
                </a:solidFill>
              </a:defRPr>
            </a:lvl4pPr>
            <a:lvl5pPr>
              <a:spcBef>
                <a:spcPts val="0"/>
              </a:spcBef>
              <a:buClr>
                <a:schemeClr val="lt1"/>
              </a:buClr>
              <a:defRPr>
                <a:solidFill>
                  <a:schemeClr val="lt1"/>
                </a:solidFill>
              </a:defRPr>
            </a:lvl5pPr>
            <a:lvl6pPr>
              <a:spcBef>
                <a:spcPts val="0"/>
              </a:spcBef>
              <a:buClr>
                <a:schemeClr val="lt1"/>
              </a:buClr>
              <a:defRPr>
                <a:solidFill>
                  <a:schemeClr val="lt1"/>
                </a:solidFill>
              </a:defRPr>
            </a:lvl6pPr>
            <a:lvl7pPr>
              <a:spcBef>
                <a:spcPts val="0"/>
              </a:spcBef>
              <a:buClr>
                <a:schemeClr val="lt1"/>
              </a:buClr>
              <a:defRPr>
                <a:solidFill>
                  <a:schemeClr val="lt1"/>
                </a:solidFill>
              </a:defRPr>
            </a:lvl7pPr>
            <a:lvl8pPr>
              <a:spcBef>
                <a:spcPts val="0"/>
              </a:spcBef>
              <a:buClr>
                <a:schemeClr val="lt1"/>
              </a:buClr>
              <a:defRPr>
                <a:solidFill>
                  <a:schemeClr val="lt1"/>
                </a:solidFill>
              </a:defRPr>
            </a:lvl8pPr>
            <a:lvl9pPr>
              <a:spcBef>
                <a:spcPts val="0"/>
              </a:spcBef>
              <a:buClr>
                <a:schemeClr val="lt1"/>
              </a:buClr>
              <a:defRPr>
                <a:solidFill>
                  <a:schemeClr val="lt1"/>
                </a:solidFill>
              </a:defRPr>
            </a:lvl9pPr>
          </a:lstStyle>
          <a:p>
            <a:endParaRPr/>
          </a:p>
        </p:txBody>
      </p:sp>
      <p:sp>
        <p:nvSpPr>
          <p:cNvPr id="50" name="Shape 5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1"/>
        <p:cNvGrpSpPr/>
        <p:nvPr/>
      </p:nvGrpSpPr>
      <p:grpSpPr>
        <a:xfrm>
          <a:off x="0" y="0"/>
          <a:ext cx="0" cy="0"/>
          <a:chOff x="0" y="0"/>
          <a:chExt cx="0" cy="0"/>
        </a:xfrm>
      </p:grpSpPr>
      <p:sp>
        <p:nvSpPr>
          <p:cNvPr id="52" name="Shape 52"/>
          <p:cNvSpPr txBox="1">
            <a:spLocks noGrp="1"/>
          </p:cNvSpPr>
          <p:nvPr>
            <p:ph type="body" idx="1"/>
          </p:nvPr>
        </p:nvSpPr>
        <p:spPr>
          <a:xfrm>
            <a:off x="311700" y="4230725"/>
            <a:ext cx="5998800" cy="598799"/>
          </a:xfrm>
          <a:prstGeom prst="rect">
            <a:avLst/>
          </a:prstGeom>
        </p:spPr>
        <p:txBody>
          <a:bodyPr lIns="91425" tIns="91425" rIns="91425" bIns="91425" anchor="ctr" anchorCtr="0"/>
          <a:lstStyle>
            <a:lvl1pPr>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a:endParaRPr/>
          </a:p>
        </p:txBody>
      </p:sp>
      <p:sp>
        <p:nvSpPr>
          <p:cNvPr id="53" name="Shape 5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lstStyle>
            <a:lvl1pPr>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1pPr>
            <a:lvl2pPr>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6" name="Shape 6"/>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lstStyle>
            <a:lvl1pPr>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a:endParaRPr/>
          </a:p>
        </p:txBody>
      </p:sp>
      <p:sp>
        <p:nvSpPr>
          <p:cNvPr id="7" name="Shape 7"/>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algn="r">
              <a:spcBef>
                <a:spcPts val="0"/>
              </a:spcBef>
              <a:buNone/>
            </a:pPr>
            <a:fld id="{00000000-1234-1234-1234-123412341234}" type="slidenum">
              <a:rPr lang="en" sz="1000">
                <a:solidFill>
                  <a:schemeClr val="dk2"/>
                </a:solidFill>
                <a:latin typeface="Open Sans"/>
                <a:ea typeface="Open Sans"/>
                <a:cs typeface="Open Sans"/>
                <a:sym typeface="Open Sans"/>
              </a:rPr>
              <a:t>‹#›</a:t>
            </a:fld>
            <a:endParaRPr lang="en"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ctrTitle"/>
          </p:nvPr>
        </p:nvSpPr>
        <p:spPr>
          <a:xfrm>
            <a:off x="1004125" y="1505827"/>
            <a:ext cx="7136700" cy="1285200"/>
          </a:xfrm>
          <a:prstGeom prst="rect">
            <a:avLst/>
          </a:prstGeom>
        </p:spPr>
        <p:txBody>
          <a:bodyPr lIns="91425" tIns="91425" rIns="91425" bIns="91425" anchor="b" anchorCtr="0">
            <a:noAutofit/>
          </a:bodyPr>
          <a:lstStyle/>
          <a:p>
            <a:pPr>
              <a:spcBef>
                <a:spcPts val="0"/>
              </a:spcBef>
              <a:buNone/>
            </a:pPr>
            <a:r>
              <a:rPr lang="en" sz="4400"/>
              <a:t>The Method of Moving Asymptotes</a:t>
            </a:r>
          </a:p>
        </p:txBody>
      </p:sp>
      <p:sp>
        <p:nvSpPr>
          <p:cNvPr id="63" name="Shape 63"/>
          <p:cNvSpPr txBox="1">
            <a:spLocks noGrp="1"/>
          </p:cNvSpPr>
          <p:nvPr>
            <p:ph type="subTitle" idx="1"/>
          </p:nvPr>
        </p:nvSpPr>
        <p:spPr>
          <a:xfrm>
            <a:off x="2137225" y="2791023"/>
            <a:ext cx="4870499" cy="667199"/>
          </a:xfrm>
          <a:prstGeom prst="rect">
            <a:avLst/>
          </a:prstGeom>
        </p:spPr>
        <p:txBody>
          <a:bodyPr lIns="91425" tIns="91425" rIns="91425" bIns="91425" anchor="t" anchorCtr="0">
            <a:noAutofit/>
          </a:bodyPr>
          <a:lstStyle/>
          <a:p>
            <a:pPr rtl="0">
              <a:spcBef>
                <a:spcPts val="0"/>
              </a:spcBef>
              <a:buNone/>
            </a:pPr>
            <a:r>
              <a:rPr lang="en" sz="1800" b="1"/>
              <a:t>MTH 5007/ORP 5001</a:t>
            </a:r>
          </a:p>
          <a:p>
            <a:pPr rtl="0">
              <a:spcBef>
                <a:spcPts val="0"/>
              </a:spcBef>
              <a:buNone/>
            </a:pPr>
            <a:r>
              <a:rPr lang="en" sz="1400"/>
              <a:t>Justin Blackman &amp; Alexis Miller</a:t>
            </a:r>
          </a:p>
          <a:p>
            <a:pPr>
              <a:spcBef>
                <a:spcPts val="0"/>
              </a:spcBef>
              <a:buNone/>
            </a:pPr>
            <a:endParaRPr sz="1400"/>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311700" y="445025"/>
            <a:ext cx="8520599" cy="707399"/>
          </a:xfrm>
          <a:prstGeom prst="rect">
            <a:avLst/>
          </a:prstGeom>
        </p:spPr>
        <p:txBody>
          <a:bodyPr lIns="91425" tIns="91425" rIns="91425" bIns="91425" anchor="t" anchorCtr="0">
            <a:noAutofit/>
          </a:bodyPr>
          <a:lstStyle/>
          <a:p>
            <a:pPr>
              <a:spcBef>
                <a:spcPts val="0"/>
              </a:spcBef>
              <a:buNone/>
            </a:pPr>
            <a:r>
              <a:rPr lang="en"/>
              <a:t>How to Change the Values of L and U</a:t>
            </a:r>
          </a:p>
        </p:txBody>
      </p:sp>
      <p:sp>
        <p:nvSpPr>
          <p:cNvPr id="141" name="Shape 141"/>
          <p:cNvSpPr txBox="1">
            <a:spLocks noGrp="1"/>
          </p:cNvSpPr>
          <p:nvPr>
            <p:ph type="body" idx="1"/>
          </p:nvPr>
        </p:nvSpPr>
        <p:spPr>
          <a:xfrm>
            <a:off x="311700" y="1266325"/>
            <a:ext cx="8520599" cy="3302700"/>
          </a:xfrm>
          <a:prstGeom prst="rect">
            <a:avLst/>
          </a:prstGeom>
        </p:spPr>
        <p:txBody>
          <a:bodyPr lIns="91425" tIns="91425" rIns="91425" bIns="91425" anchor="t" anchorCtr="0">
            <a:noAutofit/>
          </a:bodyPr>
          <a:lstStyle/>
          <a:p>
            <a:pPr marL="457200" lvl="0" indent="-228600" rtl="0">
              <a:spcBef>
                <a:spcPts val="0"/>
              </a:spcBef>
              <a:buAutoNum type="alphaUcPeriod"/>
            </a:pPr>
            <a:r>
              <a:rPr lang="en"/>
              <a:t>If the process tends to </a:t>
            </a:r>
            <a:r>
              <a:rPr lang="en" b="1" i="1"/>
              <a:t>oscillate</a:t>
            </a:r>
            <a:r>
              <a:rPr lang="en"/>
              <a:t>, then it needs to be stabilized. This stabilization may be accomplished by moving the asymptotes </a:t>
            </a:r>
            <a:r>
              <a:rPr lang="en" b="1" i="1"/>
              <a:t>towards</a:t>
            </a:r>
            <a:r>
              <a:rPr lang="en"/>
              <a:t> the current iteration point. </a:t>
            </a:r>
            <a:br>
              <a:rPr lang="en"/>
            </a:br>
            <a:endParaRPr lang="en"/>
          </a:p>
          <a:p>
            <a:pPr marL="457200" lvl="0" indent="-228600">
              <a:spcBef>
                <a:spcPts val="0"/>
              </a:spcBef>
              <a:buAutoNum type="alphaUcPeriod"/>
            </a:pPr>
            <a:r>
              <a:rPr lang="en"/>
              <a:t>If, instead, the process is </a:t>
            </a:r>
            <a:r>
              <a:rPr lang="en" b="1" i="1"/>
              <a:t>monotone and slow</a:t>
            </a:r>
            <a:r>
              <a:rPr lang="en"/>
              <a:t>, it needs to be relaxed. This may be accomplished by moving the asymptotes </a:t>
            </a:r>
            <a:r>
              <a:rPr lang="en" b="1" i="1"/>
              <a:t>away from</a:t>
            </a:r>
            <a:r>
              <a:rPr lang="en"/>
              <a:t> the current iteration point. </a:t>
            </a:r>
          </a:p>
        </p:txBody>
      </p:sp>
      <p:sp>
        <p:nvSpPr>
          <p:cNvPr id="142" name="Shape 14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10</a:t>
            </a:fld>
            <a:endParaRPr lang="en"/>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311700" y="445025"/>
            <a:ext cx="8520599" cy="707399"/>
          </a:xfrm>
          <a:prstGeom prst="rect">
            <a:avLst/>
          </a:prstGeom>
        </p:spPr>
        <p:txBody>
          <a:bodyPr lIns="91425" tIns="91425" rIns="91425" bIns="91425" anchor="t" anchorCtr="0">
            <a:noAutofit/>
          </a:bodyPr>
          <a:lstStyle/>
          <a:p>
            <a:pPr>
              <a:spcBef>
                <a:spcPts val="0"/>
              </a:spcBef>
              <a:buNone/>
            </a:pPr>
            <a:r>
              <a:rPr lang="en"/>
              <a:t>Dual Problem Corresponding to Initial Problem</a:t>
            </a:r>
          </a:p>
        </p:txBody>
      </p:sp>
      <p:sp>
        <p:nvSpPr>
          <p:cNvPr id="148" name="Shape 148"/>
          <p:cNvSpPr txBox="1">
            <a:spLocks noGrp="1"/>
          </p:cNvSpPr>
          <p:nvPr>
            <p:ph type="body" idx="1"/>
          </p:nvPr>
        </p:nvSpPr>
        <p:spPr>
          <a:xfrm>
            <a:off x="311700" y="1266325"/>
            <a:ext cx="8520599" cy="3302700"/>
          </a:xfrm>
          <a:prstGeom prst="rect">
            <a:avLst/>
          </a:prstGeom>
        </p:spPr>
        <p:txBody>
          <a:bodyPr lIns="91425" tIns="91425" rIns="91425" bIns="91425" anchor="t" anchorCtr="0">
            <a:noAutofit/>
          </a:bodyPr>
          <a:lstStyle/>
          <a:p>
            <a:pPr rtl="0">
              <a:spcBef>
                <a:spcPts val="0"/>
              </a:spcBef>
              <a:buNone/>
            </a:pPr>
            <a:r>
              <a:rPr lang="en"/>
              <a:t>D: Maximize 	</a:t>
            </a:r>
          </a:p>
          <a:p>
            <a:pPr rtl="0">
              <a:spcBef>
                <a:spcPts val="0"/>
              </a:spcBef>
              <a:buNone/>
            </a:pPr>
            <a:r>
              <a:rPr lang="en"/>
              <a:t>subject to </a:t>
            </a:r>
          </a:p>
          <a:p>
            <a:pPr>
              <a:spcBef>
                <a:spcPts val="0"/>
              </a:spcBef>
              <a:buNone/>
            </a:pPr>
            <a:r>
              <a:rPr lang="en"/>
              <a:t>				y ≥ 0</a:t>
            </a:r>
          </a:p>
        </p:txBody>
      </p:sp>
      <p:sp>
        <p:nvSpPr>
          <p:cNvPr id="149" name="Shape 14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11</a:t>
            </a:fld>
            <a:endParaRPr lang="en"/>
          </a:p>
        </p:txBody>
      </p:sp>
      <p:pic>
        <p:nvPicPr>
          <p:cNvPr id="150" name="Shape 150"/>
          <p:cNvPicPr preferRelativeResize="0"/>
          <p:nvPr/>
        </p:nvPicPr>
        <p:blipFill>
          <a:blip r:embed="rId3">
            <a:alphaModFix/>
          </a:blip>
          <a:stretch>
            <a:fillRect/>
          </a:stretch>
        </p:blipFill>
        <p:spPr>
          <a:xfrm>
            <a:off x="2219212" y="1691675"/>
            <a:ext cx="4200525" cy="590550"/>
          </a:xfrm>
          <a:prstGeom prst="rect">
            <a:avLst/>
          </a:prstGeom>
          <a:noFill/>
          <a:ln>
            <a:noFill/>
          </a:ln>
        </p:spPr>
      </p:pic>
      <p:pic>
        <p:nvPicPr>
          <p:cNvPr id="151" name="Shape 151"/>
          <p:cNvPicPr preferRelativeResize="0"/>
          <p:nvPr/>
        </p:nvPicPr>
        <p:blipFill>
          <a:blip r:embed="rId4">
            <a:alphaModFix/>
          </a:blip>
          <a:stretch>
            <a:fillRect/>
          </a:stretch>
        </p:blipFill>
        <p:spPr>
          <a:xfrm>
            <a:off x="6193862" y="3592350"/>
            <a:ext cx="2638425" cy="628650"/>
          </a:xfrm>
          <a:prstGeom prst="rect">
            <a:avLst/>
          </a:prstGeom>
          <a:noFill/>
          <a:ln>
            <a:noFill/>
          </a:ln>
        </p:spPr>
      </p:pic>
      <p:pic>
        <p:nvPicPr>
          <p:cNvPr id="152" name="Shape 152"/>
          <p:cNvPicPr preferRelativeResize="0"/>
          <p:nvPr/>
        </p:nvPicPr>
        <p:blipFill>
          <a:blip r:embed="rId5">
            <a:alphaModFix/>
          </a:blip>
          <a:stretch>
            <a:fillRect/>
          </a:stretch>
        </p:blipFill>
        <p:spPr>
          <a:xfrm>
            <a:off x="311700" y="2978337"/>
            <a:ext cx="5772150" cy="1590675"/>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311700" y="445025"/>
            <a:ext cx="8520599" cy="707399"/>
          </a:xfrm>
          <a:prstGeom prst="rect">
            <a:avLst/>
          </a:prstGeom>
        </p:spPr>
        <p:txBody>
          <a:bodyPr lIns="91425" tIns="91425" rIns="91425" bIns="91425" anchor="t" anchorCtr="0">
            <a:noAutofit/>
          </a:bodyPr>
          <a:lstStyle/>
          <a:p>
            <a:pPr>
              <a:spcBef>
                <a:spcPts val="0"/>
              </a:spcBef>
              <a:buNone/>
            </a:pPr>
            <a:r>
              <a:rPr lang="en"/>
              <a:t>The Solution </a:t>
            </a:r>
          </a:p>
        </p:txBody>
      </p:sp>
      <p:sp>
        <p:nvSpPr>
          <p:cNvPr id="158" name="Shape 158"/>
          <p:cNvSpPr txBox="1">
            <a:spLocks noGrp="1"/>
          </p:cNvSpPr>
          <p:nvPr>
            <p:ph type="body" idx="1"/>
          </p:nvPr>
        </p:nvSpPr>
        <p:spPr>
          <a:xfrm>
            <a:off x="311700" y="1266325"/>
            <a:ext cx="8520599" cy="3302700"/>
          </a:xfrm>
          <a:prstGeom prst="rect">
            <a:avLst/>
          </a:prstGeom>
        </p:spPr>
        <p:txBody>
          <a:bodyPr lIns="91425" tIns="91425" rIns="91425" bIns="91425" anchor="t" anchorCtr="0">
            <a:noAutofit/>
          </a:bodyPr>
          <a:lstStyle/>
          <a:p>
            <a:pPr rtl="0">
              <a:spcBef>
                <a:spcPts val="0"/>
              </a:spcBef>
              <a:buNone/>
            </a:pPr>
            <a:r>
              <a:rPr lang="en"/>
              <a:t>The unique solution of the dual problem is found by:</a:t>
            </a:r>
          </a:p>
          <a:p>
            <a:pPr rtl="0">
              <a:spcBef>
                <a:spcPts val="0"/>
              </a:spcBef>
              <a:buNone/>
            </a:pPr>
            <a:endParaRPr/>
          </a:p>
          <a:p>
            <a:pPr rtl="0">
              <a:spcBef>
                <a:spcPts val="0"/>
              </a:spcBef>
              <a:buNone/>
            </a:pPr>
            <a:endParaRPr/>
          </a:p>
          <a:p>
            <a:pPr>
              <a:spcBef>
                <a:spcPts val="0"/>
              </a:spcBef>
              <a:buNone/>
            </a:pPr>
            <a:r>
              <a:rPr lang="en"/>
              <a:t>Since D is x</a:t>
            </a:r>
            <a:r>
              <a:rPr lang="en" baseline="-25000"/>
              <a:t>i</a:t>
            </a:r>
            <a:r>
              <a:rPr lang="en"/>
              <a:t>(y) depends continuously on y, it follows that W(y) is a smooth function. It is also easy to prove it is a concave function. Therefore, once the dual problem has been solved, the optimal solution of the primal subproblem  is directly obtained by plugging ‘y’ into the above equation. </a:t>
            </a:r>
          </a:p>
        </p:txBody>
      </p:sp>
      <p:sp>
        <p:nvSpPr>
          <p:cNvPr id="159" name="Shape 15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12</a:t>
            </a:fld>
            <a:endParaRPr lang="en"/>
          </a:p>
        </p:txBody>
      </p:sp>
      <p:pic>
        <p:nvPicPr>
          <p:cNvPr id="160" name="Shape 160"/>
          <p:cNvPicPr preferRelativeResize="0"/>
          <p:nvPr/>
        </p:nvPicPr>
        <p:blipFill>
          <a:blip r:embed="rId3">
            <a:alphaModFix/>
          </a:blip>
          <a:stretch>
            <a:fillRect/>
          </a:stretch>
        </p:blipFill>
        <p:spPr>
          <a:xfrm>
            <a:off x="2330975" y="1757150"/>
            <a:ext cx="4314374" cy="914275"/>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311700" y="311473"/>
            <a:ext cx="8520599" cy="707399"/>
          </a:xfrm>
          <a:prstGeom prst="rect">
            <a:avLst/>
          </a:prstGeom>
        </p:spPr>
        <p:txBody>
          <a:bodyPr lIns="91425" tIns="91425" rIns="91425" bIns="91425" anchor="t" anchorCtr="0">
            <a:noAutofit/>
          </a:bodyPr>
          <a:lstStyle/>
          <a:p>
            <a:pPr>
              <a:spcBef>
                <a:spcPts val="0"/>
              </a:spcBef>
              <a:buNone/>
            </a:pPr>
            <a:r>
              <a:rPr lang="en" dirty="0"/>
              <a:t>Why Convert to a Dual Problem?</a:t>
            </a:r>
          </a:p>
        </p:txBody>
      </p:sp>
      <p:sp>
        <p:nvSpPr>
          <p:cNvPr id="166" name="Shape 166"/>
          <p:cNvSpPr txBox="1">
            <a:spLocks noGrp="1"/>
          </p:cNvSpPr>
          <p:nvPr>
            <p:ph type="body" idx="1"/>
          </p:nvPr>
        </p:nvSpPr>
        <p:spPr>
          <a:xfrm>
            <a:off x="311700" y="1079677"/>
            <a:ext cx="8520599" cy="3302700"/>
          </a:xfrm>
          <a:prstGeom prst="rect">
            <a:avLst/>
          </a:prstGeom>
        </p:spPr>
        <p:txBody>
          <a:bodyPr lIns="91425" tIns="91425" rIns="91425" bIns="91425" anchor="t" anchorCtr="0">
            <a:noAutofit/>
          </a:bodyPr>
          <a:lstStyle/>
          <a:p>
            <a:pPr marL="514350" lvl="0" indent="-285750" rtl="0">
              <a:lnSpc>
                <a:spcPct val="100000"/>
              </a:lnSpc>
              <a:spcBef>
                <a:spcPts val="0"/>
              </a:spcBef>
              <a:buFont typeface="Arial" panose="020B0604020202020204" pitchFamily="34" charset="0"/>
              <a:buChar char="•"/>
            </a:pPr>
            <a:r>
              <a:rPr lang="en" dirty="0"/>
              <a:t>Optimization problems may be viewed as either primal or dual problems. </a:t>
            </a:r>
          </a:p>
          <a:p>
            <a:pPr marL="514350" lvl="0" indent="-285750" rtl="0">
              <a:lnSpc>
                <a:spcPct val="100000"/>
              </a:lnSpc>
              <a:spcBef>
                <a:spcPts val="0"/>
              </a:spcBef>
              <a:buFont typeface="Arial" panose="020B0604020202020204" pitchFamily="34" charset="0"/>
              <a:buChar char="•"/>
            </a:pPr>
            <a:r>
              <a:rPr lang="en" dirty="0"/>
              <a:t>The solution to dual problems </a:t>
            </a:r>
            <a:r>
              <a:rPr lang="en" b="1" dirty="0"/>
              <a:t>provide a lower bound to the solution</a:t>
            </a:r>
            <a:r>
              <a:rPr lang="en" dirty="0"/>
              <a:t> of the corresponding primal (minimization) problem.</a:t>
            </a:r>
          </a:p>
          <a:p>
            <a:pPr marL="514350" lvl="0" indent="-285750" rtl="0">
              <a:lnSpc>
                <a:spcPct val="100000"/>
              </a:lnSpc>
              <a:spcBef>
                <a:spcPts val="0"/>
              </a:spcBef>
              <a:buFont typeface="Arial" panose="020B0604020202020204" pitchFamily="34" charset="0"/>
              <a:buChar char="•"/>
            </a:pPr>
            <a:r>
              <a:rPr lang="en" dirty="0"/>
              <a:t>These optimal values are not necessarily the same since there may exist a duality gap. </a:t>
            </a:r>
          </a:p>
          <a:p>
            <a:pPr marL="514350" lvl="0" indent="-285750" rtl="0">
              <a:lnSpc>
                <a:spcPct val="100000"/>
              </a:lnSpc>
              <a:spcBef>
                <a:spcPts val="0"/>
              </a:spcBef>
              <a:buFont typeface="Arial" panose="020B0604020202020204" pitchFamily="34" charset="0"/>
              <a:buChar char="•"/>
            </a:pPr>
            <a:r>
              <a:rPr lang="en" dirty="0"/>
              <a:t>However, for convex optimization problems, the duality gap is zero under Karush-Kuhn-Tucker (KKT) conditions.</a:t>
            </a:r>
          </a:p>
          <a:p>
            <a:pPr marL="514350" lvl="0" indent="-285750">
              <a:lnSpc>
                <a:spcPct val="100000"/>
              </a:lnSpc>
              <a:spcBef>
                <a:spcPts val="0"/>
              </a:spcBef>
              <a:buFont typeface="Arial" panose="020B0604020202020204" pitchFamily="34" charset="0"/>
              <a:buChar char="•"/>
            </a:pPr>
            <a:r>
              <a:rPr lang="en" dirty="0"/>
              <a:t>Therefore, a solution to the dual problem provides a bound on the value to the primal problem, then the value of an optimal solution of the primal problem is given by the dual problem!</a:t>
            </a:r>
          </a:p>
        </p:txBody>
      </p:sp>
      <p:sp>
        <p:nvSpPr>
          <p:cNvPr id="167" name="Shape 16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13</a:t>
            </a:fld>
            <a:endParaRPr lang="en"/>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311700" y="445025"/>
            <a:ext cx="8520599" cy="707399"/>
          </a:xfrm>
          <a:prstGeom prst="rect">
            <a:avLst/>
          </a:prstGeom>
        </p:spPr>
        <p:txBody>
          <a:bodyPr lIns="91425" tIns="91425" rIns="91425" bIns="91425" anchor="t" anchorCtr="0">
            <a:noAutofit/>
          </a:bodyPr>
          <a:lstStyle/>
          <a:p>
            <a:pPr>
              <a:spcBef>
                <a:spcPts val="0"/>
              </a:spcBef>
              <a:buNone/>
            </a:pPr>
            <a:r>
              <a:rPr lang="en"/>
              <a:t>Example Asymptotes</a:t>
            </a:r>
          </a:p>
        </p:txBody>
      </p:sp>
      <p:sp>
        <p:nvSpPr>
          <p:cNvPr id="173" name="Shape 173"/>
          <p:cNvSpPr txBox="1">
            <a:spLocks noGrp="1"/>
          </p:cNvSpPr>
          <p:nvPr>
            <p:ph type="body" idx="1"/>
          </p:nvPr>
        </p:nvSpPr>
        <p:spPr>
          <a:xfrm>
            <a:off x="311700" y="1266175"/>
            <a:ext cx="3752099" cy="3302700"/>
          </a:xfrm>
          <a:prstGeom prst="rect">
            <a:avLst/>
          </a:prstGeom>
        </p:spPr>
        <p:txBody>
          <a:bodyPr lIns="91425" tIns="91425" rIns="91425" bIns="91425" anchor="t" anchorCtr="0">
            <a:noAutofit/>
          </a:bodyPr>
          <a:lstStyle/>
          <a:p>
            <a:pPr lvl="0">
              <a:spcBef>
                <a:spcPts val="0"/>
              </a:spcBef>
              <a:buNone/>
            </a:pPr>
            <a:r>
              <a:rPr lang="en" b="1"/>
              <a:t>(a)</a:t>
            </a:r>
            <a:r>
              <a:rPr lang="en"/>
              <a:t> and </a:t>
            </a:r>
            <a:r>
              <a:rPr lang="en" b="1"/>
              <a:t>(b)</a:t>
            </a:r>
            <a:r>
              <a:rPr lang="en"/>
              <a:t> illustrate the adjustment of asymptotes in MMA. The first two iterations of MMA are compared with a trust region method (SQP) in </a:t>
            </a:r>
            <a:r>
              <a:rPr lang="en" b="1"/>
              <a:t>(c)</a:t>
            </a:r>
            <a:r>
              <a:rPr lang="en"/>
              <a:t> and </a:t>
            </a:r>
            <a:r>
              <a:rPr lang="en" b="1"/>
              <a:t>(d)</a:t>
            </a:r>
            <a:r>
              <a:rPr lang="en"/>
              <a:t>. All figures show the objective function (</a:t>
            </a:r>
            <a:r>
              <a:rPr lang="en" i="1"/>
              <a:t>black line</a:t>
            </a:r>
            <a:r>
              <a:rPr lang="en"/>
              <a:t>), and the convex approximation before (</a:t>
            </a:r>
            <a:r>
              <a:rPr lang="en" i="1"/>
              <a:t>thick blue line</a:t>
            </a:r>
            <a:r>
              <a:rPr lang="en"/>
              <a:t>) and after (</a:t>
            </a:r>
            <a:r>
              <a:rPr lang="en" i="1"/>
              <a:t>thick red line</a:t>
            </a:r>
            <a:r>
              <a:rPr lang="en"/>
              <a:t>) adjustment used by the optimizer. In </a:t>
            </a:r>
            <a:r>
              <a:rPr lang="en" b="1"/>
              <a:t>(a)</a:t>
            </a:r>
            <a:r>
              <a:rPr lang="en"/>
              <a:t>, MMA asymptotes before </a:t>
            </a:r>
            <a:r>
              <a:rPr lang="en" i="1"/>
              <a:t>(vertical blue dashed lines)</a:t>
            </a:r>
            <a:r>
              <a:rPr lang="en"/>
              <a:t> and after (</a:t>
            </a:r>
            <a:r>
              <a:rPr lang="en" i="1"/>
              <a:t>vertical red dashed lines) </a:t>
            </a:r>
            <a:r>
              <a:rPr lang="en"/>
              <a:t>adjustment are shown. in </a:t>
            </a:r>
            <a:r>
              <a:rPr lang="en" b="1"/>
              <a:t>(b)</a:t>
            </a:r>
            <a:r>
              <a:rPr lang="en"/>
              <a:t>, neither the convex approximation nor the asymptote requires adjustment. </a:t>
            </a:r>
          </a:p>
        </p:txBody>
      </p:sp>
      <p:sp>
        <p:nvSpPr>
          <p:cNvPr id="174" name="Shape 17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14</a:t>
            </a:fld>
            <a:endParaRPr lang="en"/>
          </a:p>
        </p:txBody>
      </p:sp>
      <p:pic>
        <p:nvPicPr>
          <p:cNvPr id="175" name="Shape 175"/>
          <p:cNvPicPr preferRelativeResize="0"/>
          <p:nvPr/>
        </p:nvPicPr>
        <p:blipFill>
          <a:blip r:embed="rId3">
            <a:alphaModFix/>
          </a:blip>
          <a:stretch>
            <a:fillRect/>
          </a:stretch>
        </p:blipFill>
        <p:spPr>
          <a:xfrm>
            <a:off x="4063900" y="462651"/>
            <a:ext cx="4768399" cy="4218199"/>
          </a:xfrm>
          <a:prstGeom prst="rect">
            <a:avLst/>
          </a:prstGeom>
          <a:noFill/>
          <a:ln>
            <a:noFill/>
          </a:ln>
        </p:spPr>
      </p:pic>
      <p:sp>
        <p:nvSpPr>
          <p:cNvPr id="176" name="Shape 176"/>
          <p:cNvSpPr txBox="1">
            <a:spLocks noGrp="1"/>
          </p:cNvSpPr>
          <p:nvPr>
            <p:ph type="body" idx="2"/>
          </p:nvPr>
        </p:nvSpPr>
        <p:spPr>
          <a:xfrm>
            <a:off x="4832400" y="1266175"/>
            <a:ext cx="3999899" cy="3302700"/>
          </a:xfrm>
          <a:prstGeom prst="rect">
            <a:avLst/>
          </a:prstGeom>
        </p:spPr>
        <p:txBody>
          <a:bodyPr lIns="91425" tIns="91425" rIns="91425" bIns="91425" anchor="t" anchorCtr="0">
            <a:noAutofit/>
          </a:bodyPr>
          <a:lstStyle/>
          <a:p>
            <a:pPr>
              <a:spcBef>
                <a:spcPts val="0"/>
              </a:spcBef>
              <a:buNone/>
            </a:pPr>
            <a:endParaRPr/>
          </a:p>
        </p:txBody>
      </p:sp>
      <p:sp>
        <p:nvSpPr>
          <p:cNvPr id="177" name="Shape 177"/>
          <p:cNvSpPr txBox="1"/>
          <p:nvPr/>
        </p:nvSpPr>
        <p:spPr>
          <a:xfrm>
            <a:off x="389100" y="4681425"/>
            <a:ext cx="3234299" cy="316200"/>
          </a:xfrm>
          <a:prstGeom prst="rect">
            <a:avLst/>
          </a:prstGeom>
          <a:noFill/>
          <a:ln>
            <a:noFill/>
          </a:ln>
        </p:spPr>
        <p:txBody>
          <a:bodyPr lIns="91425" tIns="91425" rIns="91425" bIns="91425" anchor="t" anchorCtr="0">
            <a:noAutofit/>
          </a:bodyPr>
          <a:lstStyle/>
          <a:p>
            <a:pPr>
              <a:spcBef>
                <a:spcPts val="0"/>
              </a:spcBef>
              <a:buNone/>
            </a:pPr>
            <a:r>
              <a:rPr lang="en">
                <a:latin typeface="Open Sans"/>
                <a:ea typeface="Open Sans"/>
                <a:cs typeface="Open Sans"/>
                <a:sym typeface="Open Sans"/>
              </a:rPr>
              <a:t>(Bukshtynov, Volkov, Durlofsky, Aziz)</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311700" y="445025"/>
            <a:ext cx="8520599" cy="707399"/>
          </a:xfrm>
          <a:prstGeom prst="rect">
            <a:avLst/>
          </a:prstGeom>
        </p:spPr>
        <p:txBody>
          <a:bodyPr lIns="91425" tIns="91425" rIns="91425" bIns="91425" anchor="t" anchorCtr="0">
            <a:noAutofit/>
          </a:bodyPr>
          <a:lstStyle/>
          <a:p>
            <a:pPr>
              <a:spcBef>
                <a:spcPts val="0"/>
              </a:spcBef>
              <a:buNone/>
            </a:pPr>
            <a:r>
              <a:rPr lang="en"/>
              <a:t>The Cantilever Beam  </a:t>
            </a:r>
          </a:p>
        </p:txBody>
      </p:sp>
      <p:sp>
        <p:nvSpPr>
          <p:cNvPr id="183" name="Shape 183"/>
          <p:cNvSpPr txBox="1">
            <a:spLocks noGrp="1"/>
          </p:cNvSpPr>
          <p:nvPr>
            <p:ph type="body" idx="1"/>
          </p:nvPr>
        </p:nvSpPr>
        <p:spPr>
          <a:xfrm>
            <a:off x="311700" y="1266325"/>
            <a:ext cx="8520599" cy="3302700"/>
          </a:xfrm>
          <a:prstGeom prst="rect">
            <a:avLst/>
          </a:prstGeom>
        </p:spPr>
        <p:txBody>
          <a:bodyPr lIns="91425" tIns="91425" rIns="91425" bIns="91425" anchor="t" anchorCtr="0">
            <a:noAutofit/>
          </a:bodyPr>
          <a:lstStyle/>
          <a:p>
            <a:pPr rtl="0">
              <a:spcBef>
                <a:spcPts val="0"/>
              </a:spcBef>
              <a:spcAft>
                <a:spcPts val="0"/>
              </a:spcAft>
              <a:buNone/>
            </a:pPr>
            <a:r>
              <a:rPr lang="en" sz="2000" dirty="0"/>
              <a:t>P1: minimize</a:t>
            </a:r>
          </a:p>
          <a:p>
            <a:pPr rtl="0">
              <a:spcBef>
                <a:spcPts val="0"/>
              </a:spcBef>
              <a:spcAft>
                <a:spcPts val="0"/>
              </a:spcAft>
              <a:buNone/>
            </a:pPr>
            <a:r>
              <a:rPr lang="en" sz="2000" dirty="0"/>
              <a:t>		C</a:t>
            </a:r>
            <a:r>
              <a:rPr lang="en" sz="2000" baseline="-25000" dirty="0"/>
              <a:t>1</a:t>
            </a:r>
            <a:r>
              <a:rPr lang="en" sz="2000" dirty="0"/>
              <a:t>(x</a:t>
            </a:r>
            <a:r>
              <a:rPr lang="en" sz="2000" baseline="-25000" dirty="0"/>
              <a:t>1</a:t>
            </a:r>
            <a:r>
              <a:rPr lang="en" sz="2000" dirty="0"/>
              <a:t>+x</a:t>
            </a:r>
            <a:r>
              <a:rPr lang="en" sz="2000" baseline="-25000" dirty="0"/>
              <a:t>2</a:t>
            </a:r>
            <a:r>
              <a:rPr lang="en" sz="2000" dirty="0"/>
              <a:t>+x</a:t>
            </a:r>
            <a:r>
              <a:rPr lang="en" sz="2000" baseline="-25000" dirty="0"/>
              <a:t>3</a:t>
            </a:r>
            <a:r>
              <a:rPr lang="en" sz="2000" dirty="0"/>
              <a:t>+x</a:t>
            </a:r>
            <a:r>
              <a:rPr lang="en" sz="2000" baseline="-25000" dirty="0"/>
              <a:t>4</a:t>
            </a:r>
            <a:r>
              <a:rPr lang="en" sz="2000" dirty="0"/>
              <a:t>+x</a:t>
            </a:r>
            <a:r>
              <a:rPr lang="en" sz="2000" baseline="-25000" dirty="0"/>
              <a:t>5</a:t>
            </a:r>
            <a:r>
              <a:rPr lang="en" sz="2000" dirty="0"/>
              <a:t>),    x</a:t>
            </a:r>
            <a:r>
              <a:rPr lang="en" sz="2000" baseline="-25000" dirty="0"/>
              <a:t>j</a:t>
            </a:r>
            <a:r>
              <a:rPr lang="en" sz="2000" dirty="0"/>
              <a:t>&gt;0</a:t>
            </a:r>
          </a:p>
          <a:p>
            <a:pPr rtl="0">
              <a:spcBef>
                <a:spcPts val="0"/>
              </a:spcBef>
              <a:spcAft>
                <a:spcPts val="0"/>
              </a:spcAft>
              <a:buNone/>
            </a:pPr>
            <a:endParaRPr sz="600" dirty="0"/>
          </a:p>
          <a:p>
            <a:pPr rtl="0">
              <a:spcBef>
                <a:spcPts val="0"/>
              </a:spcBef>
              <a:spcAft>
                <a:spcPts val="0"/>
              </a:spcAft>
              <a:buNone/>
            </a:pPr>
            <a:r>
              <a:rPr lang="en" sz="2000" dirty="0"/>
              <a:t>subject to </a:t>
            </a:r>
          </a:p>
          <a:p>
            <a:pPr marL="457200" indent="457200" rtl="0">
              <a:spcBef>
                <a:spcPts val="0"/>
              </a:spcBef>
              <a:spcAft>
                <a:spcPts val="0"/>
              </a:spcAft>
              <a:buNone/>
            </a:pPr>
            <a:r>
              <a:rPr lang="en" sz="2000" dirty="0"/>
              <a:t>61/x</a:t>
            </a:r>
            <a:r>
              <a:rPr lang="en" sz="2000" baseline="-25000" dirty="0"/>
              <a:t>1</a:t>
            </a:r>
            <a:r>
              <a:rPr lang="en" sz="2000" baseline="30000" dirty="0"/>
              <a:t>3 </a:t>
            </a:r>
            <a:r>
              <a:rPr lang="en" sz="2000" dirty="0"/>
              <a:t>+ 37/x</a:t>
            </a:r>
            <a:r>
              <a:rPr lang="en" sz="2000" baseline="-25000" dirty="0"/>
              <a:t>2</a:t>
            </a:r>
            <a:r>
              <a:rPr lang="en" sz="2000" baseline="30000" dirty="0"/>
              <a:t>3 </a:t>
            </a:r>
            <a:r>
              <a:rPr lang="en" sz="2000" dirty="0"/>
              <a:t>+ 19/x</a:t>
            </a:r>
            <a:r>
              <a:rPr lang="en" sz="2000" baseline="-25000" dirty="0"/>
              <a:t>3</a:t>
            </a:r>
            <a:r>
              <a:rPr lang="en" sz="2000" baseline="30000" dirty="0"/>
              <a:t>3 </a:t>
            </a:r>
            <a:r>
              <a:rPr lang="en" sz="2000" dirty="0"/>
              <a:t>+ 7/x</a:t>
            </a:r>
            <a:r>
              <a:rPr lang="en" sz="2000" baseline="-25000" dirty="0"/>
              <a:t>4</a:t>
            </a:r>
            <a:r>
              <a:rPr lang="en" sz="2000" baseline="30000" dirty="0"/>
              <a:t>3 </a:t>
            </a:r>
            <a:r>
              <a:rPr lang="en" sz="2000" dirty="0"/>
              <a:t>+ 1/x</a:t>
            </a:r>
            <a:r>
              <a:rPr lang="en" sz="2000" baseline="-25000" dirty="0"/>
              <a:t>5</a:t>
            </a:r>
            <a:r>
              <a:rPr lang="en" sz="2000" baseline="30000" dirty="0"/>
              <a:t>3</a:t>
            </a:r>
            <a:r>
              <a:rPr lang="en" sz="2000" dirty="0"/>
              <a:t> </a:t>
            </a:r>
            <a:r>
              <a:rPr lang="en" sz="2200" dirty="0">
                <a:solidFill>
                  <a:srgbClr val="666666"/>
                </a:solidFill>
              </a:rPr>
              <a:t>≤ C</a:t>
            </a:r>
            <a:r>
              <a:rPr lang="en" sz="2200" baseline="-25000" dirty="0">
                <a:solidFill>
                  <a:srgbClr val="666666"/>
                </a:solidFill>
              </a:rPr>
              <a:t>2</a:t>
            </a:r>
          </a:p>
          <a:p>
            <a:pPr marL="457200" indent="457200" rtl="0">
              <a:spcBef>
                <a:spcPts val="0"/>
              </a:spcBef>
              <a:spcAft>
                <a:spcPts val="0"/>
              </a:spcAft>
              <a:buNone/>
            </a:pPr>
            <a:endParaRPr sz="600" dirty="0">
              <a:solidFill>
                <a:srgbClr val="666666"/>
              </a:solidFill>
            </a:endParaRPr>
          </a:p>
          <a:p>
            <a:pPr marL="457200" lvl="0" indent="-228600" rtl="0">
              <a:spcBef>
                <a:spcPts val="0"/>
              </a:spcBef>
              <a:spcAft>
                <a:spcPts val="1000"/>
              </a:spcAft>
              <a:buClr>
                <a:srgbClr val="666666"/>
              </a:buClr>
            </a:pPr>
            <a:r>
              <a:rPr lang="en" dirty="0">
                <a:solidFill>
                  <a:srgbClr val="666666"/>
                </a:solidFill>
              </a:rPr>
              <a:t>Go on to find C</a:t>
            </a:r>
            <a:r>
              <a:rPr lang="en" baseline="-25000" dirty="0">
                <a:solidFill>
                  <a:srgbClr val="666666"/>
                </a:solidFill>
              </a:rPr>
              <a:t>1,2</a:t>
            </a:r>
            <a:r>
              <a:rPr lang="en" dirty="0">
                <a:solidFill>
                  <a:srgbClr val="666666"/>
                </a:solidFill>
              </a:rPr>
              <a:t>, solve for x</a:t>
            </a:r>
            <a:r>
              <a:rPr lang="en" baseline="-25000" dirty="0">
                <a:solidFill>
                  <a:srgbClr val="666666"/>
                </a:solidFill>
              </a:rPr>
              <a:t>j</a:t>
            </a:r>
            <a:r>
              <a:rPr lang="en" dirty="0">
                <a:solidFill>
                  <a:srgbClr val="666666"/>
                </a:solidFill>
              </a:rPr>
              <a:t> and get an optimal solution</a:t>
            </a:r>
          </a:p>
          <a:p>
            <a:pPr marL="457200" lvl="0" indent="-228600" rtl="0">
              <a:spcBef>
                <a:spcPts val="0"/>
              </a:spcBef>
              <a:spcAft>
                <a:spcPts val="1000"/>
              </a:spcAft>
              <a:buClr>
                <a:srgbClr val="666666"/>
              </a:buClr>
            </a:pPr>
            <a:r>
              <a:rPr lang="en" dirty="0">
                <a:solidFill>
                  <a:srgbClr val="666666"/>
                </a:solidFill>
              </a:rPr>
              <a:t>Demonstrate how moving asymptotes affects the method’s behavior:</a:t>
            </a:r>
          </a:p>
          <a:p>
            <a:pPr algn="ctr" rtl="0">
              <a:spcBef>
                <a:spcPts val="0"/>
              </a:spcBef>
              <a:spcAft>
                <a:spcPts val="0"/>
              </a:spcAft>
              <a:buNone/>
            </a:pPr>
            <a:r>
              <a:rPr lang="en" dirty="0">
                <a:solidFill>
                  <a:srgbClr val="666666"/>
                </a:solidFill>
              </a:rPr>
              <a:t>L</a:t>
            </a:r>
            <a:r>
              <a:rPr lang="en" baseline="-25000" dirty="0">
                <a:solidFill>
                  <a:srgbClr val="666666"/>
                </a:solidFill>
              </a:rPr>
              <a:t>j</a:t>
            </a:r>
            <a:r>
              <a:rPr lang="en" baseline="30000" dirty="0">
                <a:solidFill>
                  <a:srgbClr val="666666"/>
                </a:solidFill>
              </a:rPr>
              <a:t>(k)</a:t>
            </a:r>
            <a:r>
              <a:rPr lang="en" dirty="0">
                <a:solidFill>
                  <a:srgbClr val="666666"/>
                </a:solidFill>
              </a:rPr>
              <a:t>=tx</a:t>
            </a:r>
            <a:r>
              <a:rPr lang="en" baseline="-25000" dirty="0">
                <a:solidFill>
                  <a:srgbClr val="666666"/>
                </a:solidFill>
              </a:rPr>
              <a:t>j</a:t>
            </a:r>
            <a:r>
              <a:rPr lang="en" baseline="30000" dirty="0">
                <a:solidFill>
                  <a:srgbClr val="666666"/>
                </a:solidFill>
              </a:rPr>
              <a:t>(k) </a:t>
            </a:r>
            <a:r>
              <a:rPr lang="en" dirty="0">
                <a:solidFill>
                  <a:srgbClr val="666666"/>
                </a:solidFill>
              </a:rPr>
              <a:t>,  U</a:t>
            </a:r>
            <a:r>
              <a:rPr lang="en" baseline="-25000" dirty="0">
                <a:solidFill>
                  <a:srgbClr val="666666"/>
                </a:solidFill>
              </a:rPr>
              <a:t>j</a:t>
            </a:r>
            <a:r>
              <a:rPr lang="en" baseline="30000" dirty="0">
                <a:solidFill>
                  <a:srgbClr val="666666"/>
                </a:solidFill>
              </a:rPr>
              <a:t>(k)</a:t>
            </a:r>
            <a:r>
              <a:rPr lang="en" dirty="0">
                <a:solidFill>
                  <a:srgbClr val="666666"/>
                </a:solidFill>
              </a:rPr>
              <a:t>=x</a:t>
            </a:r>
            <a:r>
              <a:rPr lang="en" baseline="-25000" dirty="0">
                <a:solidFill>
                  <a:srgbClr val="666666"/>
                </a:solidFill>
              </a:rPr>
              <a:t>j</a:t>
            </a:r>
            <a:r>
              <a:rPr lang="en" baseline="30000" dirty="0">
                <a:solidFill>
                  <a:srgbClr val="666666"/>
                </a:solidFill>
              </a:rPr>
              <a:t>(k)</a:t>
            </a:r>
            <a:r>
              <a:rPr lang="en" dirty="0">
                <a:solidFill>
                  <a:srgbClr val="666666"/>
                </a:solidFill>
              </a:rPr>
              <a:t>/t ,  where 0 &lt; t &lt; 1</a:t>
            </a:r>
          </a:p>
          <a:p>
            <a:pPr lvl="0" algn="ctr" rtl="0">
              <a:spcBef>
                <a:spcPts val="0"/>
              </a:spcBef>
              <a:spcAft>
                <a:spcPts val="0"/>
              </a:spcAft>
              <a:buNone/>
            </a:pPr>
            <a:endParaRPr dirty="0">
              <a:solidFill>
                <a:srgbClr val="666666"/>
              </a:solidFill>
            </a:endParaRPr>
          </a:p>
        </p:txBody>
      </p:sp>
      <p:sp>
        <p:nvSpPr>
          <p:cNvPr id="184" name="Shape 18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15</a:t>
            </a:fld>
            <a:endParaRPr lang="en"/>
          </a:p>
        </p:txBody>
      </p:sp>
      <p:pic>
        <p:nvPicPr>
          <p:cNvPr id="185" name="Shape 185"/>
          <p:cNvPicPr preferRelativeResize="0"/>
          <p:nvPr/>
        </p:nvPicPr>
        <p:blipFill>
          <a:blip r:embed="rId3">
            <a:alphaModFix/>
          </a:blip>
          <a:stretch>
            <a:fillRect/>
          </a:stretch>
        </p:blipFill>
        <p:spPr>
          <a:xfrm>
            <a:off x="4523275" y="240125"/>
            <a:ext cx="4309024" cy="1203475"/>
          </a:xfrm>
          <a:prstGeom prst="rect">
            <a:avLst/>
          </a:prstGeom>
          <a:noFill/>
          <a:ln>
            <a:noFill/>
          </a:ln>
        </p:spPr>
      </p:pic>
      <p:pic>
        <p:nvPicPr>
          <p:cNvPr id="186" name="Shape 186"/>
          <p:cNvPicPr preferRelativeResize="0"/>
          <p:nvPr/>
        </p:nvPicPr>
        <p:blipFill>
          <a:blip r:embed="rId4">
            <a:alphaModFix/>
          </a:blip>
          <a:stretch>
            <a:fillRect/>
          </a:stretch>
        </p:blipFill>
        <p:spPr>
          <a:xfrm>
            <a:off x="5653750" y="1015199"/>
            <a:ext cx="2330149" cy="1369399"/>
          </a:xfrm>
          <a:prstGeom prst="rect">
            <a:avLst/>
          </a:prstGeom>
          <a:noFill/>
          <a:ln>
            <a:noFill/>
          </a:ln>
        </p:spPr>
      </p:pic>
      <p:sp>
        <p:nvSpPr>
          <p:cNvPr id="187" name="Shape 187"/>
          <p:cNvSpPr txBox="1"/>
          <p:nvPr/>
        </p:nvSpPr>
        <p:spPr>
          <a:xfrm>
            <a:off x="528175" y="4755025"/>
            <a:ext cx="1282799" cy="301799"/>
          </a:xfrm>
          <a:prstGeom prst="rect">
            <a:avLst/>
          </a:prstGeom>
          <a:noFill/>
          <a:ln>
            <a:noFill/>
          </a:ln>
        </p:spPr>
        <p:txBody>
          <a:bodyPr lIns="91425" tIns="91425" rIns="91425" bIns="91425" anchor="t" anchorCtr="0">
            <a:noAutofit/>
          </a:bodyPr>
          <a:lstStyle/>
          <a:p>
            <a:pPr>
              <a:spcBef>
                <a:spcPts val="0"/>
              </a:spcBef>
              <a:buNone/>
            </a:pPr>
            <a:r>
              <a:rPr lang="en" sz="1200"/>
              <a:t>(Svanberg, K.)</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311700" y="445025"/>
            <a:ext cx="8520599" cy="707399"/>
          </a:xfrm>
          <a:prstGeom prst="rect">
            <a:avLst/>
          </a:prstGeom>
        </p:spPr>
        <p:txBody>
          <a:bodyPr lIns="91425" tIns="91425" rIns="91425" bIns="91425" anchor="t" anchorCtr="0">
            <a:noAutofit/>
          </a:bodyPr>
          <a:lstStyle/>
          <a:p>
            <a:pPr>
              <a:spcBef>
                <a:spcPts val="0"/>
              </a:spcBef>
              <a:buNone/>
            </a:pPr>
            <a:r>
              <a:rPr lang="en"/>
              <a:t>The Cantilever Beam</a:t>
            </a:r>
          </a:p>
        </p:txBody>
      </p:sp>
      <p:sp>
        <p:nvSpPr>
          <p:cNvPr id="193" name="Shape 193"/>
          <p:cNvSpPr txBox="1">
            <a:spLocks noGrp="1"/>
          </p:cNvSpPr>
          <p:nvPr>
            <p:ph type="body" idx="1"/>
          </p:nvPr>
        </p:nvSpPr>
        <p:spPr>
          <a:xfrm>
            <a:off x="311700" y="1266325"/>
            <a:ext cx="8520599" cy="3302700"/>
          </a:xfrm>
          <a:prstGeom prst="rect">
            <a:avLst/>
          </a:prstGeom>
        </p:spPr>
        <p:txBody>
          <a:bodyPr lIns="91425" tIns="91425" rIns="91425" bIns="91425" anchor="t" anchorCtr="0">
            <a:noAutofit/>
          </a:bodyPr>
          <a:lstStyle/>
          <a:p>
            <a:pPr marL="457200" lvl="0" indent="-228600" rtl="0">
              <a:spcBef>
                <a:spcPts val="0"/>
              </a:spcBef>
              <a:spcAft>
                <a:spcPts val="0"/>
              </a:spcAft>
            </a:pPr>
            <a:r>
              <a:rPr lang="en"/>
              <a:t>Traditional Method</a:t>
            </a:r>
          </a:p>
          <a:p>
            <a:pPr marL="914400" lvl="1" indent="-228600" rtl="0">
              <a:spcBef>
                <a:spcPts val="0"/>
              </a:spcBef>
              <a:spcAft>
                <a:spcPts val="1000"/>
              </a:spcAft>
            </a:pPr>
            <a:r>
              <a:rPr lang="en"/>
              <a:t>didn’t converge </a:t>
            </a:r>
            <a:r>
              <a:rPr lang="en" sz="1200"/>
              <a:t>(Svanberg)</a:t>
            </a:r>
          </a:p>
          <a:p>
            <a:pPr marL="457200" lvl="0" indent="-228600" rtl="0">
              <a:spcBef>
                <a:spcPts val="0"/>
              </a:spcBef>
              <a:spcAft>
                <a:spcPts val="0"/>
              </a:spcAft>
            </a:pPr>
            <a:r>
              <a:rPr lang="en"/>
              <a:t>Sequential quadratic programming (SQP)</a:t>
            </a:r>
          </a:p>
          <a:p>
            <a:pPr marL="914400" lvl="1" indent="-228600" rtl="0">
              <a:spcBef>
                <a:spcPts val="0"/>
              </a:spcBef>
              <a:spcAft>
                <a:spcPts val="1000"/>
              </a:spcAft>
            </a:pPr>
            <a:r>
              <a:rPr lang="en"/>
              <a:t>10 iterations </a:t>
            </a:r>
            <a:r>
              <a:rPr lang="en" sz="1200"/>
              <a:t>(Jiang, Papalambros)</a:t>
            </a:r>
          </a:p>
          <a:p>
            <a:pPr marL="457200" lvl="0" indent="-228600" rtl="0">
              <a:spcBef>
                <a:spcPts val="0"/>
              </a:spcBef>
              <a:spcAft>
                <a:spcPts val="0"/>
              </a:spcAft>
            </a:pPr>
            <a:r>
              <a:rPr lang="en"/>
              <a:t>Method of moving asymptotes (MMA)</a:t>
            </a:r>
          </a:p>
          <a:p>
            <a:pPr marL="914400" lvl="1" indent="-228600">
              <a:spcBef>
                <a:spcPts val="0"/>
              </a:spcBef>
              <a:spcAft>
                <a:spcPts val="1000"/>
              </a:spcAft>
            </a:pPr>
            <a:r>
              <a:rPr lang="en"/>
              <a:t>3 iterations </a:t>
            </a:r>
            <a:r>
              <a:rPr lang="en" sz="1200"/>
              <a:t>(Jiang, Papalambros)</a:t>
            </a:r>
          </a:p>
        </p:txBody>
      </p:sp>
      <p:sp>
        <p:nvSpPr>
          <p:cNvPr id="194" name="Shape 19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16</a:t>
            </a:fld>
            <a:endParaRPr lang="en"/>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311700" y="306700"/>
            <a:ext cx="8520599" cy="707399"/>
          </a:xfrm>
          <a:prstGeom prst="rect">
            <a:avLst/>
          </a:prstGeom>
        </p:spPr>
        <p:txBody>
          <a:bodyPr lIns="91425" tIns="91425" rIns="91425" bIns="91425" anchor="t" anchorCtr="0">
            <a:noAutofit/>
          </a:bodyPr>
          <a:lstStyle/>
          <a:p>
            <a:pPr>
              <a:spcBef>
                <a:spcPts val="0"/>
              </a:spcBef>
              <a:buNone/>
            </a:pPr>
            <a:r>
              <a:rPr lang="en"/>
              <a:t>The 39-bar Tower</a:t>
            </a:r>
          </a:p>
        </p:txBody>
      </p:sp>
      <p:sp>
        <p:nvSpPr>
          <p:cNvPr id="200" name="Shape 200"/>
          <p:cNvSpPr txBox="1">
            <a:spLocks noGrp="1"/>
          </p:cNvSpPr>
          <p:nvPr>
            <p:ph type="body" idx="1"/>
          </p:nvPr>
        </p:nvSpPr>
        <p:spPr>
          <a:xfrm>
            <a:off x="311700" y="1014100"/>
            <a:ext cx="5445000" cy="3754500"/>
          </a:xfrm>
          <a:prstGeom prst="rect">
            <a:avLst/>
          </a:prstGeom>
        </p:spPr>
        <p:txBody>
          <a:bodyPr lIns="91425" tIns="91425" rIns="91425" bIns="91425" anchor="t" anchorCtr="0">
            <a:noAutofit/>
          </a:bodyPr>
          <a:lstStyle/>
          <a:p>
            <a:pPr marL="457200" lvl="0" indent="-228600" rtl="0">
              <a:lnSpc>
                <a:spcPct val="100000"/>
              </a:lnSpc>
              <a:spcBef>
                <a:spcPts val="0"/>
              </a:spcBef>
              <a:spcAft>
                <a:spcPts val="0"/>
              </a:spcAft>
              <a:buSzPct val="100000"/>
            </a:pPr>
            <a:r>
              <a:rPr lang="en" sz="1600" b="1" dirty="0"/>
              <a:t>Case 1</a:t>
            </a:r>
          </a:p>
          <a:p>
            <a:pPr marL="971550" lvl="1" indent="-285750" rtl="0">
              <a:lnSpc>
                <a:spcPct val="100000"/>
              </a:lnSpc>
              <a:spcBef>
                <a:spcPts val="0"/>
              </a:spcBef>
              <a:spcAft>
                <a:spcPts val="0"/>
              </a:spcAft>
              <a:buFont typeface="Arial" panose="020B0604020202020204" pitchFamily="34" charset="0"/>
              <a:buChar char="•"/>
            </a:pPr>
            <a:r>
              <a:rPr lang="en" dirty="0"/>
              <a:t>single deflection constraint at node 14 or 15 + a total of 26 stress constraints</a:t>
            </a:r>
          </a:p>
          <a:p>
            <a:pPr marL="971550" lvl="1" indent="-285750" rtl="0">
              <a:lnSpc>
                <a:spcPct val="100000"/>
              </a:lnSpc>
              <a:spcBef>
                <a:spcPts val="0"/>
              </a:spcBef>
              <a:spcAft>
                <a:spcPts val="0"/>
              </a:spcAft>
              <a:buFont typeface="Arial" panose="020B0604020202020204" pitchFamily="34" charset="0"/>
              <a:buChar char="•"/>
            </a:pPr>
            <a:r>
              <a:rPr lang="en" dirty="0"/>
              <a:t>initial point is feasible</a:t>
            </a:r>
          </a:p>
          <a:p>
            <a:pPr marL="971550" lvl="1" indent="-285750" rtl="0">
              <a:lnSpc>
                <a:spcPct val="100000"/>
              </a:lnSpc>
              <a:spcBef>
                <a:spcPts val="0"/>
              </a:spcBef>
              <a:spcAft>
                <a:spcPts val="0"/>
              </a:spcAft>
              <a:buFont typeface="Arial" panose="020B0604020202020204" pitchFamily="34" charset="0"/>
              <a:buChar char="•"/>
            </a:pPr>
            <a:r>
              <a:rPr lang="en" dirty="0"/>
              <a:t>No. of Iterations</a:t>
            </a:r>
          </a:p>
          <a:p>
            <a:pPr marL="1428750" lvl="2" indent="-285750" rtl="0">
              <a:lnSpc>
                <a:spcPct val="100000"/>
              </a:lnSpc>
              <a:spcBef>
                <a:spcPts val="0"/>
              </a:spcBef>
              <a:spcAft>
                <a:spcPts val="0"/>
              </a:spcAft>
              <a:buFont typeface="Arial" panose="020B0604020202020204" pitchFamily="34" charset="0"/>
              <a:buChar char="•"/>
            </a:pPr>
            <a:r>
              <a:rPr lang="en" dirty="0"/>
              <a:t>FOMMA: 17</a:t>
            </a:r>
          </a:p>
          <a:p>
            <a:pPr marL="1428750" lvl="2" indent="-285750" rtl="0">
              <a:lnSpc>
                <a:spcPct val="100000"/>
              </a:lnSpc>
              <a:spcBef>
                <a:spcPts val="0"/>
              </a:spcBef>
              <a:spcAft>
                <a:spcPts val="0"/>
              </a:spcAft>
              <a:buFont typeface="Arial" panose="020B0604020202020204" pitchFamily="34" charset="0"/>
              <a:buChar char="•"/>
            </a:pPr>
            <a:r>
              <a:rPr lang="en" dirty="0"/>
              <a:t>SOMMA: 26</a:t>
            </a:r>
          </a:p>
          <a:p>
            <a:pPr marL="1428750" lvl="2" indent="-285750" rtl="0">
              <a:lnSpc>
                <a:spcPct val="100000"/>
              </a:lnSpc>
              <a:spcBef>
                <a:spcPts val="0"/>
              </a:spcBef>
              <a:spcAft>
                <a:spcPts val="0"/>
              </a:spcAft>
              <a:buFont typeface="Arial" panose="020B0604020202020204" pitchFamily="34" charset="0"/>
              <a:buChar char="•"/>
            </a:pPr>
            <a:r>
              <a:rPr lang="en" dirty="0"/>
              <a:t>SQP: 233</a:t>
            </a:r>
          </a:p>
          <a:p>
            <a:pPr marL="457200" lvl="0" indent="-228600" rtl="0">
              <a:lnSpc>
                <a:spcPct val="100000"/>
              </a:lnSpc>
              <a:spcBef>
                <a:spcPts val="0"/>
              </a:spcBef>
              <a:spcAft>
                <a:spcPts val="0"/>
              </a:spcAft>
              <a:buSzPct val="100000"/>
            </a:pPr>
            <a:r>
              <a:rPr lang="en" sz="1600" b="1" dirty="0"/>
              <a:t>Case 2</a:t>
            </a:r>
          </a:p>
          <a:p>
            <a:pPr marL="971550" lvl="1" indent="-285750" rtl="0">
              <a:lnSpc>
                <a:spcPct val="100000"/>
              </a:lnSpc>
              <a:spcBef>
                <a:spcPts val="0"/>
              </a:spcBef>
              <a:spcAft>
                <a:spcPts val="0"/>
              </a:spcAft>
              <a:buFont typeface="Arial" panose="020B0604020202020204" pitchFamily="34" charset="0"/>
              <a:buChar char="•"/>
            </a:pPr>
            <a:r>
              <a:rPr lang="en" dirty="0"/>
              <a:t>buckling constraints applied to all elements + 56 total stress constraints</a:t>
            </a:r>
          </a:p>
          <a:p>
            <a:pPr marL="971550" lvl="1" indent="-285750" rtl="0">
              <a:lnSpc>
                <a:spcPct val="100000"/>
              </a:lnSpc>
              <a:spcBef>
                <a:spcPts val="0"/>
              </a:spcBef>
              <a:spcAft>
                <a:spcPts val="0"/>
              </a:spcAft>
              <a:buFont typeface="Arial" panose="020B0604020202020204" pitchFamily="34" charset="0"/>
              <a:buChar char="•"/>
            </a:pPr>
            <a:r>
              <a:rPr lang="en" dirty="0"/>
              <a:t>initial point is the optimum of Case 1 + infeasible</a:t>
            </a:r>
          </a:p>
          <a:p>
            <a:pPr marL="971550" lvl="1" indent="-285750" rtl="0">
              <a:lnSpc>
                <a:spcPct val="100000"/>
              </a:lnSpc>
              <a:spcBef>
                <a:spcPts val="0"/>
              </a:spcBef>
              <a:spcAft>
                <a:spcPts val="0"/>
              </a:spcAft>
              <a:buFont typeface="Arial" panose="020B0604020202020204" pitchFamily="34" charset="0"/>
              <a:buChar char="•"/>
            </a:pPr>
            <a:r>
              <a:rPr lang="en" dirty="0"/>
              <a:t>No. of Iterations</a:t>
            </a:r>
          </a:p>
          <a:p>
            <a:pPr marL="1428750" lvl="2" indent="-285750" rtl="0">
              <a:lnSpc>
                <a:spcPct val="100000"/>
              </a:lnSpc>
              <a:spcBef>
                <a:spcPts val="0"/>
              </a:spcBef>
              <a:spcAft>
                <a:spcPts val="0"/>
              </a:spcAft>
              <a:buFont typeface="Arial" panose="020B0604020202020204" pitchFamily="34" charset="0"/>
              <a:buChar char="•"/>
            </a:pPr>
            <a:r>
              <a:rPr lang="en" dirty="0"/>
              <a:t>FOMMA: 12</a:t>
            </a:r>
          </a:p>
          <a:p>
            <a:pPr marL="1428750" lvl="2" indent="-285750" rtl="0">
              <a:lnSpc>
                <a:spcPct val="100000"/>
              </a:lnSpc>
              <a:spcBef>
                <a:spcPts val="0"/>
              </a:spcBef>
              <a:spcAft>
                <a:spcPts val="0"/>
              </a:spcAft>
              <a:buFont typeface="Arial" panose="020B0604020202020204" pitchFamily="34" charset="0"/>
              <a:buChar char="•"/>
            </a:pPr>
            <a:r>
              <a:rPr lang="en" dirty="0"/>
              <a:t>SOMMA: 21</a:t>
            </a:r>
          </a:p>
          <a:p>
            <a:pPr marL="1428750" lvl="2" indent="-285750">
              <a:lnSpc>
                <a:spcPct val="100000"/>
              </a:lnSpc>
              <a:spcBef>
                <a:spcPts val="0"/>
              </a:spcBef>
              <a:buFont typeface="Arial" panose="020B0604020202020204" pitchFamily="34" charset="0"/>
              <a:buChar char="•"/>
            </a:pPr>
            <a:r>
              <a:rPr lang="en" dirty="0"/>
              <a:t>SQP: 101</a:t>
            </a:r>
          </a:p>
        </p:txBody>
      </p:sp>
      <p:sp>
        <p:nvSpPr>
          <p:cNvPr id="201" name="Shape 20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17</a:t>
            </a:fld>
            <a:endParaRPr lang="en"/>
          </a:p>
        </p:txBody>
      </p:sp>
      <p:pic>
        <p:nvPicPr>
          <p:cNvPr id="202" name="Shape 202"/>
          <p:cNvPicPr preferRelativeResize="0"/>
          <p:nvPr/>
        </p:nvPicPr>
        <p:blipFill rotWithShape="1">
          <a:blip r:embed="rId3">
            <a:alphaModFix/>
          </a:blip>
          <a:srcRect l="8674" r="2994"/>
          <a:stretch/>
        </p:blipFill>
        <p:spPr>
          <a:xfrm>
            <a:off x="5756800" y="2"/>
            <a:ext cx="3387199" cy="4768647"/>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311700" y="445025"/>
            <a:ext cx="8520599" cy="707399"/>
          </a:xfrm>
          <a:prstGeom prst="rect">
            <a:avLst/>
          </a:prstGeom>
        </p:spPr>
        <p:txBody>
          <a:bodyPr lIns="91425" tIns="91425" rIns="91425" bIns="91425" anchor="t" anchorCtr="0">
            <a:noAutofit/>
          </a:bodyPr>
          <a:lstStyle/>
          <a:p>
            <a:pPr algn="ctr">
              <a:spcBef>
                <a:spcPts val="0"/>
              </a:spcBef>
              <a:buNone/>
            </a:pPr>
            <a:r>
              <a:rPr lang="en"/>
              <a:t>Applicability &amp; Benefits</a:t>
            </a:r>
          </a:p>
        </p:txBody>
      </p:sp>
      <p:sp>
        <p:nvSpPr>
          <p:cNvPr id="208" name="Shape 208"/>
          <p:cNvSpPr txBox="1">
            <a:spLocks noGrp="1"/>
          </p:cNvSpPr>
          <p:nvPr>
            <p:ph type="body" idx="1"/>
          </p:nvPr>
        </p:nvSpPr>
        <p:spPr>
          <a:xfrm>
            <a:off x="311700" y="1266175"/>
            <a:ext cx="3999899" cy="3302700"/>
          </a:xfrm>
          <a:prstGeom prst="rect">
            <a:avLst/>
          </a:prstGeom>
        </p:spPr>
        <p:txBody>
          <a:bodyPr lIns="91425" tIns="91425" rIns="91425" bIns="91425" anchor="t" anchorCtr="0">
            <a:noAutofit/>
          </a:bodyPr>
          <a:lstStyle/>
          <a:p>
            <a:pPr marL="457200" lvl="0" indent="-228600" rtl="0">
              <a:spcBef>
                <a:spcPts val="0"/>
              </a:spcBef>
              <a:spcAft>
                <a:spcPts val="1000"/>
              </a:spcAft>
              <a:buSzPct val="100000"/>
            </a:pPr>
            <a:r>
              <a:rPr lang="en" sz="1600"/>
              <a:t>Tested against “traditional methods,” MMA converges faster</a:t>
            </a:r>
          </a:p>
          <a:p>
            <a:pPr marL="457200" lvl="0" indent="-228600" rtl="0">
              <a:spcBef>
                <a:spcPts val="0"/>
              </a:spcBef>
              <a:spcAft>
                <a:spcPts val="1000"/>
              </a:spcAft>
              <a:buSzPct val="100000"/>
            </a:pPr>
            <a:r>
              <a:rPr lang="en" sz="1600"/>
              <a:t>Easier to use and understand than other structural synthesis methods</a:t>
            </a:r>
          </a:p>
          <a:p>
            <a:pPr marL="457200" lvl="0" indent="-228600" rtl="0">
              <a:spcBef>
                <a:spcPts val="0"/>
              </a:spcBef>
              <a:spcAft>
                <a:spcPts val="1000"/>
              </a:spcAft>
              <a:buSzPct val="100000"/>
            </a:pPr>
            <a:r>
              <a:rPr lang="en" sz="1600"/>
              <a:t>MMA behavior is not sensitive to scaling or translating variables; variables do </a:t>
            </a:r>
            <a:r>
              <a:rPr lang="en" sz="1600" b="1"/>
              <a:t>not</a:t>
            </a:r>
            <a:r>
              <a:rPr lang="en" sz="1600"/>
              <a:t> need to be non-negative</a:t>
            </a:r>
          </a:p>
        </p:txBody>
      </p:sp>
      <p:sp>
        <p:nvSpPr>
          <p:cNvPr id="209" name="Shape 20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18</a:t>
            </a:fld>
            <a:endParaRPr lang="en"/>
          </a:p>
        </p:txBody>
      </p:sp>
      <p:sp>
        <p:nvSpPr>
          <p:cNvPr id="210" name="Shape 210"/>
          <p:cNvSpPr txBox="1">
            <a:spLocks noGrp="1"/>
          </p:cNvSpPr>
          <p:nvPr>
            <p:ph type="body" idx="2"/>
          </p:nvPr>
        </p:nvSpPr>
        <p:spPr>
          <a:xfrm>
            <a:off x="4673000" y="1266175"/>
            <a:ext cx="4159199" cy="3302700"/>
          </a:xfrm>
          <a:prstGeom prst="rect">
            <a:avLst/>
          </a:prstGeom>
        </p:spPr>
        <p:txBody>
          <a:bodyPr lIns="91425" tIns="91425" rIns="91425" bIns="91425" anchor="t" anchorCtr="0">
            <a:noAutofit/>
          </a:bodyPr>
          <a:lstStyle/>
          <a:p>
            <a:pPr marL="457200" marR="0" lvl="0" indent="-228600" algn="l" rtl="0">
              <a:lnSpc>
                <a:spcPct val="115000"/>
              </a:lnSpc>
              <a:spcBef>
                <a:spcPts val="0"/>
              </a:spcBef>
              <a:spcAft>
                <a:spcPts val="0"/>
              </a:spcAft>
              <a:buClr>
                <a:schemeClr val="dk2"/>
              </a:buClr>
              <a:buSzPct val="100000"/>
              <a:buFont typeface="Open Sans"/>
            </a:pPr>
            <a:r>
              <a:rPr lang="en" sz="1600"/>
              <a:t>Is mainly used to determine characteristics of a structure, which can include</a:t>
            </a:r>
          </a:p>
          <a:p>
            <a:pPr marL="914400" marR="0" lvl="1" indent="-228600" algn="l" rtl="0">
              <a:lnSpc>
                <a:spcPct val="115000"/>
              </a:lnSpc>
              <a:spcBef>
                <a:spcPts val="0"/>
              </a:spcBef>
              <a:spcAft>
                <a:spcPts val="0"/>
              </a:spcAft>
              <a:buSzPct val="100000"/>
            </a:pPr>
            <a:r>
              <a:rPr lang="en" sz="1600"/>
              <a:t>structure self-weight</a:t>
            </a:r>
          </a:p>
          <a:p>
            <a:pPr marL="914400" marR="0" lvl="1" indent="-228600" algn="l" rtl="0">
              <a:lnSpc>
                <a:spcPct val="115000"/>
              </a:lnSpc>
              <a:spcBef>
                <a:spcPts val="0"/>
              </a:spcBef>
              <a:spcAft>
                <a:spcPts val="0"/>
              </a:spcAft>
              <a:buSzPct val="100000"/>
            </a:pPr>
            <a:r>
              <a:rPr lang="en" sz="1600"/>
              <a:t>point or node displacement</a:t>
            </a:r>
          </a:p>
          <a:p>
            <a:pPr marL="914400" marR="0" lvl="1" indent="-228600" algn="l" rtl="0">
              <a:lnSpc>
                <a:spcPct val="115000"/>
              </a:lnSpc>
              <a:spcBef>
                <a:spcPts val="0"/>
              </a:spcBef>
              <a:spcAft>
                <a:spcPts val="0"/>
              </a:spcAft>
              <a:buSzPct val="100000"/>
            </a:pPr>
            <a:r>
              <a:rPr lang="en" sz="1600"/>
              <a:t>member thickness</a:t>
            </a:r>
          </a:p>
          <a:p>
            <a:pPr marL="914400" marR="0" lvl="1" indent="-228600" algn="l" rtl="0">
              <a:lnSpc>
                <a:spcPct val="115000"/>
              </a:lnSpc>
              <a:spcBef>
                <a:spcPts val="0"/>
              </a:spcBef>
              <a:spcAft>
                <a:spcPts val="0"/>
              </a:spcAft>
              <a:buSzPct val="100000"/>
            </a:pPr>
            <a:r>
              <a:rPr lang="en" sz="1600"/>
              <a:t>number of members</a:t>
            </a:r>
          </a:p>
          <a:p>
            <a:pPr marL="914400" marR="0" lvl="1" indent="-228600" algn="l" rtl="0">
              <a:lnSpc>
                <a:spcPct val="115000"/>
              </a:lnSpc>
              <a:spcBef>
                <a:spcPts val="0"/>
              </a:spcBef>
              <a:spcAft>
                <a:spcPts val="0"/>
              </a:spcAft>
              <a:buSzPct val="100000"/>
            </a:pPr>
            <a:r>
              <a:rPr lang="en" sz="1600"/>
              <a:t>truss spacing</a:t>
            </a:r>
          </a:p>
          <a:p>
            <a:pPr marL="914400" marR="0" lvl="1" indent="-228600" algn="l" rtl="0">
              <a:lnSpc>
                <a:spcPct val="115000"/>
              </a:lnSpc>
              <a:spcBef>
                <a:spcPts val="0"/>
              </a:spcBef>
              <a:spcAft>
                <a:spcPts val="0"/>
              </a:spcAft>
              <a:buSzPct val="100000"/>
            </a:pPr>
            <a:r>
              <a:rPr lang="en" sz="1600"/>
              <a:t>through-flow in turbo- machineries</a:t>
            </a:r>
          </a:p>
          <a:p>
            <a:pPr marL="457200" marR="0" lvl="0" indent="0" algn="l" rtl="0">
              <a:lnSpc>
                <a:spcPct val="115000"/>
              </a:lnSpc>
              <a:spcBef>
                <a:spcPts val="0"/>
              </a:spcBef>
              <a:spcAft>
                <a:spcPts val="0"/>
              </a:spcAft>
              <a:buNone/>
            </a:pPr>
            <a:endParaRPr sz="1600"/>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286350" y="814800"/>
            <a:ext cx="8571300" cy="942000"/>
          </a:xfrm>
          <a:prstGeom prst="rect">
            <a:avLst/>
          </a:prstGeom>
        </p:spPr>
        <p:txBody>
          <a:bodyPr lIns="91425" tIns="91425" rIns="91425" bIns="91425" anchor="ctr" anchorCtr="0">
            <a:noAutofit/>
          </a:bodyPr>
          <a:lstStyle/>
          <a:p>
            <a:pPr>
              <a:spcBef>
                <a:spcPts val="0"/>
              </a:spcBef>
              <a:buNone/>
            </a:pPr>
            <a:r>
              <a:rPr lang="en" sz="4400" u="sng"/>
              <a:t>Questions?</a:t>
            </a:r>
          </a:p>
        </p:txBody>
      </p:sp>
      <p:sp>
        <p:nvSpPr>
          <p:cNvPr id="216" name="Shape 216"/>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lt1"/>
                </a:solidFill>
              </a:rPr>
              <a:t>19</a:t>
            </a:fld>
            <a:endParaRPr lang="en">
              <a:solidFill>
                <a:schemeClr val="lt1"/>
              </a:solidFill>
            </a:endParaRPr>
          </a:p>
        </p:txBody>
      </p:sp>
      <p:sp>
        <p:nvSpPr>
          <p:cNvPr id="217" name="Shape 217"/>
          <p:cNvSpPr txBox="1">
            <a:spLocks noGrp="1"/>
          </p:cNvSpPr>
          <p:nvPr>
            <p:ph type="subTitle" idx="4294967295"/>
          </p:nvPr>
        </p:nvSpPr>
        <p:spPr>
          <a:xfrm>
            <a:off x="1886850" y="3277425"/>
            <a:ext cx="5370299" cy="893400"/>
          </a:xfrm>
          <a:prstGeom prst="rect">
            <a:avLst/>
          </a:prstGeom>
          <a:noFill/>
          <a:ln w="19050" cap="flat" cmpd="sng">
            <a:solidFill>
              <a:schemeClr val="accent1"/>
            </a:solidFill>
            <a:prstDash val="solid"/>
            <a:round/>
            <a:headEnd type="none" w="med" len="med"/>
            <a:tailEnd type="none" w="med" len="med"/>
          </a:ln>
        </p:spPr>
        <p:txBody>
          <a:bodyPr lIns="91425" tIns="91425" rIns="91425" bIns="91425" anchor="t" anchorCtr="0">
            <a:noAutofit/>
          </a:bodyPr>
          <a:lstStyle/>
          <a:p>
            <a:pPr lvl="0" algn="ctr" rtl="0">
              <a:lnSpc>
                <a:spcPct val="100000"/>
              </a:lnSpc>
              <a:spcBef>
                <a:spcPts val="0"/>
              </a:spcBef>
              <a:spcAft>
                <a:spcPts val="0"/>
              </a:spcAft>
              <a:buNone/>
            </a:pPr>
            <a:r>
              <a:rPr lang="en" sz="2400" b="1">
                <a:solidFill>
                  <a:schemeClr val="accent1"/>
                </a:solidFill>
              </a:rPr>
              <a:t>MTH 5007/ORP 5001</a:t>
            </a:r>
          </a:p>
          <a:p>
            <a:pPr lvl="0" algn="ctr" rtl="0">
              <a:lnSpc>
                <a:spcPct val="100000"/>
              </a:lnSpc>
              <a:spcBef>
                <a:spcPts val="0"/>
              </a:spcBef>
              <a:spcAft>
                <a:spcPts val="0"/>
              </a:spcAft>
              <a:buNone/>
            </a:pPr>
            <a:r>
              <a:rPr lang="en">
                <a:solidFill>
                  <a:schemeClr val="accent1"/>
                </a:solidFill>
              </a:rPr>
              <a:t>Justin Blackman &amp; Alexis Miller</a:t>
            </a:r>
          </a:p>
          <a:p>
            <a:pPr lvl="0" rtl="0">
              <a:spcBef>
                <a:spcPts val="0"/>
              </a:spcBef>
              <a:buNone/>
            </a:pPr>
            <a:endParaRPr sz="1400"/>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311700" y="445025"/>
            <a:ext cx="8520599" cy="707399"/>
          </a:xfrm>
          <a:prstGeom prst="rect">
            <a:avLst/>
          </a:prstGeom>
        </p:spPr>
        <p:txBody>
          <a:bodyPr lIns="91425" tIns="91425" rIns="91425" bIns="91425" anchor="t" anchorCtr="0">
            <a:noAutofit/>
          </a:bodyPr>
          <a:lstStyle/>
          <a:p>
            <a:pPr>
              <a:spcBef>
                <a:spcPts val="0"/>
              </a:spcBef>
              <a:buNone/>
            </a:pPr>
            <a:r>
              <a:rPr lang="en"/>
              <a:t>What is MMA?</a:t>
            </a:r>
          </a:p>
        </p:txBody>
      </p:sp>
      <p:sp>
        <p:nvSpPr>
          <p:cNvPr id="69" name="Shape 69"/>
          <p:cNvSpPr txBox="1">
            <a:spLocks noGrp="1"/>
          </p:cNvSpPr>
          <p:nvPr>
            <p:ph type="body" idx="1"/>
          </p:nvPr>
        </p:nvSpPr>
        <p:spPr>
          <a:xfrm>
            <a:off x="311700" y="1266325"/>
            <a:ext cx="8520599" cy="3302700"/>
          </a:xfrm>
          <a:prstGeom prst="rect">
            <a:avLst/>
          </a:prstGeom>
        </p:spPr>
        <p:txBody>
          <a:bodyPr lIns="91425" tIns="91425" rIns="91425" bIns="91425" anchor="t" anchorCtr="0">
            <a:noAutofit/>
          </a:bodyPr>
          <a:lstStyle/>
          <a:p>
            <a:pPr marL="457200" lvl="0" indent="-228600" rtl="0">
              <a:spcBef>
                <a:spcPts val="1000"/>
              </a:spcBef>
            </a:pPr>
            <a:r>
              <a:rPr lang="en" b="1"/>
              <a:t>Mixed Martial Arts-</a:t>
            </a:r>
            <a:r>
              <a:rPr lang="en"/>
              <a:t> full contact combat sport that allows opponents to legally employ a wide range of fighting techniques including striking, kicking, and grappling</a:t>
            </a:r>
          </a:p>
          <a:p>
            <a:pPr marL="457200" lvl="0" indent="-228600" rtl="0">
              <a:spcBef>
                <a:spcPts val="1000"/>
              </a:spcBef>
            </a:pPr>
            <a:r>
              <a:rPr lang="en" b="1"/>
              <a:t>Method of Moving Asymptotes-</a:t>
            </a:r>
            <a:r>
              <a:rPr lang="en"/>
              <a:t> a method of nonlinear programming in (structural) optimization characterized by an iterative process where a new strictly convex subproblem is generated and solved per each iteration; see also, “impossible to find on Wikipedia”</a:t>
            </a:r>
          </a:p>
        </p:txBody>
      </p:sp>
      <p:sp>
        <p:nvSpPr>
          <p:cNvPr id="70" name="Shape 7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2</a:t>
            </a:fld>
            <a:endParaRPr lang="en"/>
          </a:p>
        </p:txBody>
      </p:sp>
      <p:pic>
        <p:nvPicPr>
          <p:cNvPr id="71" name="Shape 71"/>
          <p:cNvPicPr preferRelativeResize="0"/>
          <p:nvPr/>
        </p:nvPicPr>
        <p:blipFill>
          <a:blip r:embed="rId3">
            <a:alphaModFix/>
          </a:blip>
          <a:stretch>
            <a:fillRect/>
          </a:stretch>
        </p:blipFill>
        <p:spPr>
          <a:xfrm>
            <a:off x="5526455" y="256475"/>
            <a:ext cx="1026200" cy="952900"/>
          </a:xfrm>
          <a:prstGeom prst="rect">
            <a:avLst/>
          </a:prstGeom>
          <a:noFill/>
          <a:ln>
            <a:noFill/>
          </a:ln>
        </p:spPr>
      </p:pic>
      <p:pic>
        <p:nvPicPr>
          <p:cNvPr id="72" name="Shape 72"/>
          <p:cNvPicPr preferRelativeResize="0"/>
          <p:nvPr/>
        </p:nvPicPr>
        <p:blipFill>
          <a:blip r:embed="rId4">
            <a:clrChange>
              <a:clrFrom>
                <a:srgbClr val="FEFEFE"/>
              </a:clrFrom>
              <a:clrTo>
                <a:srgbClr val="FEFEFE">
                  <a:alpha val="0"/>
                </a:srgbClr>
              </a:clrTo>
            </a:clrChange>
            <a:alphaModFix/>
          </a:blip>
          <a:stretch>
            <a:fillRect/>
          </a:stretch>
        </p:blipFill>
        <p:spPr>
          <a:xfrm>
            <a:off x="6039555" y="3492134"/>
            <a:ext cx="2552047" cy="1367882"/>
          </a:xfrm>
          <a:prstGeom prst="rect">
            <a:avLst/>
          </a:prstGeom>
          <a:noFill/>
          <a:ln>
            <a:noFill/>
          </a:ln>
        </p:spPr>
      </p:pic>
      <p:sp>
        <p:nvSpPr>
          <p:cNvPr id="73" name="Shape 73"/>
          <p:cNvSpPr txBox="1"/>
          <p:nvPr/>
        </p:nvSpPr>
        <p:spPr>
          <a:xfrm>
            <a:off x="693150" y="4755025"/>
            <a:ext cx="1282799" cy="301799"/>
          </a:xfrm>
          <a:prstGeom prst="rect">
            <a:avLst/>
          </a:prstGeom>
          <a:noFill/>
          <a:ln>
            <a:noFill/>
          </a:ln>
        </p:spPr>
        <p:txBody>
          <a:bodyPr lIns="91425" tIns="91425" rIns="91425" bIns="91425" anchor="t" anchorCtr="0">
            <a:noAutofit/>
          </a:bodyPr>
          <a:lstStyle/>
          <a:p>
            <a:pPr lvl="0" rtl="0">
              <a:spcBef>
                <a:spcPts val="0"/>
              </a:spcBef>
              <a:buNone/>
            </a:pPr>
            <a:r>
              <a:rPr lang="en" sz="1200"/>
              <a:t>(Svanberg, K.)</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311700" y="284625"/>
            <a:ext cx="8520599" cy="707399"/>
          </a:xfrm>
          <a:prstGeom prst="rect">
            <a:avLst/>
          </a:prstGeom>
        </p:spPr>
        <p:txBody>
          <a:bodyPr lIns="91425" tIns="91425" rIns="91425" bIns="91425" anchor="t" anchorCtr="0">
            <a:noAutofit/>
          </a:bodyPr>
          <a:lstStyle/>
          <a:p>
            <a:pPr>
              <a:spcBef>
                <a:spcPts val="0"/>
              </a:spcBef>
              <a:buNone/>
            </a:pPr>
            <a:r>
              <a:rPr lang="en"/>
              <a:t>References</a:t>
            </a:r>
          </a:p>
        </p:txBody>
      </p:sp>
      <p:sp>
        <p:nvSpPr>
          <p:cNvPr id="223" name="Shape 223"/>
          <p:cNvSpPr txBox="1">
            <a:spLocks noGrp="1"/>
          </p:cNvSpPr>
          <p:nvPr>
            <p:ph type="body" idx="1"/>
          </p:nvPr>
        </p:nvSpPr>
        <p:spPr>
          <a:xfrm>
            <a:off x="311700" y="992025"/>
            <a:ext cx="8520599" cy="3641999"/>
          </a:xfrm>
          <a:prstGeom prst="rect">
            <a:avLst/>
          </a:prstGeom>
        </p:spPr>
        <p:txBody>
          <a:bodyPr lIns="91425" tIns="91425" rIns="91425" bIns="91425" anchor="t" anchorCtr="0">
            <a:noAutofit/>
          </a:bodyPr>
          <a:lstStyle/>
          <a:p>
            <a:pPr marL="457200" lvl="0" indent="-228600" rtl="0">
              <a:lnSpc>
                <a:spcPct val="150000"/>
              </a:lnSpc>
              <a:spcBef>
                <a:spcPts val="0"/>
              </a:spcBef>
              <a:spcAft>
                <a:spcPts val="0"/>
              </a:spcAft>
              <a:buSzPct val="100000"/>
              <a:buFont typeface="Arial"/>
            </a:pPr>
            <a:r>
              <a:rPr lang="en" sz="1400">
                <a:latin typeface="Arial"/>
                <a:ea typeface="Arial"/>
                <a:cs typeface="Arial"/>
                <a:sym typeface="Arial"/>
              </a:rPr>
              <a:t>Bachar, M., Estebenet, T., &amp; Guessab, A. (2014). </a:t>
            </a:r>
            <a:r>
              <a:rPr lang="en" sz="1400" i="1">
                <a:latin typeface="Arial"/>
                <a:ea typeface="Arial"/>
                <a:cs typeface="Arial"/>
                <a:sym typeface="Arial"/>
              </a:rPr>
              <a:t>A moving asymptotes algorithm using new local convex approximation methods with explicit solutions</a:t>
            </a:r>
            <a:r>
              <a:rPr lang="en" sz="1400">
                <a:latin typeface="Arial"/>
                <a:ea typeface="Arial"/>
                <a:cs typeface="Arial"/>
                <a:sym typeface="Arial"/>
              </a:rPr>
              <a:t>. Kent, OH: Kent State University.</a:t>
            </a:r>
          </a:p>
          <a:p>
            <a:pPr marL="457200" lvl="0" indent="-228600" rtl="0">
              <a:lnSpc>
                <a:spcPct val="150000"/>
              </a:lnSpc>
              <a:spcBef>
                <a:spcPts val="0"/>
              </a:spcBef>
              <a:spcAft>
                <a:spcPts val="0"/>
              </a:spcAft>
              <a:buSzPct val="100000"/>
              <a:buFont typeface="Arial"/>
            </a:pPr>
            <a:r>
              <a:rPr lang="en" sz="1400">
                <a:latin typeface="Arial"/>
                <a:ea typeface="Arial"/>
                <a:cs typeface="Arial"/>
                <a:sym typeface="Arial"/>
              </a:rPr>
              <a:t>Jiang, T., &amp; Papalambros, P. Y. </a:t>
            </a:r>
            <a:r>
              <a:rPr lang="en" sz="1400" i="1">
                <a:latin typeface="Arial"/>
                <a:ea typeface="Arial"/>
                <a:cs typeface="Arial"/>
                <a:sym typeface="Arial"/>
              </a:rPr>
              <a:t>A first order method of moving asymptotes for structural</a:t>
            </a:r>
            <a:r>
              <a:rPr lang="en" sz="1400">
                <a:latin typeface="Arial"/>
                <a:ea typeface="Arial"/>
                <a:cs typeface="Arial"/>
                <a:sym typeface="Arial"/>
              </a:rPr>
              <a:t> </a:t>
            </a:r>
            <a:r>
              <a:rPr lang="en" sz="1400" i="1">
                <a:latin typeface="Arial"/>
                <a:ea typeface="Arial"/>
                <a:cs typeface="Arial"/>
                <a:sym typeface="Arial"/>
              </a:rPr>
              <a:t>optimization</a:t>
            </a:r>
            <a:r>
              <a:rPr lang="en" sz="1400">
                <a:latin typeface="Arial"/>
                <a:ea typeface="Arial"/>
                <a:cs typeface="Arial"/>
                <a:sym typeface="Arial"/>
              </a:rPr>
              <a:t>. Ann Arbor, MI: Design Laboratory, Department of Mechanical Engineering and Applied Mechanics, The University of Michigan.</a:t>
            </a:r>
          </a:p>
          <a:p>
            <a:pPr marL="457200" lvl="0" indent="-228600" rtl="0">
              <a:lnSpc>
                <a:spcPct val="150000"/>
              </a:lnSpc>
              <a:spcBef>
                <a:spcPts val="0"/>
              </a:spcBef>
              <a:spcAft>
                <a:spcPts val="0"/>
              </a:spcAft>
              <a:buSzPct val="100000"/>
              <a:buFont typeface="Arial"/>
            </a:pPr>
            <a:r>
              <a:rPr lang="en" sz="1400">
                <a:latin typeface="Arial"/>
                <a:ea typeface="Arial"/>
                <a:cs typeface="Arial"/>
                <a:sym typeface="Arial"/>
              </a:rPr>
              <a:t>Shmit, L. A., Jr., &amp; Farshi, B. (1974). Some approximation concepts for structural synthesis. </a:t>
            </a:r>
            <a:r>
              <a:rPr lang="en" sz="1400" i="1">
                <a:latin typeface="Arial"/>
                <a:ea typeface="Arial"/>
                <a:cs typeface="Arial"/>
                <a:sym typeface="Arial"/>
              </a:rPr>
              <a:t>A1AA</a:t>
            </a:r>
            <a:r>
              <a:rPr lang="en" sz="1400">
                <a:latin typeface="Arial"/>
                <a:ea typeface="Arial"/>
                <a:cs typeface="Arial"/>
                <a:sym typeface="Arial"/>
              </a:rPr>
              <a:t>, </a:t>
            </a:r>
            <a:r>
              <a:rPr lang="en" sz="1400" i="1">
                <a:latin typeface="Arial"/>
                <a:ea typeface="Arial"/>
                <a:cs typeface="Arial"/>
                <a:sym typeface="Arial"/>
              </a:rPr>
              <a:t>12</a:t>
            </a:r>
            <a:r>
              <a:rPr lang="en" sz="1400">
                <a:latin typeface="Arial"/>
                <a:ea typeface="Arial"/>
                <a:cs typeface="Arial"/>
                <a:sym typeface="Arial"/>
              </a:rPr>
              <a:t>(5), 692-699.</a:t>
            </a:r>
          </a:p>
          <a:p>
            <a:pPr marL="457200" lvl="0" indent="-228600" rtl="0">
              <a:lnSpc>
                <a:spcPct val="150000"/>
              </a:lnSpc>
              <a:spcBef>
                <a:spcPts val="0"/>
              </a:spcBef>
              <a:spcAft>
                <a:spcPts val="0"/>
              </a:spcAft>
              <a:buSzPct val="100000"/>
              <a:buFont typeface="Arial"/>
            </a:pPr>
            <a:r>
              <a:rPr lang="en" sz="1400">
                <a:highlight>
                  <a:srgbClr val="FFFFFF"/>
                </a:highlight>
                <a:latin typeface="Arial"/>
                <a:ea typeface="Arial"/>
                <a:cs typeface="Arial"/>
                <a:sym typeface="Arial"/>
              </a:rPr>
              <a:t>Svanberg, K. (1987). Method of moving asymptotes- a new method for structural optimization. </a:t>
            </a:r>
            <a:r>
              <a:rPr lang="en" sz="1400" i="1">
                <a:highlight>
                  <a:srgbClr val="FFFFFF"/>
                </a:highlight>
                <a:latin typeface="Arial"/>
                <a:ea typeface="Arial"/>
                <a:cs typeface="Arial"/>
                <a:sym typeface="Arial"/>
              </a:rPr>
              <a:t>International Journal  for Numerical Methods in Engineering</a:t>
            </a:r>
            <a:r>
              <a:rPr lang="en" sz="1400">
                <a:highlight>
                  <a:srgbClr val="FFFFFF"/>
                </a:highlight>
                <a:latin typeface="Arial"/>
                <a:ea typeface="Arial"/>
                <a:cs typeface="Arial"/>
                <a:sym typeface="Arial"/>
              </a:rPr>
              <a:t>, </a:t>
            </a:r>
            <a:r>
              <a:rPr lang="en" sz="1400" i="1">
                <a:highlight>
                  <a:srgbClr val="FFFFFF"/>
                </a:highlight>
                <a:latin typeface="Arial"/>
                <a:ea typeface="Arial"/>
                <a:cs typeface="Arial"/>
                <a:sym typeface="Arial"/>
              </a:rPr>
              <a:t>24</a:t>
            </a:r>
            <a:r>
              <a:rPr lang="en" sz="1400">
                <a:highlight>
                  <a:srgbClr val="FFFFFF"/>
                </a:highlight>
                <a:latin typeface="Arial"/>
                <a:ea typeface="Arial"/>
                <a:cs typeface="Arial"/>
                <a:sym typeface="Arial"/>
              </a:rPr>
              <a:t>, 359-373.</a:t>
            </a:r>
          </a:p>
          <a:p>
            <a:pPr lvl="0" rtl="0">
              <a:lnSpc>
                <a:spcPct val="150000"/>
              </a:lnSpc>
              <a:spcBef>
                <a:spcPts val="0"/>
              </a:spcBef>
              <a:spcAft>
                <a:spcPts val="0"/>
              </a:spcAft>
              <a:buNone/>
            </a:pPr>
            <a:endParaRPr sz="1400">
              <a:highlight>
                <a:srgbClr val="FFFFFF"/>
              </a:highlight>
              <a:latin typeface="Arial"/>
              <a:ea typeface="Arial"/>
              <a:cs typeface="Arial"/>
              <a:sym typeface="Arial"/>
            </a:endParaRPr>
          </a:p>
        </p:txBody>
      </p:sp>
      <p:sp>
        <p:nvSpPr>
          <p:cNvPr id="224" name="Shape 22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20</a:t>
            </a:fld>
            <a:endParaRPr lang="en"/>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284625"/>
            <a:ext cx="8520599" cy="707399"/>
          </a:xfrm>
          <a:prstGeom prst="rect">
            <a:avLst/>
          </a:prstGeom>
        </p:spPr>
        <p:txBody>
          <a:bodyPr lIns="91425" tIns="91425" rIns="91425" bIns="91425" anchor="t" anchorCtr="0">
            <a:noAutofit/>
          </a:bodyPr>
          <a:lstStyle/>
          <a:p>
            <a:pPr>
              <a:spcBef>
                <a:spcPts val="0"/>
              </a:spcBef>
              <a:buNone/>
            </a:pPr>
            <a:r>
              <a:rPr lang="en"/>
              <a:t>Consider a structural optimization problem...</a:t>
            </a:r>
          </a:p>
        </p:txBody>
      </p:sp>
      <p:sp>
        <p:nvSpPr>
          <p:cNvPr id="79" name="Shape 79"/>
          <p:cNvSpPr txBox="1">
            <a:spLocks noGrp="1"/>
          </p:cNvSpPr>
          <p:nvPr>
            <p:ph type="body" idx="1"/>
          </p:nvPr>
        </p:nvSpPr>
        <p:spPr>
          <a:xfrm>
            <a:off x="311700" y="1170075"/>
            <a:ext cx="8520599" cy="3716699"/>
          </a:xfrm>
          <a:prstGeom prst="rect">
            <a:avLst/>
          </a:prstGeom>
        </p:spPr>
        <p:txBody>
          <a:bodyPr lIns="91425" tIns="91425" rIns="91425" bIns="91425" anchor="t" anchorCtr="0">
            <a:noAutofit/>
          </a:bodyPr>
          <a:lstStyle/>
          <a:p>
            <a:pPr rtl="0">
              <a:lnSpc>
                <a:spcPct val="100000"/>
              </a:lnSpc>
              <a:spcBef>
                <a:spcPts val="0"/>
              </a:spcBef>
              <a:spcAft>
                <a:spcPts val="0"/>
              </a:spcAft>
              <a:buNone/>
            </a:pPr>
            <a:r>
              <a:rPr lang="en" sz="2200" i="1" dirty="0"/>
              <a:t>P: minimize</a:t>
            </a:r>
          </a:p>
          <a:p>
            <a:pPr rtl="0">
              <a:lnSpc>
                <a:spcPct val="100000"/>
              </a:lnSpc>
              <a:spcBef>
                <a:spcPts val="0"/>
              </a:spcBef>
              <a:spcAft>
                <a:spcPts val="0"/>
              </a:spcAft>
              <a:buNone/>
            </a:pPr>
            <a:r>
              <a:rPr lang="en" sz="2200" i="1" dirty="0"/>
              <a:t>		f</a:t>
            </a:r>
            <a:r>
              <a:rPr lang="en" sz="2200" i="1" baseline="-25000" dirty="0"/>
              <a:t>0</a:t>
            </a:r>
            <a:r>
              <a:rPr lang="en" sz="2200" i="1" dirty="0"/>
              <a:t>(x)		(</a:t>
            </a:r>
            <a:r>
              <a:rPr lang="en" sz="2200" i="1" dirty="0">
                <a:solidFill>
                  <a:srgbClr val="666666"/>
                </a:solidFill>
              </a:rPr>
              <a:t>xєR</a:t>
            </a:r>
            <a:r>
              <a:rPr lang="en" sz="2200" i="1" baseline="30000" dirty="0">
                <a:solidFill>
                  <a:srgbClr val="666666"/>
                </a:solidFill>
              </a:rPr>
              <a:t>n</a:t>
            </a:r>
            <a:r>
              <a:rPr lang="en" sz="2200" i="1" dirty="0">
                <a:solidFill>
                  <a:srgbClr val="666666"/>
                </a:solidFill>
              </a:rPr>
              <a:t>)</a:t>
            </a:r>
          </a:p>
          <a:p>
            <a:pPr rtl="0">
              <a:lnSpc>
                <a:spcPct val="100000"/>
              </a:lnSpc>
              <a:spcBef>
                <a:spcPts val="0"/>
              </a:spcBef>
              <a:spcAft>
                <a:spcPts val="0"/>
              </a:spcAft>
              <a:buNone/>
            </a:pPr>
            <a:r>
              <a:rPr lang="en" dirty="0">
                <a:solidFill>
                  <a:srgbClr val="666666"/>
                </a:solidFill>
              </a:rPr>
              <a:t>subject to</a:t>
            </a:r>
          </a:p>
          <a:p>
            <a:pPr rtl="0">
              <a:lnSpc>
                <a:spcPct val="100000"/>
              </a:lnSpc>
              <a:spcBef>
                <a:spcPts val="0"/>
              </a:spcBef>
              <a:spcAft>
                <a:spcPts val="0"/>
              </a:spcAft>
              <a:buNone/>
            </a:pPr>
            <a:r>
              <a:rPr lang="en" dirty="0">
                <a:solidFill>
                  <a:srgbClr val="666666"/>
                </a:solidFill>
              </a:rPr>
              <a:t>		</a:t>
            </a:r>
            <a:r>
              <a:rPr lang="en" sz="2200" i="1" dirty="0">
                <a:solidFill>
                  <a:srgbClr val="666666"/>
                </a:solidFill>
              </a:rPr>
              <a:t>f</a:t>
            </a:r>
            <a:r>
              <a:rPr lang="en" sz="2200" i="1" baseline="-25000" dirty="0">
                <a:solidFill>
                  <a:srgbClr val="666666"/>
                </a:solidFill>
              </a:rPr>
              <a:t>i</a:t>
            </a:r>
            <a:r>
              <a:rPr lang="en" sz="2200" i="1" dirty="0">
                <a:solidFill>
                  <a:srgbClr val="666666"/>
                </a:solidFill>
              </a:rPr>
              <a:t>(x)≤   	, 	for i = 1 , … , m</a:t>
            </a:r>
          </a:p>
          <a:p>
            <a:pPr rtl="0">
              <a:lnSpc>
                <a:spcPct val="100000"/>
              </a:lnSpc>
              <a:spcBef>
                <a:spcPts val="0"/>
              </a:spcBef>
              <a:spcAft>
                <a:spcPts val="0"/>
              </a:spcAft>
              <a:buNone/>
            </a:pPr>
            <a:r>
              <a:rPr lang="en" i="1" dirty="0">
                <a:solidFill>
                  <a:srgbClr val="666666"/>
                </a:solidFill>
              </a:rPr>
              <a:t>and</a:t>
            </a:r>
          </a:p>
          <a:p>
            <a:pPr rtl="0">
              <a:lnSpc>
                <a:spcPct val="100000"/>
              </a:lnSpc>
              <a:spcBef>
                <a:spcPts val="0"/>
              </a:spcBef>
              <a:spcAft>
                <a:spcPts val="0"/>
              </a:spcAft>
              <a:buNone/>
            </a:pPr>
            <a:r>
              <a:rPr lang="en" sz="2200" i="1" dirty="0">
                <a:solidFill>
                  <a:srgbClr val="666666"/>
                </a:solidFill>
              </a:rPr>
              <a:t>		</a:t>
            </a:r>
            <a:r>
              <a:rPr lang="en" sz="2200" i="1" u="sng" dirty="0">
                <a:solidFill>
                  <a:srgbClr val="666666"/>
                </a:solidFill>
              </a:rPr>
              <a:t>x</a:t>
            </a:r>
            <a:r>
              <a:rPr lang="en" sz="2200" i="1" baseline="-25000" dirty="0">
                <a:solidFill>
                  <a:srgbClr val="666666"/>
                </a:solidFill>
              </a:rPr>
              <a:t>j</a:t>
            </a:r>
            <a:r>
              <a:rPr lang="en" sz="2200" i="1" dirty="0">
                <a:solidFill>
                  <a:srgbClr val="666666"/>
                </a:solidFill>
              </a:rPr>
              <a:t> ≤ x</a:t>
            </a:r>
            <a:r>
              <a:rPr lang="en" sz="2200" i="1" baseline="-25000" dirty="0">
                <a:solidFill>
                  <a:srgbClr val="666666"/>
                </a:solidFill>
              </a:rPr>
              <a:t>j</a:t>
            </a:r>
            <a:r>
              <a:rPr lang="en" sz="2200" i="1" dirty="0">
                <a:solidFill>
                  <a:srgbClr val="666666"/>
                </a:solidFill>
              </a:rPr>
              <a:t>≤ x</a:t>
            </a:r>
            <a:r>
              <a:rPr lang="en" sz="2200" i="1" baseline="-25000" dirty="0">
                <a:solidFill>
                  <a:srgbClr val="666666"/>
                </a:solidFill>
              </a:rPr>
              <a:t>j</a:t>
            </a:r>
            <a:r>
              <a:rPr lang="en" sz="2200" i="1" dirty="0">
                <a:solidFill>
                  <a:srgbClr val="666666"/>
                </a:solidFill>
              </a:rPr>
              <a:t>	for j = 1 , … , n</a:t>
            </a:r>
          </a:p>
          <a:p>
            <a:pPr rtl="0">
              <a:lnSpc>
                <a:spcPct val="100000"/>
              </a:lnSpc>
              <a:spcBef>
                <a:spcPts val="0"/>
              </a:spcBef>
              <a:spcAft>
                <a:spcPts val="0"/>
              </a:spcAft>
              <a:buNone/>
            </a:pPr>
            <a:endParaRPr sz="1200" i="1" dirty="0">
              <a:solidFill>
                <a:srgbClr val="666666"/>
              </a:solidFill>
            </a:endParaRPr>
          </a:p>
          <a:p>
            <a:pPr rtl="0">
              <a:lnSpc>
                <a:spcPct val="100000"/>
              </a:lnSpc>
              <a:spcBef>
                <a:spcPts val="0"/>
              </a:spcBef>
              <a:spcAft>
                <a:spcPts val="0"/>
              </a:spcAft>
              <a:buNone/>
            </a:pPr>
            <a:r>
              <a:rPr lang="en" i="1" dirty="0">
                <a:solidFill>
                  <a:srgbClr val="666666"/>
                </a:solidFill>
              </a:rPr>
              <a:t>where </a:t>
            </a:r>
            <a:r>
              <a:rPr lang="en" sz="2200" i="1" dirty="0">
                <a:solidFill>
                  <a:srgbClr val="666666"/>
                </a:solidFill>
              </a:rPr>
              <a:t>x = (x</a:t>
            </a:r>
            <a:r>
              <a:rPr lang="en" sz="2200" i="1" baseline="-25000" dirty="0">
                <a:solidFill>
                  <a:srgbClr val="666666"/>
                </a:solidFill>
              </a:rPr>
              <a:t>1</a:t>
            </a:r>
            <a:r>
              <a:rPr lang="en" sz="2200" i="1" dirty="0">
                <a:solidFill>
                  <a:srgbClr val="666666"/>
                </a:solidFill>
              </a:rPr>
              <a:t> , … , x</a:t>
            </a:r>
            <a:r>
              <a:rPr lang="en" sz="2200" i="1" baseline="-25000" dirty="0">
                <a:solidFill>
                  <a:srgbClr val="666666"/>
                </a:solidFill>
              </a:rPr>
              <a:t>n</a:t>
            </a:r>
            <a:r>
              <a:rPr lang="en" sz="2200" i="1" dirty="0">
                <a:solidFill>
                  <a:srgbClr val="666666"/>
                </a:solidFill>
              </a:rPr>
              <a:t>)</a:t>
            </a:r>
            <a:r>
              <a:rPr lang="en" sz="2200" i="1" baseline="30000" dirty="0">
                <a:solidFill>
                  <a:srgbClr val="666666"/>
                </a:solidFill>
              </a:rPr>
              <a:t>T</a:t>
            </a:r>
            <a:r>
              <a:rPr lang="en" i="1" dirty="0">
                <a:solidFill>
                  <a:srgbClr val="666666"/>
                </a:solidFill>
              </a:rPr>
              <a:t> </a:t>
            </a:r>
            <a:r>
              <a:rPr lang="en" sz="1600" i="1" dirty="0">
                <a:solidFill>
                  <a:srgbClr val="666666"/>
                </a:solidFill>
              </a:rPr>
              <a:t>is the vector of design variables, </a:t>
            </a:r>
          </a:p>
          <a:p>
            <a:pPr rtl="0">
              <a:lnSpc>
                <a:spcPct val="100000"/>
              </a:lnSpc>
              <a:spcBef>
                <a:spcPts val="0"/>
              </a:spcBef>
              <a:spcAft>
                <a:spcPts val="0"/>
              </a:spcAft>
              <a:buNone/>
            </a:pPr>
            <a:r>
              <a:rPr lang="en" sz="2200" i="1" dirty="0">
                <a:solidFill>
                  <a:srgbClr val="666666"/>
                </a:solidFill>
              </a:rPr>
              <a:t>f</a:t>
            </a:r>
            <a:r>
              <a:rPr lang="en" sz="2200" i="1" baseline="-25000" dirty="0">
                <a:solidFill>
                  <a:srgbClr val="666666"/>
                </a:solidFill>
              </a:rPr>
              <a:t>0</a:t>
            </a:r>
            <a:r>
              <a:rPr lang="en" sz="2200" i="1" dirty="0">
                <a:solidFill>
                  <a:srgbClr val="666666"/>
                </a:solidFill>
              </a:rPr>
              <a:t>(x)</a:t>
            </a:r>
            <a:r>
              <a:rPr lang="en" i="1" dirty="0">
                <a:solidFill>
                  <a:srgbClr val="666666"/>
                </a:solidFill>
              </a:rPr>
              <a:t> </a:t>
            </a:r>
            <a:r>
              <a:rPr lang="en" sz="1600" i="1" dirty="0">
                <a:solidFill>
                  <a:srgbClr val="666666"/>
                </a:solidFill>
              </a:rPr>
              <a:t>is the objective function (structural weight), </a:t>
            </a:r>
          </a:p>
          <a:p>
            <a:pPr rtl="0">
              <a:lnSpc>
                <a:spcPct val="100000"/>
              </a:lnSpc>
              <a:spcBef>
                <a:spcPts val="0"/>
              </a:spcBef>
              <a:spcAft>
                <a:spcPts val="0"/>
              </a:spcAft>
              <a:buNone/>
            </a:pPr>
            <a:r>
              <a:rPr lang="en" sz="2200" i="1" dirty="0">
                <a:solidFill>
                  <a:srgbClr val="666666"/>
                </a:solidFill>
              </a:rPr>
              <a:t>f</a:t>
            </a:r>
            <a:r>
              <a:rPr lang="en" sz="2200" i="1" baseline="-25000" dirty="0">
                <a:solidFill>
                  <a:srgbClr val="666666"/>
                </a:solidFill>
              </a:rPr>
              <a:t>i</a:t>
            </a:r>
            <a:r>
              <a:rPr lang="en" sz="2200" i="1" dirty="0">
                <a:solidFill>
                  <a:srgbClr val="666666"/>
                </a:solidFill>
              </a:rPr>
              <a:t>(x)≤</a:t>
            </a:r>
            <a:r>
              <a:rPr lang="en" i="1" dirty="0">
                <a:solidFill>
                  <a:srgbClr val="666666"/>
                </a:solidFill>
              </a:rPr>
              <a:t>	  </a:t>
            </a:r>
            <a:r>
              <a:rPr lang="en" sz="1600" i="1" dirty="0">
                <a:solidFill>
                  <a:srgbClr val="666666"/>
                </a:solidFill>
              </a:rPr>
              <a:t>are behaviour constraints (stress and displacement limitations), </a:t>
            </a:r>
          </a:p>
          <a:p>
            <a:pPr>
              <a:lnSpc>
                <a:spcPct val="100000"/>
              </a:lnSpc>
              <a:spcBef>
                <a:spcPts val="0"/>
              </a:spcBef>
              <a:spcAft>
                <a:spcPts val="0"/>
              </a:spcAft>
              <a:buNone/>
            </a:pPr>
            <a:r>
              <a:rPr lang="en" sz="2200" i="1" u="sng" dirty="0">
                <a:solidFill>
                  <a:srgbClr val="666666"/>
                </a:solidFill>
              </a:rPr>
              <a:t>x</a:t>
            </a:r>
            <a:r>
              <a:rPr lang="en" sz="2200" i="1" baseline="-25000" dirty="0">
                <a:solidFill>
                  <a:srgbClr val="666666"/>
                </a:solidFill>
              </a:rPr>
              <a:t>j</a:t>
            </a:r>
            <a:r>
              <a:rPr lang="en" sz="2200" i="1" dirty="0">
                <a:solidFill>
                  <a:srgbClr val="666666"/>
                </a:solidFill>
              </a:rPr>
              <a:t> </a:t>
            </a:r>
            <a:r>
              <a:rPr lang="en" i="1" dirty="0">
                <a:solidFill>
                  <a:srgbClr val="666666"/>
                </a:solidFill>
              </a:rPr>
              <a:t>&amp;</a:t>
            </a:r>
            <a:r>
              <a:rPr lang="en" sz="2200" i="1" dirty="0">
                <a:solidFill>
                  <a:srgbClr val="666666"/>
                </a:solidFill>
              </a:rPr>
              <a:t> x</a:t>
            </a:r>
            <a:r>
              <a:rPr lang="en" sz="2200" i="1" baseline="-25000" dirty="0">
                <a:solidFill>
                  <a:srgbClr val="666666"/>
                </a:solidFill>
              </a:rPr>
              <a:t>j</a:t>
            </a:r>
            <a:r>
              <a:rPr lang="en" sz="2200" i="1" dirty="0">
                <a:solidFill>
                  <a:srgbClr val="666666"/>
                </a:solidFill>
              </a:rPr>
              <a:t> </a:t>
            </a:r>
            <a:r>
              <a:rPr lang="en" sz="1600" i="1" dirty="0">
                <a:solidFill>
                  <a:srgbClr val="666666"/>
                </a:solidFill>
              </a:rPr>
              <a:t>are given lower/upper bounds or “technological constraints” on the design variables</a:t>
            </a:r>
          </a:p>
        </p:txBody>
      </p:sp>
      <p:sp>
        <p:nvSpPr>
          <p:cNvPr id="80" name="Shape 8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3</a:t>
            </a:fld>
            <a:endParaRPr lang="en"/>
          </a:p>
        </p:txBody>
      </p:sp>
      <p:pic>
        <p:nvPicPr>
          <p:cNvPr id="81" name="Shape 81"/>
          <p:cNvPicPr preferRelativeResize="0"/>
          <p:nvPr/>
        </p:nvPicPr>
        <p:blipFill>
          <a:blip r:embed="rId3">
            <a:alphaModFix amt="62000"/>
          </a:blip>
          <a:stretch>
            <a:fillRect/>
          </a:stretch>
        </p:blipFill>
        <p:spPr>
          <a:xfrm>
            <a:off x="2851233" y="2165989"/>
            <a:ext cx="231100" cy="449100"/>
          </a:xfrm>
          <a:prstGeom prst="rect">
            <a:avLst/>
          </a:prstGeom>
          <a:noFill/>
          <a:ln>
            <a:noFill/>
          </a:ln>
        </p:spPr>
      </p:pic>
      <p:cxnSp>
        <p:nvCxnSpPr>
          <p:cNvPr id="82" name="Shape 82"/>
          <p:cNvCxnSpPr/>
          <p:nvPr/>
        </p:nvCxnSpPr>
        <p:spPr>
          <a:xfrm flipV="1">
            <a:off x="3082333" y="2889956"/>
            <a:ext cx="202734" cy="1"/>
          </a:xfrm>
          <a:prstGeom prst="straightConnector1">
            <a:avLst/>
          </a:prstGeom>
          <a:noFill/>
          <a:ln w="9525" cap="flat" cmpd="sng">
            <a:solidFill>
              <a:schemeClr val="dk2"/>
            </a:solidFill>
            <a:prstDash val="solid"/>
            <a:round/>
            <a:headEnd type="none" w="lg" len="lg"/>
            <a:tailEnd type="none" w="lg" len="lg"/>
          </a:ln>
        </p:spPr>
      </p:cxnSp>
      <p:pic>
        <p:nvPicPr>
          <p:cNvPr id="83" name="Shape 83"/>
          <p:cNvPicPr preferRelativeResize="0"/>
          <p:nvPr/>
        </p:nvPicPr>
        <p:blipFill>
          <a:blip r:embed="rId3">
            <a:alphaModFix amt="62000"/>
          </a:blip>
          <a:stretch>
            <a:fillRect/>
          </a:stretch>
        </p:blipFill>
        <p:spPr>
          <a:xfrm>
            <a:off x="1083500" y="3963550"/>
            <a:ext cx="231100" cy="449100"/>
          </a:xfrm>
          <a:prstGeom prst="rect">
            <a:avLst/>
          </a:prstGeom>
          <a:noFill/>
          <a:ln>
            <a:noFill/>
          </a:ln>
        </p:spPr>
      </p:pic>
      <p:cxnSp>
        <p:nvCxnSpPr>
          <p:cNvPr id="84" name="Shape 84"/>
          <p:cNvCxnSpPr/>
          <p:nvPr/>
        </p:nvCxnSpPr>
        <p:spPr>
          <a:xfrm>
            <a:off x="867525" y="4412650"/>
            <a:ext cx="160500" cy="0"/>
          </a:xfrm>
          <a:prstGeom prst="straightConnector1">
            <a:avLst/>
          </a:prstGeom>
          <a:noFill/>
          <a:ln w="9525" cap="flat" cmpd="sng">
            <a:solidFill>
              <a:schemeClr val="dk2"/>
            </a:solidFill>
            <a:prstDash val="solid"/>
            <a:round/>
            <a:headEnd type="none" w="lg" len="lg"/>
            <a:tailEnd type="none" w="lg" len="lg"/>
          </a:ln>
        </p:spPr>
      </p:cxnSp>
      <p:sp>
        <p:nvSpPr>
          <p:cNvPr id="85" name="Shape 85"/>
          <p:cNvSpPr txBox="1"/>
          <p:nvPr/>
        </p:nvSpPr>
        <p:spPr>
          <a:xfrm>
            <a:off x="1083500" y="4584975"/>
            <a:ext cx="1282799" cy="301799"/>
          </a:xfrm>
          <a:prstGeom prst="rect">
            <a:avLst/>
          </a:prstGeom>
          <a:noFill/>
          <a:ln>
            <a:noFill/>
          </a:ln>
        </p:spPr>
        <p:txBody>
          <a:bodyPr lIns="91425" tIns="91425" rIns="91425" bIns="91425" anchor="t" anchorCtr="0">
            <a:noAutofit/>
          </a:bodyPr>
          <a:lstStyle/>
          <a:p>
            <a:pPr lvl="0" rtl="0">
              <a:spcBef>
                <a:spcPts val="0"/>
              </a:spcBef>
              <a:buNone/>
            </a:pPr>
            <a:r>
              <a:rPr lang="en" sz="1200" dirty="0"/>
              <a:t>(Svanberg, K.)</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599" cy="707399"/>
          </a:xfrm>
          <a:prstGeom prst="rect">
            <a:avLst/>
          </a:prstGeom>
        </p:spPr>
        <p:txBody>
          <a:bodyPr lIns="91425" tIns="91425" rIns="91425" bIns="91425" anchor="t" anchorCtr="0">
            <a:noAutofit/>
          </a:bodyPr>
          <a:lstStyle/>
          <a:p>
            <a:pPr>
              <a:spcBef>
                <a:spcPts val="0"/>
              </a:spcBef>
              <a:buNone/>
            </a:pPr>
            <a:r>
              <a:rPr lang="en"/>
              <a:t>The Process</a:t>
            </a:r>
          </a:p>
        </p:txBody>
      </p:sp>
      <p:sp>
        <p:nvSpPr>
          <p:cNvPr id="91" name="Shape 91"/>
          <p:cNvSpPr txBox="1">
            <a:spLocks noGrp="1"/>
          </p:cNvSpPr>
          <p:nvPr>
            <p:ph type="body" idx="1"/>
          </p:nvPr>
        </p:nvSpPr>
        <p:spPr>
          <a:xfrm>
            <a:off x="311700" y="1266325"/>
            <a:ext cx="8520599" cy="3302700"/>
          </a:xfrm>
          <a:prstGeom prst="rect">
            <a:avLst/>
          </a:prstGeom>
        </p:spPr>
        <p:txBody>
          <a:bodyPr lIns="91425" tIns="91425" rIns="91425" bIns="91425" anchor="t" anchorCtr="0">
            <a:noAutofit/>
          </a:bodyPr>
          <a:lstStyle/>
          <a:p>
            <a:pPr marL="457200" lvl="0" indent="-228600" rtl="0">
              <a:spcBef>
                <a:spcPts val="0"/>
              </a:spcBef>
              <a:spcAft>
                <a:spcPts val="0"/>
              </a:spcAft>
              <a:buAutoNum type="arabicPeriod"/>
            </a:pPr>
            <a:r>
              <a:rPr lang="en"/>
              <a:t>Choose a starting point </a:t>
            </a:r>
            <a:r>
              <a:rPr lang="en" i="1"/>
              <a:t>x</a:t>
            </a:r>
            <a:r>
              <a:rPr lang="en" i="1" baseline="30000"/>
              <a:t>(0)</a:t>
            </a:r>
            <a:r>
              <a:rPr lang="en"/>
              <a:t> and let the iteration index </a:t>
            </a:r>
            <a:r>
              <a:rPr lang="en" i="1"/>
              <a:t>k = 0</a:t>
            </a:r>
          </a:p>
          <a:p>
            <a:pPr marL="457200" lvl="0" indent="-228600" rtl="0">
              <a:spcBef>
                <a:spcPts val="0"/>
              </a:spcBef>
              <a:spcAft>
                <a:spcPts val="0"/>
              </a:spcAft>
              <a:buAutoNum type="arabicPeriod"/>
            </a:pPr>
            <a:r>
              <a:rPr lang="en"/>
              <a:t>Given an iteration point </a:t>
            </a:r>
            <a:r>
              <a:rPr lang="en" i="1"/>
              <a:t>x</a:t>
            </a:r>
            <a:r>
              <a:rPr lang="en" i="1" baseline="30000"/>
              <a:t>(k)</a:t>
            </a:r>
            <a:r>
              <a:rPr lang="en"/>
              <a:t>, calculate </a:t>
            </a:r>
            <a:r>
              <a:rPr lang="en" i="1"/>
              <a:t>f</a:t>
            </a:r>
            <a:r>
              <a:rPr lang="en" i="1" baseline="-25000"/>
              <a:t>i</a:t>
            </a:r>
            <a:r>
              <a:rPr lang="en" i="1"/>
              <a:t>(x</a:t>
            </a:r>
            <a:r>
              <a:rPr lang="en" i="1" baseline="30000"/>
              <a:t>(k)</a:t>
            </a:r>
            <a:r>
              <a:rPr lang="en" i="1"/>
              <a:t>) </a:t>
            </a:r>
            <a:r>
              <a:rPr lang="en"/>
              <a:t> and the gradients </a:t>
            </a:r>
            <a:r>
              <a:rPr lang="en">
                <a:solidFill>
                  <a:srgbClr val="222222"/>
                </a:solidFill>
                <a:highlight>
                  <a:srgbClr val="FFFFFF"/>
                </a:highlight>
                <a:latin typeface="Arial"/>
                <a:ea typeface="Arial"/>
                <a:cs typeface="Arial"/>
                <a:sym typeface="Arial"/>
              </a:rPr>
              <a:t>∇</a:t>
            </a:r>
            <a:r>
              <a:rPr lang="en" i="1"/>
              <a:t>f</a:t>
            </a:r>
            <a:r>
              <a:rPr lang="en" i="1" baseline="-25000"/>
              <a:t>i</a:t>
            </a:r>
            <a:r>
              <a:rPr lang="en" i="1"/>
              <a:t>(x</a:t>
            </a:r>
            <a:r>
              <a:rPr lang="en" i="1" baseline="30000"/>
              <a:t>(k)</a:t>
            </a:r>
            <a:r>
              <a:rPr lang="en" i="1"/>
              <a:t>)</a:t>
            </a:r>
            <a:r>
              <a:rPr lang="en"/>
              <a:t> for </a:t>
            </a:r>
            <a:r>
              <a:rPr lang="en" i="1"/>
              <a:t>i = 1,2,...,m</a:t>
            </a:r>
          </a:p>
          <a:p>
            <a:pPr marL="457200" lvl="0" indent="-228600" rtl="0">
              <a:spcBef>
                <a:spcPts val="0"/>
              </a:spcBef>
              <a:spcAft>
                <a:spcPts val="0"/>
              </a:spcAft>
              <a:buAutoNum type="arabicPeriod"/>
            </a:pPr>
            <a:r>
              <a:rPr lang="en"/>
              <a:t>Generate a subproblem </a:t>
            </a:r>
            <a:r>
              <a:rPr lang="en" i="1"/>
              <a:t>P</a:t>
            </a:r>
            <a:r>
              <a:rPr lang="en" i="1" baseline="30000"/>
              <a:t>(k)</a:t>
            </a:r>
            <a:r>
              <a:rPr lang="en"/>
              <a:t> by replacing, in </a:t>
            </a:r>
            <a:r>
              <a:rPr lang="en" i="1"/>
              <a:t>P</a:t>
            </a:r>
            <a:r>
              <a:rPr lang="en"/>
              <a:t>, the (usu. implicit) functions </a:t>
            </a:r>
            <a:r>
              <a:rPr lang="en" i="1"/>
              <a:t>f</a:t>
            </a:r>
            <a:r>
              <a:rPr lang="en" i="1" baseline="-25000"/>
              <a:t>i</a:t>
            </a:r>
            <a:r>
              <a:rPr lang="en"/>
              <a:t> by approximating explicit functions </a:t>
            </a:r>
            <a:r>
              <a:rPr lang="en" i="1"/>
              <a:t>f</a:t>
            </a:r>
            <a:r>
              <a:rPr lang="en" i="1" baseline="-25000"/>
              <a:t>i</a:t>
            </a:r>
            <a:r>
              <a:rPr lang="en" i="1" baseline="30000"/>
              <a:t>(k)</a:t>
            </a:r>
            <a:r>
              <a:rPr lang="en"/>
              <a:t>, based on the calculations from </a:t>
            </a:r>
            <a:r>
              <a:rPr lang="en" i="1"/>
              <a:t>Step 2</a:t>
            </a:r>
            <a:r>
              <a:rPr lang="en"/>
              <a:t>. </a:t>
            </a:r>
          </a:p>
          <a:p>
            <a:pPr marL="457200" lvl="0" indent="-368300" rtl="0">
              <a:spcBef>
                <a:spcPts val="0"/>
              </a:spcBef>
              <a:spcAft>
                <a:spcPts val="1000"/>
              </a:spcAft>
              <a:buSzPct val="122222"/>
              <a:buAutoNum type="arabicPeriod"/>
            </a:pPr>
            <a:r>
              <a:rPr lang="en"/>
              <a:t>Solve </a:t>
            </a:r>
            <a:r>
              <a:rPr lang="en" i="1"/>
              <a:t>P</a:t>
            </a:r>
            <a:r>
              <a:rPr lang="en" i="1" baseline="30000"/>
              <a:t>(k)</a:t>
            </a:r>
            <a:r>
              <a:rPr lang="en"/>
              <a:t> and let the optimal solution of this subproblem be the next iteration point </a:t>
            </a:r>
            <a:r>
              <a:rPr lang="en" i="1"/>
              <a:t>x</a:t>
            </a:r>
            <a:r>
              <a:rPr lang="en" i="1" baseline="30000"/>
              <a:t>(k +1)</a:t>
            </a:r>
            <a:r>
              <a:rPr lang="en"/>
              <a:t>. Let </a:t>
            </a:r>
            <a:r>
              <a:rPr lang="en" i="1"/>
              <a:t>k = k + 1</a:t>
            </a:r>
            <a:r>
              <a:rPr lang="en"/>
              <a:t> and go back  to </a:t>
            </a:r>
            <a:r>
              <a:rPr lang="en" i="1"/>
              <a:t>Step 2</a:t>
            </a:r>
            <a:r>
              <a:rPr lang="en"/>
              <a:t>.</a:t>
            </a:r>
            <a:r>
              <a:rPr lang="en" sz="2200"/>
              <a:t> </a:t>
            </a:r>
          </a:p>
          <a:p>
            <a:pPr lvl="0">
              <a:spcBef>
                <a:spcPts val="0"/>
              </a:spcBef>
              <a:spcAft>
                <a:spcPts val="0"/>
              </a:spcAft>
              <a:buNone/>
            </a:pPr>
            <a:r>
              <a:rPr lang="en">
                <a:solidFill>
                  <a:schemeClr val="accent1"/>
                </a:solidFill>
              </a:rPr>
              <a:t>The process is interrupted either when a convergence criteria is met or you are satisfied with the solution...</a:t>
            </a:r>
          </a:p>
        </p:txBody>
      </p:sp>
      <p:sp>
        <p:nvSpPr>
          <p:cNvPr id="92" name="Shape 9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4</a:t>
            </a:fld>
            <a:endParaRPr lang="en"/>
          </a:p>
        </p:txBody>
      </p:sp>
      <p:sp>
        <p:nvSpPr>
          <p:cNvPr id="93" name="Shape 93"/>
          <p:cNvSpPr txBox="1"/>
          <p:nvPr/>
        </p:nvSpPr>
        <p:spPr>
          <a:xfrm>
            <a:off x="693150" y="4755025"/>
            <a:ext cx="1282799" cy="301799"/>
          </a:xfrm>
          <a:prstGeom prst="rect">
            <a:avLst/>
          </a:prstGeom>
          <a:noFill/>
          <a:ln>
            <a:noFill/>
          </a:ln>
        </p:spPr>
        <p:txBody>
          <a:bodyPr lIns="91425" tIns="91425" rIns="91425" bIns="91425" anchor="t" anchorCtr="0">
            <a:noAutofit/>
          </a:bodyPr>
          <a:lstStyle/>
          <a:p>
            <a:pPr lvl="0" rtl="0">
              <a:spcBef>
                <a:spcPts val="0"/>
              </a:spcBef>
              <a:buNone/>
            </a:pPr>
            <a:r>
              <a:rPr lang="en" sz="1200"/>
              <a:t>(Svanberg, K.)</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445025"/>
            <a:ext cx="8520599" cy="707399"/>
          </a:xfrm>
          <a:prstGeom prst="rect">
            <a:avLst/>
          </a:prstGeom>
        </p:spPr>
        <p:txBody>
          <a:bodyPr lIns="91425" tIns="91425" rIns="91425" bIns="91425" anchor="t" anchorCtr="0">
            <a:noAutofit/>
          </a:bodyPr>
          <a:lstStyle/>
          <a:p>
            <a:pPr>
              <a:spcBef>
                <a:spcPts val="0"/>
              </a:spcBef>
              <a:buNone/>
            </a:pPr>
            <a:r>
              <a:rPr lang="en"/>
              <a:t>How the Function Should Be Defined</a:t>
            </a:r>
          </a:p>
        </p:txBody>
      </p:sp>
      <p:sp>
        <p:nvSpPr>
          <p:cNvPr id="99" name="Shape 99"/>
          <p:cNvSpPr txBox="1">
            <a:spLocks noGrp="1"/>
          </p:cNvSpPr>
          <p:nvPr>
            <p:ph type="body" idx="1"/>
          </p:nvPr>
        </p:nvSpPr>
        <p:spPr>
          <a:xfrm>
            <a:off x="311700" y="1266325"/>
            <a:ext cx="8520599" cy="3302700"/>
          </a:xfrm>
          <a:prstGeom prst="rect">
            <a:avLst/>
          </a:prstGeom>
        </p:spPr>
        <p:txBody>
          <a:bodyPr lIns="91425" tIns="91425" rIns="91425" bIns="91425" anchor="t" anchorCtr="0">
            <a:noAutofit/>
          </a:bodyPr>
          <a:lstStyle/>
          <a:p>
            <a:pPr marL="457200" lvl="0" indent="-228600" rtl="0">
              <a:spcBef>
                <a:spcPts val="0"/>
              </a:spcBef>
            </a:pPr>
            <a:r>
              <a:rPr lang="en" dirty="0"/>
              <a:t>The function f</a:t>
            </a:r>
            <a:r>
              <a:rPr lang="en" baseline="-25000" dirty="0"/>
              <a:t>i</a:t>
            </a:r>
            <a:r>
              <a:rPr lang="en" baseline="30000" dirty="0"/>
              <a:t>(k)</a:t>
            </a:r>
            <a:r>
              <a:rPr lang="en" dirty="0"/>
              <a:t> should be obtained by the a linearization (i.e a first order Taylor Expansion) in the reciprocal elemental sizes (1/x</a:t>
            </a:r>
            <a:r>
              <a:rPr lang="en" baseline="-25000" dirty="0"/>
              <a:t>j</a:t>
            </a:r>
            <a:r>
              <a:rPr lang="en" dirty="0"/>
              <a:t>) of f</a:t>
            </a:r>
            <a:r>
              <a:rPr lang="en" baseline="-25000" dirty="0"/>
              <a:t>i</a:t>
            </a:r>
            <a:r>
              <a:rPr lang="en" dirty="0"/>
              <a:t> at the current iteration point x</a:t>
            </a:r>
            <a:r>
              <a:rPr lang="en" baseline="30000" dirty="0"/>
              <a:t>(k)</a:t>
            </a:r>
            <a:r>
              <a:rPr lang="en" dirty="0"/>
              <a:t> while f</a:t>
            </a:r>
            <a:r>
              <a:rPr lang="en" baseline="-25000" dirty="0"/>
              <a:t>0</a:t>
            </a:r>
            <a:r>
              <a:rPr lang="en" baseline="30000" dirty="0"/>
              <a:t>(k) </a:t>
            </a:r>
            <a:r>
              <a:rPr lang="en" dirty="0"/>
              <a:t>should be chosen identical to f</a:t>
            </a:r>
            <a:r>
              <a:rPr lang="en" baseline="-25000" dirty="0"/>
              <a:t>0</a:t>
            </a:r>
            <a:r>
              <a:rPr lang="en" dirty="0"/>
              <a:t>.</a:t>
            </a:r>
            <a:br>
              <a:rPr lang="en" dirty="0"/>
            </a:br>
            <a:endParaRPr lang="en" dirty="0"/>
          </a:p>
          <a:p>
            <a:pPr marL="457200" lvl="0" indent="-228600" rtl="0">
              <a:spcBef>
                <a:spcPts val="0"/>
              </a:spcBef>
            </a:pPr>
            <a:r>
              <a:rPr lang="en" dirty="0"/>
              <a:t>In addition, f</a:t>
            </a:r>
            <a:r>
              <a:rPr lang="en" baseline="-25000" dirty="0"/>
              <a:t>i</a:t>
            </a:r>
            <a:r>
              <a:rPr lang="en" baseline="30000" dirty="0"/>
              <a:t>(k)</a:t>
            </a:r>
            <a:r>
              <a:rPr lang="en" dirty="0"/>
              <a:t> is obtained by a linearization of f</a:t>
            </a:r>
            <a:r>
              <a:rPr lang="en" baseline="-25000" dirty="0"/>
              <a:t>i</a:t>
            </a:r>
            <a:r>
              <a:rPr lang="en" dirty="0"/>
              <a:t> in variables of the type 1/(x</a:t>
            </a:r>
            <a:r>
              <a:rPr lang="en" baseline="-25000" dirty="0"/>
              <a:t>j</a:t>
            </a:r>
            <a:r>
              <a:rPr lang="en" dirty="0"/>
              <a:t> - L</a:t>
            </a:r>
            <a:r>
              <a:rPr lang="en" baseline="-25000" dirty="0"/>
              <a:t>j</a:t>
            </a:r>
            <a:r>
              <a:rPr lang="en" dirty="0"/>
              <a:t>) or 1/(U</a:t>
            </a:r>
            <a:r>
              <a:rPr lang="en" baseline="-25000" dirty="0"/>
              <a:t>j</a:t>
            </a:r>
            <a:r>
              <a:rPr lang="en" dirty="0"/>
              <a:t>- x</a:t>
            </a:r>
            <a:r>
              <a:rPr lang="en" baseline="-25000" dirty="0"/>
              <a:t>j</a:t>
            </a:r>
            <a:r>
              <a:rPr lang="en" dirty="0"/>
              <a:t>) dependent on the signs of the derivatives of f</a:t>
            </a:r>
            <a:r>
              <a:rPr lang="en" baseline="-25000" dirty="0"/>
              <a:t>i,</a:t>
            </a:r>
            <a:r>
              <a:rPr lang="en" dirty="0"/>
              <a:t>at x</a:t>
            </a:r>
            <a:r>
              <a:rPr lang="en" baseline="30000" dirty="0"/>
              <a:t>(k)</a:t>
            </a:r>
            <a:r>
              <a:rPr lang="en" dirty="0"/>
              <a:t>.</a:t>
            </a:r>
            <a:br>
              <a:rPr lang="en" dirty="0"/>
            </a:br>
            <a:endParaRPr lang="en" dirty="0"/>
          </a:p>
          <a:p>
            <a:pPr marL="457200" lvl="0" indent="-228600" rtl="0">
              <a:spcBef>
                <a:spcPts val="0"/>
              </a:spcBef>
            </a:pPr>
            <a:r>
              <a:rPr lang="en" dirty="0"/>
              <a:t>L and U are the lower and upper bounds of the design variables and will sometimes be referred to as moving asymptotes. </a:t>
            </a:r>
          </a:p>
        </p:txBody>
      </p:sp>
      <p:sp>
        <p:nvSpPr>
          <p:cNvPr id="100" name="Shape 10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5</a:t>
            </a:fld>
            <a:endParaRPr lang="en"/>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11700" y="445025"/>
            <a:ext cx="8520599" cy="707399"/>
          </a:xfrm>
          <a:prstGeom prst="rect">
            <a:avLst/>
          </a:prstGeom>
        </p:spPr>
        <p:txBody>
          <a:bodyPr lIns="91425" tIns="91425" rIns="91425" bIns="91425" anchor="t" anchorCtr="0">
            <a:noAutofit/>
          </a:bodyPr>
          <a:lstStyle/>
          <a:p>
            <a:pPr>
              <a:spcBef>
                <a:spcPts val="0"/>
              </a:spcBef>
              <a:buNone/>
            </a:pPr>
            <a:r>
              <a:rPr lang="en"/>
              <a:t>Concept (Oversimplified)</a:t>
            </a:r>
          </a:p>
        </p:txBody>
      </p:sp>
      <p:sp>
        <p:nvSpPr>
          <p:cNvPr id="106" name="Shape 106"/>
          <p:cNvSpPr txBox="1">
            <a:spLocks noGrp="1"/>
          </p:cNvSpPr>
          <p:nvPr>
            <p:ph type="body" idx="1"/>
          </p:nvPr>
        </p:nvSpPr>
        <p:spPr>
          <a:xfrm>
            <a:off x="311700" y="1266325"/>
            <a:ext cx="8520599" cy="3302700"/>
          </a:xfrm>
          <a:prstGeom prst="rect">
            <a:avLst/>
          </a:prstGeom>
        </p:spPr>
        <p:txBody>
          <a:bodyPr lIns="91425" tIns="91425" rIns="91425" bIns="91425" anchor="t" anchorCtr="0">
            <a:noAutofit/>
          </a:bodyPr>
          <a:lstStyle/>
          <a:p>
            <a:pPr>
              <a:spcBef>
                <a:spcPts val="0"/>
              </a:spcBef>
              <a:buNone/>
            </a:pPr>
            <a:r>
              <a:rPr lang="en"/>
              <a:t>cc</a:t>
            </a:r>
          </a:p>
        </p:txBody>
      </p:sp>
      <p:sp>
        <p:nvSpPr>
          <p:cNvPr id="107" name="Shape 10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6</a:t>
            </a:fld>
            <a:endParaRPr lang="en"/>
          </a:p>
        </p:txBody>
      </p:sp>
      <p:pic>
        <p:nvPicPr>
          <p:cNvPr id="108" name="Shape 108"/>
          <p:cNvPicPr preferRelativeResize="0"/>
          <p:nvPr/>
        </p:nvPicPr>
        <p:blipFill>
          <a:blip r:embed="rId3">
            <a:alphaModFix/>
          </a:blip>
          <a:stretch>
            <a:fillRect/>
          </a:stretch>
        </p:blipFill>
        <p:spPr>
          <a:xfrm>
            <a:off x="311700" y="1266325"/>
            <a:ext cx="4161565" cy="3302699"/>
          </a:xfrm>
          <a:prstGeom prst="rect">
            <a:avLst/>
          </a:prstGeom>
          <a:noFill/>
          <a:ln>
            <a:noFill/>
          </a:ln>
        </p:spPr>
      </p:pic>
      <p:sp>
        <p:nvSpPr>
          <p:cNvPr id="109" name="Shape 109"/>
          <p:cNvSpPr txBox="1"/>
          <p:nvPr/>
        </p:nvSpPr>
        <p:spPr>
          <a:xfrm>
            <a:off x="4704925" y="1266325"/>
            <a:ext cx="3767400" cy="3302700"/>
          </a:xfrm>
          <a:prstGeom prst="rect">
            <a:avLst/>
          </a:prstGeom>
          <a:noFill/>
          <a:ln>
            <a:noFill/>
          </a:ln>
        </p:spPr>
        <p:txBody>
          <a:bodyPr lIns="91425" tIns="91425" rIns="91425" bIns="91425" anchor="t" anchorCtr="0">
            <a:noAutofit/>
          </a:bodyPr>
          <a:lstStyle/>
          <a:p>
            <a:pPr>
              <a:spcBef>
                <a:spcPts val="0"/>
              </a:spcBef>
              <a:buNone/>
            </a:pPr>
            <a:r>
              <a:rPr lang="en" sz="2400">
                <a:latin typeface="Open Sans"/>
                <a:ea typeface="Open Sans"/>
                <a:cs typeface="Open Sans"/>
                <a:sym typeface="Open Sans"/>
              </a:rPr>
              <a:t>The linearization at specific points is being used to approximate the function in order to find an optimal solution at subproblems in order to find the optimal solution of the entire problem.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445025"/>
            <a:ext cx="8520599" cy="707399"/>
          </a:xfrm>
          <a:prstGeom prst="rect">
            <a:avLst/>
          </a:prstGeom>
        </p:spPr>
        <p:txBody>
          <a:bodyPr lIns="91425" tIns="91425" rIns="91425" bIns="91425" anchor="t" anchorCtr="0">
            <a:noAutofit/>
          </a:bodyPr>
          <a:lstStyle/>
          <a:p>
            <a:pPr>
              <a:spcBef>
                <a:spcPts val="0"/>
              </a:spcBef>
              <a:buNone/>
            </a:pPr>
            <a:r>
              <a:rPr lang="en"/>
              <a:t>Taylor Expansion of the Function</a:t>
            </a:r>
          </a:p>
        </p:txBody>
      </p:sp>
      <p:sp>
        <p:nvSpPr>
          <p:cNvPr id="115" name="Shape 115"/>
          <p:cNvSpPr txBox="1">
            <a:spLocks noGrp="1"/>
          </p:cNvSpPr>
          <p:nvPr>
            <p:ph type="body" idx="1"/>
          </p:nvPr>
        </p:nvSpPr>
        <p:spPr>
          <a:xfrm>
            <a:off x="311700" y="1266325"/>
            <a:ext cx="8520599" cy="3302700"/>
          </a:xfrm>
          <a:prstGeom prst="rect">
            <a:avLst/>
          </a:prstGeom>
        </p:spPr>
        <p:txBody>
          <a:bodyPr lIns="91425" tIns="91425" rIns="91425" bIns="91425" anchor="t" anchorCtr="0">
            <a:noAutofit/>
          </a:bodyPr>
          <a:lstStyle/>
          <a:p>
            <a:pPr rtl="0">
              <a:spcBef>
                <a:spcPts val="0"/>
              </a:spcBef>
              <a:buNone/>
            </a:pPr>
            <a:r>
              <a:rPr lang="en"/>
              <a:t>P</a:t>
            </a:r>
            <a:r>
              <a:rPr lang="en" baseline="30000"/>
              <a:t>k</a:t>
            </a:r>
            <a:r>
              <a:rPr lang="en"/>
              <a:t>: minimize</a:t>
            </a:r>
          </a:p>
          <a:p>
            <a:pPr>
              <a:spcBef>
                <a:spcPts val="0"/>
              </a:spcBef>
              <a:buNone/>
            </a:pPr>
            <a:r>
              <a:rPr lang="en"/>
              <a:t>					</a:t>
            </a:r>
          </a:p>
        </p:txBody>
      </p:sp>
      <p:sp>
        <p:nvSpPr>
          <p:cNvPr id="116" name="Shape 116"/>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7</a:t>
            </a:fld>
            <a:endParaRPr lang="en"/>
          </a:p>
        </p:txBody>
      </p:sp>
      <p:pic>
        <p:nvPicPr>
          <p:cNvPr id="117" name="Shape 117"/>
          <p:cNvPicPr preferRelativeResize="0"/>
          <p:nvPr/>
        </p:nvPicPr>
        <p:blipFill>
          <a:blip r:embed="rId3">
            <a:alphaModFix/>
          </a:blip>
          <a:stretch>
            <a:fillRect/>
          </a:stretch>
        </p:blipFill>
        <p:spPr>
          <a:xfrm>
            <a:off x="1260900" y="1777425"/>
            <a:ext cx="6635325" cy="2946724"/>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445025"/>
            <a:ext cx="8520599" cy="707399"/>
          </a:xfrm>
          <a:prstGeom prst="rect">
            <a:avLst/>
          </a:prstGeom>
        </p:spPr>
        <p:txBody>
          <a:bodyPr lIns="91425" tIns="91425" rIns="91425" bIns="91425" anchor="t" anchorCtr="0">
            <a:noAutofit/>
          </a:bodyPr>
          <a:lstStyle/>
          <a:p>
            <a:pPr>
              <a:spcBef>
                <a:spcPts val="0"/>
              </a:spcBef>
              <a:buNone/>
            </a:pPr>
            <a:r>
              <a:rPr lang="en"/>
              <a:t>Taylor Series Expansion Cont.</a:t>
            </a:r>
          </a:p>
        </p:txBody>
      </p:sp>
      <p:sp>
        <p:nvSpPr>
          <p:cNvPr id="123" name="Shape 123"/>
          <p:cNvSpPr txBox="1">
            <a:spLocks noGrp="1"/>
          </p:cNvSpPr>
          <p:nvPr>
            <p:ph type="body" idx="1"/>
          </p:nvPr>
        </p:nvSpPr>
        <p:spPr>
          <a:xfrm>
            <a:off x="311700" y="1266325"/>
            <a:ext cx="8520599" cy="3302700"/>
          </a:xfrm>
          <a:prstGeom prst="rect">
            <a:avLst/>
          </a:prstGeom>
        </p:spPr>
        <p:txBody>
          <a:bodyPr lIns="91425" tIns="91425" rIns="91425" bIns="91425" anchor="t" anchorCtr="0">
            <a:noAutofit/>
          </a:bodyPr>
          <a:lstStyle/>
          <a:p>
            <a:pPr>
              <a:spcBef>
                <a:spcPts val="0"/>
              </a:spcBef>
              <a:buNone/>
            </a:pPr>
            <a:endParaRPr/>
          </a:p>
        </p:txBody>
      </p:sp>
      <p:sp>
        <p:nvSpPr>
          <p:cNvPr id="124" name="Shape 12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8</a:t>
            </a:fld>
            <a:endParaRPr lang="en"/>
          </a:p>
        </p:txBody>
      </p:sp>
      <p:pic>
        <p:nvPicPr>
          <p:cNvPr id="125" name="Shape 125"/>
          <p:cNvPicPr preferRelativeResize="0"/>
          <p:nvPr/>
        </p:nvPicPr>
        <p:blipFill>
          <a:blip r:embed="rId3">
            <a:alphaModFix/>
          </a:blip>
          <a:stretch>
            <a:fillRect/>
          </a:stretch>
        </p:blipFill>
        <p:spPr>
          <a:xfrm>
            <a:off x="1239825" y="1422100"/>
            <a:ext cx="6664349" cy="2977125"/>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311700" y="445025"/>
            <a:ext cx="8520599" cy="707399"/>
          </a:xfrm>
          <a:prstGeom prst="rect">
            <a:avLst/>
          </a:prstGeom>
        </p:spPr>
        <p:txBody>
          <a:bodyPr lIns="91425" tIns="91425" rIns="91425" bIns="91425" anchor="t" anchorCtr="0">
            <a:noAutofit/>
          </a:bodyPr>
          <a:lstStyle/>
          <a:p>
            <a:pPr>
              <a:spcBef>
                <a:spcPts val="0"/>
              </a:spcBef>
              <a:buNone/>
            </a:pPr>
            <a:r>
              <a:rPr lang="en"/>
              <a:t>How to Choose Values for L and U</a:t>
            </a:r>
          </a:p>
        </p:txBody>
      </p:sp>
      <p:sp>
        <p:nvSpPr>
          <p:cNvPr id="131" name="Shape 131"/>
          <p:cNvSpPr txBox="1">
            <a:spLocks noGrp="1"/>
          </p:cNvSpPr>
          <p:nvPr>
            <p:ph type="body" idx="1"/>
          </p:nvPr>
        </p:nvSpPr>
        <p:spPr>
          <a:xfrm>
            <a:off x="311700" y="1266325"/>
            <a:ext cx="8520599" cy="3302700"/>
          </a:xfrm>
          <a:prstGeom prst="rect">
            <a:avLst/>
          </a:prstGeom>
        </p:spPr>
        <p:txBody>
          <a:bodyPr lIns="91425" tIns="91425" rIns="91425" bIns="91425" anchor="t" anchorCtr="0">
            <a:noAutofit/>
          </a:bodyPr>
          <a:lstStyle/>
          <a:p>
            <a:pPr rtl="0">
              <a:spcBef>
                <a:spcPts val="0"/>
              </a:spcBef>
              <a:buNone/>
            </a:pPr>
            <a:r>
              <a:rPr lang="en" dirty="0"/>
              <a:t>Let L</a:t>
            </a:r>
            <a:r>
              <a:rPr lang="en" baseline="-25000" dirty="0"/>
              <a:t>j</a:t>
            </a:r>
            <a:r>
              <a:rPr lang="en" baseline="30000" dirty="0"/>
              <a:t>k</a:t>
            </a:r>
            <a:r>
              <a:rPr lang="en" dirty="0"/>
              <a:t> = </a:t>
            </a:r>
            <a:r>
              <a:rPr lang="en" sz="2200" i="1" u="sng" dirty="0">
                <a:solidFill>
                  <a:srgbClr val="666666"/>
                </a:solidFill>
              </a:rPr>
              <a:t>x</a:t>
            </a:r>
            <a:r>
              <a:rPr lang="en" sz="2200" i="1" baseline="-25000" dirty="0">
                <a:solidFill>
                  <a:srgbClr val="666666"/>
                </a:solidFill>
              </a:rPr>
              <a:t>j</a:t>
            </a:r>
            <a:r>
              <a:rPr lang="en" sz="2200" i="1" dirty="0">
                <a:solidFill>
                  <a:srgbClr val="666666"/>
                </a:solidFill>
              </a:rPr>
              <a:t>  - s</a:t>
            </a:r>
            <a:r>
              <a:rPr lang="en" sz="2200" i="1" baseline="-25000" dirty="0">
                <a:solidFill>
                  <a:srgbClr val="666666"/>
                </a:solidFill>
              </a:rPr>
              <a:t>0</a:t>
            </a:r>
            <a:r>
              <a:rPr lang="en" sz="2200" i="1" dirty="0">
                <a:solidFill>
                  <a:srgbClr val="666666"/>
                </a:solidFill>
              </a:rPr>
              <a:t>(x</a:t>
            </a:r>
            <a:r>
              <a:rPr lang="en" sz="2200" i="1" baseline="-25000" dirty="0">
                <a:solidFill>
                  <a:srgbClr val="666666"/>
                </a:solidFill>
              </a:rPr>
              <a:t>j </a:t>
            </a:r>
            <a:r>
              <a:rPr lang="en" sz="2200" i="1" dirty="0">
                <a:solidFill>
                  <a:srgbClr val="666666"/>
                </a:solidFill>
              </a:rPr>
              <a:t>- </a:t>
            </a:r>
            <a:r>
              <a:rPr lang="en" sz="2200" i="1" u="sng" dirty="0">
                <a:solidFill>
                  <a:srgbClr val="666666"/>
                </a:solidFill>
              </a:rPr>
              <a:t>x</a:t>
            </a:r>
            <a:r>
              <a:rPr lang="en" sz="2200" i="1" baseline="-25000" dirty="0">
                <a:solidFill>
                  <a:srgbClr val="666666"/>
                </a:solidFill>
              </a:rPr>
              <a:t>j</a:t>
            </a:r>
            <a:r>
              <a:rPr lang="en" sz="2200" i="1" dirty="0">
                <a:solidFill>
                  <a:srgbClr val="666666"/>
                </a:solidFill>
              </a:rPr>
              <a:t>) and U</a:t>
            </a:r>
            <a:r>
              <a:rPr lang="en" sz="2200" i="1" baseline="-25000" dirty="0">
                <a:solidFill>
                  <a:srgbClr val="666666"/>
                </a:solidFill>
              </a:rPr>
              <a:t>j</a:t>
            </a:r>
            <a:r>
              <a:rPr lang="en" sz="2200" i="1" baseline="30000" dirty="0">
                <a:solidFill>
                  <a:srgbClr val="666666"/>
                </a:solidFill>
              </a:rPr>
              <a:t>(k)</a:t>
            </a:r>
            <a:r>
              <a:rPr lang="en" sz="2200" i="1" dirty="0">
                <a:solidFill>
                  <a:srgbClr val="666666"/>
                </a:solidFill>
              </a:rPr>
              <a:t> = x</a:t>
            </a:r>
            <a:r>
              <a:rPr lang="en" sz="2200" i="1" baseline="-25000" dirty="0">
                <a:solidFill>
                  <a:srgbClr val="666666"/>
                </a:solidFill>
              </a:rPr>
              <a:t>j</a:t>
            </a:r>
            <a:r>
              <a:rPr lang="en" sz="2200" i="1" dirty="0">
                <a:solidFill>
                  <a:srgbClr val="666666"/>
                </a:solidFill>
              </a:rPr>
              <a:t>  - s</a:t>
            </a:r>
            <a:r>
              <a:rPr lang="en" sz="2200" i="1" baseline="-25000" dirty="0">
                <a:solidFill>
                  <a:srgbClr val="666666"/>
                </a:solidFill>
              </a:rPr>
              <a:t>0</a:t>
            </a:r>
            <a:r>
              <a:rPr lang="en" sz="2200" i="1" dirty="0">
                <a:solidFill>
                  <a:srgbClr val="666666"/>
                </a:solidFill>
              </a:rPr>
              <a:t>(x</a:t>
            </a:r>
            <a:r>
              <a:rPr lang="en" sz="2200" i="1" baseline="-25000" dirty="0">
                <a:solidFill>
                  <a:srgbClr val="666666"/>
                </a:solidFill>
              </a:rPr>
              <a:t>j </a:t>
            </a:r>
            <a:r>
              <a:rPr lang="en" sz="2200" i="1" dirty="0">
                <a:solidFill>
                  <a:srgbClr val="666666"/>
                </a:solidFill>
              </a:rPr>
              <a:t>- </a:t>
            </a:r>
            <a:r>
              <a:rPr lang="en" sz="2200" i="1" u="sng" dirty="0">
                <a:solidFill>
                  <a:srgbClr val="666666"/>
                </a:solidFill>
              </a:rPr>
              <a:t>x</a:t>
            </a:r>
            <a:r>
              <a:rPr lang="en" sz="2200" i="1" baseline="-25000" dirty="0">
                <a:solidFill>
                  <a:srgbClr val="666666"/>
                </a:solidFill>
              </a:rPr>
              <a:t>j</a:t>
            </a:r>
            <a:r>
              <a:rPr lang="en" sz="2200" i="1" dirty="0">
                <a:solidFill>
                  <a:srgbClr val="666666"/>
                </a:solidFill>
              </a:rPr>
              <a:t>)</a:t>
            </a:r>
          </a:p>
          <a:p>
            <a:pPr>
              <a:spcBef>
                <a:spcPts val="0"/>
              </a:spcBef>
              <a:buNone/>
            </a:pPr>
            <a:r>
              <a:rPr lang="en" sz="2200" i="1" dirty="0">
                <a:solidFill>
                  <a:srgbClr val="666666"/>
                </a:solidFill>
              </a:rPr>
              <a:t>where S</a:t>
            </a:r>
            <a:r>
              <a:rPr lang="en" sz="2200" i="1" baseline="-25000" dirty="0">
                <a:solidFill>
                  <a:srgbClr val="666666"/>
                </a:solidFill>
              </a:rPr>
              <a:t>0</a:t>
            </a:r>
            <a:r>
              <a:rPr lang="en" sz="2200" i="1" dirty="0">
                <a:solidFill>
                  <a:srgbClr val="666666"/>
                </a:solidFill>
              </a:rPr>
              <a:t> is a real fixed number. L and U do not depend on k, i.e. they are fixed asymptotes rather than moving. </a:t>
            </a:r>
          </a:p>
        </p:txBody>
      </p:sp>
      <p:sp>
        <p:nvSpPr>
          <p:cNvPr id="132" name="Shape 13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9</a:t>
            </a:fld>
            <a:endParaRPr lang="en"/>
          </a:p>
        </p:txBody>
      </p:sp>
      <p:cxnSp>
        <p:nvCxnSpPr>
          <p:cNvPr id="133" name="Shape 133"/>
          <p:cNvCxnSpPr/>
          <p:nvPr/>
        </p:nvCxnSpPr>
        <p:spPr>
          <a:xfrm>
            <a:off x="2083236" y="1456267"/>
            <a:ext cx="135600" cy="0"/>
          </a:xfrm>
          <a:prstGeom prst="straightConnector1">
            <a:avLst/>
          </a:prstGeom>
          <a:noFill/>
          <a:ln w="9525" cap="flat" cmpd="sng">
            <a:solidFill>
              <a:schemeClr val="dk2"/>
            </a:solidFill>
            <a:prstDash val="solid"/>
            <a:round/>
            <a:headEnd type="none" w="lg" len="lg"/>
            <a:tailEnd type="none" w="lg" len="lg"/>
          </a:ln>
        </p:spPr>
      </p:cxnSp>
      <p:cxnSp>
        <p:nvCxnSpPr>
          <p:cNvPr id="134" name="Shape 134"/>
          <p:cNvCxnSpPr/>
          <p:nvPr/>
        </p:nvCxnSpPr>
        <p:spPr>
          <a:xfrm>
            <a:off x="4881214" y="1456267"/>
            <a:ext cx="135600" cy="0"/>
          </a:xfrm>
          <a:prstGeom prst="straightConnector1">
            <a:avLst/>
          </a:prstGeom>
          <a:noFill/>
          <a:ln w="9525" cap="flat" cmpd="sng">
            <a:solidFill>
              <a:schemeClr val="dk2"/>
            </a:solidFill>
            <a:prstDash val="solid"/>
            <a:round/>
            <a:headEnd type="none" w="lg" len="lg"/>
            <a:tailEnd type="none" w="lg" len="lg"/>
          </a:ln>
        </p:spPr>
      </p:cxnSp>
      <p:cxnSp>
        <p:nvCxnSpPr>
          <p:cNvPr id="135" name="Shape 135"/>
          <p:cNvCxnSpPr/>
          <p:nvPr/>
        </p:nvCxnSpPr>
        <p:spPr>
          <a:xfrm>
            <a:off x="4092531" y="1467556"/>
            <a:ext cx="135600" cy="0"/>
          </a:xfrm>
          <a:prstGeom prst="straightConnector1">
            <a:avLst/>
          </a:prstGeom>
          <a:noFill/>
          <a:ln w="9525" cap="flat" cmpd="sng">
            <a:solidFill>
              <a:schemeClr val="dk2"/>
            </a:solidFill>
            <a:prstDash val="solid"/>
            <a:round/>
            <a:headEnd type="none" w="lg" len="lg"/>
            <a:tailEnd type="none" w="lg" len="lg"/>
          </a:ln>
        </p:spPr>
      </p:cxnSp>
    </p:spTree>
  </p:cSld>
  <p:clrMapOvr>
    <a:masterClrMapping/>
  </p:clrMapOvr>
  <p:transition spd="slow">
    <p:cut/>
  </p:transition>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1872</Words>
  <Application>Microsoft Office PowerPoint</Application>
  <PresentationFormat>On-screen Show (16:9)</PresentationFormat>
  <Paragraphs>161</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Open Sans</vt:lpstr>
      <vt:lpstr>PT Sans Narrow</vt:lpstr>
      <vt:lpstr>Arial</vt:lpstr>
      <vt:lpstr>tropic</vt:lpstr>
      <vt:lpstr>The Method of Moving Asymptotes</vt:lpstr>
      <vt:lpstr>What is MMA?</vt:lpstr>
      <vt:lpstr>Consider a structural optimization problem...</vt:lpstr>
      <vt:lpstr>The Process</vt:lpstr>
      <vt:lpstr>How the Function Should Be Defined</vt:lpstr>
      <vt:lpstr>Concept (Oversimplified)</vt:lpstr>
      <vt:lpstr>Taylor Expansion of the Function</vt:lpstr>
      <vt:lpstr>Taylor Series Expansion Cont.</vt:lpstr>
      <vt:lpstr>How to Choose Values for L and U</vt:lpstr>
      <vt:lpstr>How to Change the Values of L and U</vt:lpstr>
      <vt:lpstr>Dual Problem Corresponding to Initial Problem</vt:lpstr>
      <vt:lpstr>The Solution </vt:lpstr>
      <vt:lpstr>Why Convert to a Dual Problem?</vt:lpstr>
      <vt:lpstr>Example Asymptotes</vt:lpstr>
      <vt:lpstr>The Cantilever Beam  </vt:lpstr>
      <vt:lpstr>The Cantilever Beam</vt:lpstr>
      <vt:lpstr>The 39-bar Tower</vt:lpstr>
      <vt:lpstr>Applicability &amp; Benefits</vt:lpstr>
      <vt:lpstr>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Method of Moving Asymptotes</dc:title>
  <dc:creator>Lexi Miller</dc:creator>
  <cp:lastModifiedBy>Nelson, Mikal William</cp:lastModifiedBy>
  <cp:revision>5</cp:revision>
  <dcterms:modified xsi:type="dcterms:W3CDTF">2021-05-30T19:43:29Z</dcterms:modified>
</cp:coreProperties>
</file>