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  <p:sldMasterId id="2147483771" r:id="rId2"/>
  </p:sldMasterIdLst>
  <p:notesMasterIdLst>
    <p:notesMasterId r:id="rId20"/>
  </p:notesMasterIdLst>
  <p:sldIdLst>
    <p:sldId id="256" r:id="rId3"/>
    <p:sldId id="272" r:id="rId4"/>
    <p:sldId id="270" r:id="rId5"/>
    <p:sldId id="278" r:id="rId6"/>
    <p:sldId id="259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4" r:id="rId16"/>
    <p:sldId id="276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619"/>
    <a:srgbClr val="D2D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20A30-021D-49B5-9554-42830D917518}" type="datetimeFigureOut">
              <a:rPr lang="ca-ES" smtClean="0"/>
              <a:t>21/2/2019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8E292-FEED-4DB5-9FA8-3841E812BE3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8983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9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1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4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8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64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0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07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15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51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76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0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09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96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48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16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566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2893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485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4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2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4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2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8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4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4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6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DC334-84C6-4C6D-922C-365B3E10D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368" y="1510017"/>
            <a:ext cx="9605394" cy="2701255"/>
          </a:xfrm>
        </p:spPr>
        <p:txBody>
          <a:bodyPr>
            <a:noAutofit/>
          </a:bodyPr>
          <a:lstStyle/>
          <a:p>
            <a:pPr algn="r"/>
            <a:r>
              <a:rPr lang="ca-ES" sz="3600" dirty="0">
                <a:latin typeface="Verdana Pro" panose="020B0604020202020204" pitchFamily="34" charset="0"/>
              </a:rPr>
              <a:t>Anàlisis de la relació entre les emissions de gasos hivernacle i l'augment de la temperatura mitjançant algoritmes i tecnologies de 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1FCE54-2284-4B03-B780-2E3504568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2931" y="4409530"/>
            <a:ext cx="3386386" cy="573018"/>
          </a:xfrm>
        </p:spPr>
        <p:txBody>
          <a:bodyPr>
            <a:normAutofit fontScale="92500"/>
          </a:bodyPr>
          <a:lstStyle/>
          <a:p>
            <a:pPr algn="r"/>
            <a:r>
              <a:rPr lang="ca-E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Miquel Freixes </a:t>
            </a:r>
            <a:r>
              <a:rPr lang="ca-E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Faya</a:t>
            </a:r>
            <a:endParaRPr lang="ca-E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9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73A9-12EE-43E0-9999-81D86299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Random</a:t>
            </a:r>
            <a:r>
              <a:rPr lang="ca-ES" dirty="0"/>
              <a:t> Forest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F45B5F6-7325-472E-9DFB-8B5EB7ABF59E}"/>
              </a:ext>
            </a:extLst>
          </p:cNvPr>
          <p:cNvSpPr txBox="1"/>
          <p:nvPr/>
        </p:nvSpPr>
        <p:spPr>
          <a:xfrm>
            <a:off x="2239861" y="1393265"/>
            <a:ext cx="544445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Algoritme molt utilitzat en l’actualitat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Molts algoritmes simples funcionen millor que un de sol.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Crea arbres de decisió i els combina amb un algoritme com el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Bagging</a:t>
            </a: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Paràmetres: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endParaRPr lang="ca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3CABE1-9C11-49FA-A102-27A6A1D17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72" y="3599344"/>
            <a:ext cx="6454439" cy="300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9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CB6ED-1955-4280-A72B-79E91170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Support</a:t>
            </a:r>
            <a:r>
              <a:rPr lang="ca-ES" dirty="0"/>
              <a:t> Vector Machines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E5FFE0-1081-4FAC-A254-03E322566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7" y="1905000"/>
            <a:ext cx="4887007" cy="392484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6121E19-4B7D-4517-A380-B1CB0494F015}"/>
              </a:ext>
            </a:extLst>
          </p:cNvPr>
          <p:cNvSpPr txBox="1"/>
          <p:nvPr/>
        </p:nvSpPr>
        <p:spPr>
          <a:xfrm>
            <a:off x="2273416" y="2550253"/>
            <a:ext cx="4557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Aconseguir una funció amb resultats per sota d’una desviació límit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Paràmetres: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ca-ES" sz="2000" b="1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Com es processen les dades d’entrada</a:t>
            </a:r>
            <a:endParaRPr lang="ca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8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9A1BF-9150-4516-BF75-33E0923D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Xarxes Neuronals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902891-AC44-49B5-8AFA-D00024E29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7" y="1546836"/>
            <a:ext cx="4133364" cy="437814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A9F4EBC-747F-4D32-9A25-49EB3F0695FF}"/>
              </a:ext>
            </a:extLst>
          </p:cNvPr>
          <p:cNvSpPr txBox="1"/>
          <p:nvPr/>
        </p:nvSpPr>
        <p:spPr>
          <a:xfrm>
            <a:off x="2416518" y="2305615"/>
            <a:ext cx="44377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Algoritme més prometedor actualment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Versatilitat, escalabilitat i gran potència de còmput</a:t>
            </a:r>
          </a:p>
          <a:p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Gran quantitat d’híper-paràmetres</a:t>
            </a:r>
          </a:p>
        </p:txBody>
      </p:sp>
    </p:spTree>
    <p:extLst>
      <p:ext uri="{BB962C8B-B14F-4D97-AF65-F5344CB8AC3E}">
        <p14:creationId xmlns:p14="http://schemas.microsoft.com/office/powerpoint/2010/main" val="279531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73A9-12EE-43E0-9999-81D86299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Anàlisis de resultats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0A74DA-CAD6-44BC-9959-D346C327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08" y="2059301"/>
            <a:ext cx="4482646" cy="325422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257935-1167-4D79-9D32-8BEE16E20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7" y="1905000"/>
            <a:ext cx="3846325" cy="356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6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73A9-12EE-43E0-9999-81D86299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Anàlisis de resultats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2C98FA-74B9-418A-AC16-998C6FEF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85" y="1676400"/>
            <a:ext cx="4338025" cy="37111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0CE5343-24AA-4CAE-BE2F-29ADC07E1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98" y="1676400"/>
            <a:ext cx="4338025" cy="371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0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73A9-12EE-43E0-9999-81D86299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Anàlisis de resultats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FD231B-05A7-46E0-80AB-B908F202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7" y="1674932"/>
            <a:ext cx="4339074" cy="37165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3F71312-8F18-475D-922F-87969BF0A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531" y="1680301"/>
            <a:ext cx="4343227" cy="371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7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CB6ED-1955-4280-A72B-79E91170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Conclusions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DB347BF-BB8C-45BA-AE26-6A35BB492C4B}"/>
              </a:ext>
            </a:extLst>
          </p:cNvPr>
          <p:cNvSpPr txBox="1"/>
          <p:nvPr/>
        </p:nvSpPr>
        <p:spPr>
          <a:xfrm>
            <a:off x="2195804" y="1619774"/>
            <a:ext cx="78003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Crear un conjunt de dades que relacioni països amb les seves temperatures i les seves emissions</a:t>
            </a:r>
          </a:p>
          <a:p>
            <a:pPr lvl="1"/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Analitzar models més utilitzats actualment en problemes de regressió i implementar-los correctament</a:t>
            </a:r>
          </a:p>
          <a:p>
            <a:pPr lvl="1"/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Trobar la millor configuració de cada un d'ells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Determinar el millor</a:t>
            </a:r>
          </a:p>
          <a:p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Relació entre les emissions de gasos i les temperatures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áfico 5" descr="Marca de verificación">
            <a:extLst>
              <a:ext uri="{FF2B5EF4-FFF2-40B4-BE49-F238E27FC236}">
                <a16:creationId xmlns:a16="http://schemas.microsoft.com/office/drawing/2014/main" id="{A12C3121-137B-4528-9ECD-4832C225B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2441" y="1655692"/>
            <a:ext cx="787510" cy="787510"/>
          </a:xfrm>
          <a:prstGeom prst="rect">
            <a:avLst/>
          </a:prstGeom>
        </p:spPr>
      </p:pic>
      <p:pic>
        <p:nvPicPr>
          <p:cNvPr id="12" name="Gráfico 11" descr="Marca de verificación">
            <a:extLst>
              <a:ext uri="{FF2B5EF4-FFF2-40B4-BE49-F238E27FC236}">
                <a16:creationId xmlns:a16="http://schemas.microsoft.com/office/drawing/2014/main" id="{1E12951F-D676-47DE-9AE7-EEFA9D850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0924" y="2683567"/>
            <a:ext cx="787510" cy="787510"/>
          </a:xfrm>
          <a:prstGeom prst="rect">
            <a:avLst/>
          </a:prstGeom>
        </p:spPr>
      </p:pic>
      <p:pic>
        <p:nvPicPr>
          <p:cNvPr id="13" name="Gráfico 12" descr="Marca de verificación">
            <a:extLst>
              <a:ext uri="{FF2B5EF4-FFF2-40B4-BE49-F238E27FC236}">
                <a16:creationId xmlns:a16="http://schemas.microsoft.com/office/drawing/2014/main" id="{84812B76-BC39-48DF-93AF-124B4E1AD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7237" y="3446124"/>
            <a:ext cx="787510" cy="787510"/>
          </a:xfrm>
          <a:prstGeom prst="rect">
            <a:avLst/>
          </a:prstGeom>
        </p:spPr>
      </p:pic>
      <p:pic>
        <p:nvPicPr>
          <p:cNvPr id="14" name="Gráfico 13" descr="Marca de verificación">
            <a:extLst>
              <a:ext uri="{FF2B5EF4-FFF2-40B4-BE49-F238E27FC236}">
                <a16:creationId xmlns:a16="http://schemas.microsoft.com/office/drawing/2014/main" id="{02E14118-1A07-4388-977F-BE9F9F4A2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2441" y="4844471"/>
            <a:ext cx="787510" cy="787510"/>
          </a:xfrm>
          <a:prstGeom prst="rect">
            <a:avLst/>
          </a:prstGeom>
        </p:spPr>
      </p:pic>
      <p:pic>
        <p:nvPicPr>
          <p:cNvPr id="15" name="Gráfico 14" descr="Marca de verificación">
            <a:extLst>
              <a:ext uri="{FF2B5EF4-FFF2-40B4-BE49-F238E27FC236}">
                <a16:creationId xmlns:a16="http://schemas.microsoft.com/office/drawing/2014/main" id="{174F3BE8-CB8A-433F-8C16-78CE06EBD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9643" y="4137964"/>
            <a:ext cx="787510" cy="7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6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CB6ED-1955-4280-A72B-79E91170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293" y="2348524"/>
            <a:ext cx="7221414" cy="2160951"/>
          </a:xfrm>
        </p:spPr>
        <p:txBody>
          <a:bodyPr>
            <a:noAutofit/>
          </a:bodyPr>
          <a:lstStyle/>
          <a:p>
            <a:pPr algn="ctr"/>
            <a:r>
              <a:rPr lang="ca-ES" sz="6600" dirty="0"/>
              <a:t>Gràcies per la vostra atenció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6E7DD0-3A59-4DCB-8C41-CCFA76BFD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731" y="4580877"/>
            <a:ext cx="3907951" cy="20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9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33218-C225-4764-86D5-2A11631E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Canvi Climàtic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3FD634-B73B-4E64-A052-AF85F9116570}"/>
              </a:ext>
            </a:extLst>
          </p:cNvPr>
          <p:cNvSpPr txBox="1"/>
          <p:nvPr/>
        </p:nvSpPr>
        <p:spPr>
          <a:xfrm>
            <a:off x="1879860" y="1868719"/>
            <a:ext cx="5637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400" dirty="0">
                <a:latin typeface="Arial" panose="020B0604020202020204" pitchFamily="34" charset="0"/>
                <a:cs typeface="Arial" panose="020B0604020202020204" pitchFamily="34" charset="0"/>
              </a:rPr>
              <a:t>Augment de la temperatura de la </a:t>
            </a: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Terra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400" dirty="0">
                <a:latin typeface="Arial" panose="020B0604020202020204" pitchFamily="34" charset="0"/>
                <a:cs typeface="Arial" panose="020B0604020202020204" pitchFamily="34" charset="0"/>
              </a:rPr>
              <a:t>Principal causa: Contaminació causada per l’ésser humà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400" dirty="0">
                <a:latin typeface="Arial" panose="020B0604020202020204" pitchFamily="34" charset="0"/>
                <a:cs typeface="Arial" panose="020B0604020202020204" pitchFamily="34" charset="0"/>
              </a:rPr>
              <a:t>Efectes catastròfics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A18539-F80C-4566-AF63-9C1F185C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36" y="2463798"/>
            <a:ext cx="3556415" cy="28575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C1A72CA-DFD0-44D5-8E8B-3A1FB238E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200" y="2463799"/>
            <a:ext cx="3551251" cy="285751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D57F38E-7DD3-40A3-8F0B-665A014F27DA}"/>
              </a:ext>
            </a:extLst>
          </p:cNvPr>
          <p:cNvSpPr txBox="1"/>
          <p:nvPr/>
        </p:nvSpPr>
        <p:spPr>
          <a:xfrm>
            <a:off x="7620714" y="5298849"/>
            <a:ext cx="2779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>
                <a:latin typeface="Arial" panose="020B0604020202020204" pitchFamily="34" charset="0"/>
                <a:cs typeface="Arial" panose="020B0604020202020204" pitchFamily="34" charset="0"/>
              </a:rPr>
              <a:t>Setembre 1984 NASA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29CFC8-E1B2-4B75-9D50-E292E9B8F8E5}"/>
              </a:ext>
            </a:extLst>
          </p:cNvPr>
          <p:cNvSpPr txBox="1"/>
          <p:nvPr/>
        </p:nvSpPr>
        <p:spPr>
          <a:xfrm>
            <a:off x="7620714" y="5310084"/>
            <a:ext cx="27790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a-ES" sz="1200" dirty="0">
                <a:latin typeface="Arial" panose="020B0604020202020204" pitchFamily="34" charset="0"/>
                <a:cs typeface="Arial" panose="020B0604020202020204" pitchFamily="34" charset="0"/>
              </a:rPr>
              <a:t>Setembre 2016 NASA</a:t>
            </a:r>
          </a:p>
        </p:txBody>
      </p:sp>
    </p:spTree>
    <p:extLst>
      <p:ext uri="{BB962C8B-B14F-4D97-AF65-F5344CB8AC3E}">
        <p14:creationId xmlns:p14="http://schemas.microsoft.com/office/powerpoint/2010/main" val="79093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33218-C225-4764-86D5-2A11631E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Objectius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936F76E-A967-4672-B998-7FAB23F5CE7C}"/>
              </a:ext>
            </a:extLst>
          </p:cNvPr>
          <p:cNvSpPr txBox="1"/>
          <p:nvPr/>
        </p:nvSpPr>
        <p:spPr>
          <a:xfrm>
            <a:off x="2521888" y="1589350"/>
            <a:ext cx="83134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Analitzar les prediccions de temperatura, fetes per models de ML, a partir de les emissions de gasos de cada país: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Crear un conjunt de dades que relacioni països amb les seves temperatures i les seves emissions</a:t>
            </a:r>
          </a:p>
          <a:p>
            <a:pPr lvl="1"/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Analitzar models més utilitzats actualment en problemes de regressió i implementar-los correctament</a:t>
            </a:r>
          </a:p>
          <a:p>
            <a:pPr lvl="1"/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Trobar la millor configuració de cada un d'ells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Determinar el millor</a:t>
            </a:r>
          </a:p>
        </p:txBody>
      </p:sp>
    </p:spTree>
    <p:extLst>
      <p:ext uri="{BB962C8B-B14F-4D97-AF65-F5344CB8AC3E}">
        <p14:creationId xmlns:p14="http://schemas.microsoft.com/office/powerpoint/2010/main" val="179150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350B2-D47F-44AC-A3FD-37F73824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57562"/>
          </a:xfrm>
        </p:spPr>
        <p:txBody>
          <a:bodyPr/>
          <a:lstStyle/>
          <a:p>
            <a:r>
              <a:rPr lang="ca-ES" dirty="0"/>
              <a:t>Conjunt de dades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EC2C144-9F92-419B-A8FC-E43D50C49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92621"/>
              </p:ext>
            </p:extLst>
          </p:nvPr>
        </p:nvGraphicFramePr>
        <p:xfrm>
          <a:off x="3495887" y="2193375"/>
          <a:ext cx="6075464" cy="22035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94406">
                  <a:extLst>
                    <a:ext uri="{9D8B030D-6E8A-4147-A177-3AD203B41FA5}">
                      <a16:colId xmlns:a16="http://schemas.microsoft.com/office/drawing/2014/main" val="889901745"/>
                    </a:ext>
                  </a:extLst>
                </a:gridCol>
                <a:gridCol w="791415">
                  <a:extLst>
                    <a:ext uri="{9D8B030D-6E8A-4147-A177-3AD203B41FA5}">
                      <a16:colId xmlns:a16="http://schemas.microsoft.com/office/drawing/2014/main" val="2032967275"/>
                    </a:ext>
                  </a:extLst>
                </a:gridCol>
                <a:gridCol w="1515557">
                  <a:extLst>
                    <a:ext uri="{9D8B030D-6E8A-4147-A177-3AD203B41FA5}">
                      <a16:colId xmlns:a16="http://schemas.microsoft.com/office/drawing/2014/main" val="521298499"/>
                    </a:ext>
                  </a:extLst>
                </a:gridCol>
                <a:gridCol w="2374086">
                  <a:extLst>
                    <a:ext uri="{9D8B030D-6E8A-4147-A177-3AD203B41FA5}">
                      <a16:colId xmlns:a16="http://schemas.microsoft.com/office/drawing/2014/main" val="2903314184"/>
                    </a:ext>
                  </a:extLst>
                </a:gridCol>
              </a:tblGrid>
              <a:tr h="357974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969369"/>
                  </a:ext>
                </a:extLst>
              </a:tr>
              <a:tr h="33977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DD-MM-YYYY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Primer dia de cada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169520"/>
                  </a:ext>
                </a:extLst>
              </a:tr>
              <a:tr h="566791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Temperatura Mitjana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Temperatura amb una confiança del 95%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062647"/>
                  </a:ext>
                </a:extLst>
              </a:tr>
              <a:tr h="33977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Bèlgica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 de cada 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52774"/>
                  </a:ext>
                </a:extLst>
              </a:tr>
              <a:tr h="566791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del 5% de la temperatura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31057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6D048750-F767-4E3D-9CEC-774451EE45B7}"/>
              </a:ext>
            </a:extLst>
          </p:cNvPr>
          <p:cNvSpPr txBox="1"/>
          <p:nvPr/>
        </p:nvSpPr>
        <p:spPr>
          <a:xfrm>
            <a:off x="4578984" y="4719258"/>
            <a:ext cx="39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Conjunt de dades temperatures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F431414-22B8-41FA-9458-E724FC411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168522"/>
              </p:ext>
            </p:extLst>
          </p:nvPr>
        </p:nvGraphicFramePr>
        <p:xfrm>
          <a:off x="3495887" y="2193375"/>
          <a:ext cx="6075464" cy="249025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81338">
                  <a:extLst>
                    <a:ext uri="{9D8B030D-6E8A-4147-A177-3AD203B41FA5}">
                      <a16:colId xmlns:a16="http://schemas.microsoft.com/office/drawing/2014/main" val="2965577426"/>
                    </a:ext>
                  </a:extLst>
                </a:gridCol>
                <a:gridCol w="860356">
                  <a:extLst>
                    <a:ext uri="{9D8B030D-6E8A-4147-A177-3AD203B41FA5}">
                      <a16:colId xmlns:a16="http://schemas.microsoft.com/office/drawing/2014/main" val="2954808278"/>
                    </a:ext>
                  </a:extLst>
                </a:gridCol>
                <a:gridCol w="1434517">
                  <a:extLst>
                    <a:ext uri="{9D8B030D-6E8A-4147-A177-3AD203B41FA5}">
                      <a16:colId xmlns:a16="http://schemas.microsoft.com/office/drawing/2014/main" val="1600314986"/>
                    </a:ext>
                  </a:extLst>
                </a:gridCol>
                <a:gridCol w="2399253">
                  <a:extLst>
                    <a:ext uri="{9D8B030D-6E8A-4147-A177-3AD203B41FA5}">
                      <a16:colId xmlns:a16="http://schemas.microsoft.com/office/drawing/2014/main" val="2216851847"/>
                    </a:ext>
                  </a:extLst>
                </a:gridCol>
              </a:tblGrid>
              <a:tr h="355168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598255"/>
                  </a:ext>
                </a:extLst>
              </a:tr>
              <a:tr h="325571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Bèlgica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 de cada 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58982"/>
                  </a:ext>
                </a:extLst>
              </a:tr>
              <a:tr h="3551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de l'emissió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312874"/>
                  </a:ext>
                </a:extLst>
              </a:tr>
              <a:tr h="1057695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393126.946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Mitjana de Kilotones produïdes en un 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497007"/>
                  </a:ext>
                </a:extLst>
              </a:tr>
              <a:tr h="3551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 de gas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357481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A413CD00-1BB4-4FCF-B810-30EB1BB37AAD}"/>
              </a:ext>
            </a:extLst>
          </p:cNvPr>
          <p:cNvSpPr txBox="1"/>
          <p:nvPr/>
        </p:nvSpPr>
        <p:spPr>
          <a:xfrm>
            <a:off x="4578984" y="4754886"/>
            <a:ext cx="42098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Conjunt de dades emissions gasos</a:t>
            </a:r>
          </a:p>
        </p:txBody>
      </p:sp>
    </p:spTree>
    <p:extLst>
      <p:ext uri="{BB962C8B-B14F-4D97-AF65-F5344CB8AC3E}">
        <p14:creationId xmlns:p14="http://schemas.microsoft.com/office/powerpoint/2010/main" val="222619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0F56E-5CBA-4AA1-8C86-B855257E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Eines de </a:t>
            </a:r>
            <a:r>
              <a:rPr lang="ca-ES" dirty="0" err="1"/>
              <a:t>pre</a:t>
            </a:r>
            <a:r>
              <a:rPr lang="ca-ES" dirty="0"/>
              <a:t>-processament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A62AB6-6801-487E-9A5D-6723B0FACA56}"/>
              </a:ext>
            </a:extLst>
          </p:cNvPr>
          <p:cNvSpPr txBox="1"/>
          <p:nvPr/>
        </p:nvSpPr>
        <p:spPr>
          <a:xfrm>
            <a:off x="2592924" y="2395646"/>
            <a:ext cx="52692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Obtenir anàlisis eficaces en entorns distribuïts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Treballa en memòria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Llibreria de codi obert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Estructures flexibles i ràpides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A8B842-9335-42F7-8008-641D09E41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210" y="1910761"/>
            <a:ext cx="2124371" cy="11717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96FB94-A6F7-4C43-AA4C-4F7A9EBC1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888" y="4561158"/>
            <a:ext cx="3734723" cy="7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3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799CB-EE8D-45AE-B8FE-01350DB8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Pre</a:t>
            </a:r>
            <a:r>
              <a:rPr lang="ca-ES" dirty="0"/>
              <a:t>-Processament de dades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3920377-0E64-496A-8339-A09AF958A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46406"/>
              </p:ext>
            </p:extLst>
          </p:nvPr>
        </p:nvGraphicFramePr>
        <p:xfrm>
          <a:off x="2216226" y="2176929"/>
          <a:ext cx="3481431" cy="79313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19610">
                  <a:extLst>
                    <a:ext uri="{9D8B030D-6E8A-4147-A177-3AD203B41FA5}">
                      <a16:colId xmlns:a16="http://schemas.microsoft.com/office/drawing/2014/main" val="2965577426"/>
                    </a:ext>
                  </a:extLst>
                </a:gridCol>
                <a:gridCol w="886988">
                  <a:extLst>
                    <a:ext uri="{9D8B030D-6E8A-4147-A177-3AD203B41FA5}">
                      <a16:colId xmlns:a16="http://schemas.microsoft.com/office/drawing/2014/main" val="2954808278"/>
                    </a:ext>
                  </a:extLst>
                </a:gridCol>
                <a:gridCol w="1374833">
                  <a:extLst>
                    <a:ext uri="{9D8B030D-6E8A-4147-A177-3AD203B41FA5}">
                      <a16:colId xmlns:a16="http://schemas.microsoft.com/office/drawing/2014/main" val="1600314986"/>
                    </a:ext>
                  </a:extLst>
                </a:gridCol>
              </a:tblGrid>
              <a:tr h="396568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598255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Bèlgica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58982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F8CAAA9-4FE8-4ACB-B018-8D42F37C9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0104"/>
              </p:ext>
            </p:extLst>
          </p:nvPr>
        </p:nvGraphicFramePr>
        <p:xfrm>
          <a:off x="2230001" y="4637015"/>
          <a:ext cx="3481430" cy="147077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40715">
                  <a:extLst>
                    <a:ext uri="{9D8B030D-6E8A-4147-A177-3AD203B41FA5}">
                      <a16:colId xmlns:a16="http://schemas.microsoft.com/office/drawing/2014/main" val="783170121"/>
                    </a:ext>
                  </a:extLst>
                </a:gridCol>
                <a:gridCol w="1740715">
                  <a:extLst>
                    <a:ext uri="{9D8B030D-6E8A-4147-A177-3AD203B41FA5}">
                      <a16:colId xmlns:a16="http://schemas.microsoft.com/office/drawing/2014/main" val="3333113380"/>
                    </a:ext>
                  </a:extLst>
                </a:gridCol>
              </a:tblGrid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/>
                        <a:t>Kt</a:t>
                      </a:r>
                      <a:r>
                        <a:rPr lang="ca-ES" dirty="0"/>
                        <a:t> per 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331456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100931.59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05880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104945.71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4175"/>
                  </a:ext>
                </a:extLst>
              </a:tr>
            </a:tbl>
          </a:graphicData>
        </a:graphic>
      </p:graphicFrame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A5CD690-49A8-4B15-9FC3-056420361860}"/>
              </a:ext>
            </a:extLst>
          </p:cNvPr>
          <p:cNvSpPr/>
          <p:nvPr/>
        </p:nvSpPr>
        <p:spPr>
          <a:xfrm>
            <a:off x="5722595" y="1978228"/>
            <a:ext cx="1543499" cy="1190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BAAF4EB-D117-45F2-B4D0-8D43908A4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452385"/>
              </p:ext>
            </p:extLst>
          </p:nvPr>
        </p:nvGraphicFramePr>
        <p:xfrm>
          <a:off x="7291032" y="1581884"/>
          <a:ext cx="4254901" cy="1983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3725">
                  <a:extLst>
                    <a:ext uri="{9D8B030D-6E8A-4147-A177-3AD203B41FA5}">
                      <a16:colId xmlns:a16="http://schemas.microsoft.com/office/drawing/2014/main" val="912705096"/>
                    </a:ext>
                  </a:extLst>
                </a:gridCol>
                <a:gridCol w="1449821">
                  <a:extLst>
                    <a:ext uri="{9D8B030D-6E8A-4147-A177-3AD203B41FA5}">
                      <a16:colId xmlns:a16="http://schemas.microsoft.com/office/drawing/2014/main" val="3477256614"/>
                    </a:ext>
                  </a:extLst>
                </a:gridCol>
                <a:gridCol w="605538">
                  <a:extLst>
                    <a:ext uri="{9D8B030D-6E8A-4147-A177-3AD203B41FA5}">
                      <a16:colId xmlns:a16="http://schemas.microsoft.com/office/drawing/2014/main" val="4079303531"/>
                    </a:ext>
                  </a:extLst>
                </a:gridCol>
                <a:gridCol w="1135817">
                  <a:extLst>
                    <a:ext uri="{9D8B030D-6E8A-4147-A177-3AD203B41FA5}">
                      <a16:colId xmlns:a16="http://schemas.microsoft.com/office/drawing/2014/main" val="548094328"/>
                    </a:ext>
                  </a:extLst>
                </a:gridCol>
              </a:tblGrid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Àustria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Alemanya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UK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Croàcia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224328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569242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852619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614388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176805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4032D772-C788-4575-B1E7-4A8077793A55}"/>
              </a:ext>
            </a:extLst>
          </p:cNvPr>
          <p:cNvSpPr txBox="1"/>
          <p:nvPr/>
        </p:nvSpPr>
        <p:spPr>
          <a:xfrm>
            <a:off x="5661238" y="2250332"/>
            <a:ext cx="133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b="1" dirty="0"/>
              <a:t>Get</a:t>
            </a:r>
          </a:p>
          <a:p>
            <a:pPr algn="ctr"/>
            <a:r>
              <a:rPr lang="ca-ES" b="1" dirty="0"/>
              <a:t> </a:t>
            </a:r>
            <a:r>
              <a:rPr lang="ca-ES" b="1" dirty="0" err="1"/>
              <a:t>Dummies</a:t>
            </a:r>
            <a:endParaRPr lang="ca-ES" b="1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C6C0DBEB-3DAD-4B3C-86B3-20FADD19E4A6}"/>
              </a:ext>
            </a:extLst>
          </p:cNvPr>
          <p:cNvSpPr/>
          <p:nvPr/>
        </p:nvSpPr>
        <p:spPr>
          <a:xfrm>
            <a:off x="5722595" y="4908781"/>
            <a:ext cx="1543499" cy="1190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3C2A964-C603-442A-8571-40FA1F216832}"/>
              </a:ext>
            </a:extLst>
          </p:cNvPr>
          <p:cNvSpPr txBox="1"/>
          <p:nvPr/>
        </p:nvSpPr>
        <p:spPr>
          <a:xfrm>
            <a:off x="5661238" y="5319384"/>
            <a:ext cx="147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b="1" dirty="0" err="1"/>
              <a:t>Interpolate</a:t>
            </a:r>
            <a:endParaRPr lang="ca-ES" b="1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A3B2BC5-1A1F-4501-AF7E-4FEAD001B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17930"/>
              </p:ext>
            </p:extLst>
          </p:nvPr>
        </p:nvGraphicFramePr>
        <p:xfrm>
          <a:off x="7277258" y="4084944"/>
          <a:ext cx="3816991" cy="246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176">
                  <a:extLst>
                    <a:ext uri="{9D8B030D-6E8A-4147-A177-3AD203B41FA5}">
                      <a16:colId xmlns:a16="http://schemas.microsoft.com/office/drawing/2014/main" val="1328529722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2837422610"/>
                    </a:ext>
                  </a:extLst>
                </a:gridCol>
                <a:gridCol w="2332140">
                  <a:extLst>
                    <a:ext uri="{9D8B030D-6E8A-4147-A177-3AD203B41FA5}">
                      <a16:colId xmlns:a16="http://schemas.microsoft.com/office/drawing/2014/main" val="2097524854"/>
                    </a:ext>
                  </a:extLst>
                </a:gridCol>
              </a:tblGrid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/>
                        <a:t>Kt</a:t>
                      </a:r>
                      <a:r>
                        <a:rPr lang="ca-ES" dirty="0"/>
                        <a:t>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016889"/>
                  </a:ext>
                </a:extLst>
              </a:tr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/>
                        <a:t>104945.71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3880"/>
                  </a:ext>
                </a:extLst>
              </a:tr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/>
                        <a:t>100664.2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558268"/>
                  </a:ext>
                </a:extLst>
              </a:tr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/>
                        <a:t>105762.34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442702"/>
                  </a:ext>
                </a:extLst>
              </a:tr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690789"/>
                  </a:ext>
                </a:extLst>
              </a:tr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/>
                        <a:t>100931.59</a:t>
                      </a:r>
                    </a:p>
                    <a:p>
                      <a:endParaRPr lang="ca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34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799CB-EE8D-45AE-B8FE-01350DB8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Pre</a:t>
            </a:r>
            <a:r>
              <a:rPr lang="ca-ES" dirty="0"/>
              <a:t>-Processament de dades</a:t>
            </a: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B40FA97E-9F9A-43E2-9FF7-40BA7B314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93996"/>
              </p:ext>
            </p:extLst>
          </p:nvPr>
        </p:nvGraphicFramePr>
        <p:xfrm>
          <a:off x="2032000" y="2154927"/>
          <a:ext cx="8128000" cy="346046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848010">
                  <a:extLst>
                    <a:ext uri="{9D8B030D-6E8A-4147-A177-3AD203B41FA5}">
                      <a16:colId xmlns:a16="http://schemas.microsoft.com/office/drawing/2014/main" val="2965577426"/>
                    </a:ext>
                  </a:extLst>
                </a:gridCol>
                <a:gridCol w="1342238">
                  <a:extLst>
                    <a:ext uri="{9D8B030D-6E8A-4147-A177-3AD203B41FA5}">
                      <a16:colId xmlns:a16="http://schemas.microsoft.com/office/drawing/2014/main" val="2954808278"/>
                    </a:ext>
                  </a:extLst>
                </a:gridCol>
                <a:gridCol w="2080470">
                  <a:extLst>
                    <a:ext uri="{9D8B030D-6E8A-4147-A177-3AD203B41FA5}">
                      <a16:colId xmlns:a16="http://schemas.microsoft.com/office/drawing/2014/main" val="1600314986"/>
                    </a:ext>
                  </a:extLst>
                </a:gridCol>
                <a:gridCol w="2857282">
                  <a:extLst>
                    <a:ext uri="{9D8B030D-6E8A-4147-A177-3AD203B41FA5}">
                      <a16:colId xmlns:a16="http://schemas.microsoft.com/office/drawing/2014/main" val="2216851847"/>
                    </a:ext>
                  </a:extLst>
                </a:gridCol>
              </a:tblGrid>
              <a:tr h="396568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598255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de la fila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58982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393126.946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Kt</a:t>
                      </a:r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Co2 d’un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312874"/>
                  </a:ext>
                </a:extLst>
              </a:tr>
              <a:tr h="684487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N2O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453722.447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Kt</a:t>
                      </a:r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N2O d’un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497007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126826.946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Kt</a:t>
                      </a:r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CH4 d’un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357481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 de la fila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365528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Països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o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a quin país pertany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482837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Av. </a:t>
                      </a:r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Mitjana de ºC del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81559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37A7A7AE-8C88-4E70-AFB9-69B45FE9E164}"/>
              </a:ext>
            </a:extLst>
          </p:cNvPr>
          <p:cNvSpPr/>
          <p:nvPr/>
        </p:nvSpPr>
        <p:spPr>
          <a:xfrm>
            <a:off x="2032001" y="5206482"/>
            <a:ext cx="8128000" cy="4089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5038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14991-51C3-410A-89F1-51C07C70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Entrenament d’algoritmes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276F67-DBA6-4B3C-A634-A0EB07714C92}"/>
              </a:ext>
            </a:extLst>
          </p:cNvPr>
          <p:cNvSpPr txBox="1"/>
          <p:nvPr/>
        </p:nvSpPr>
        <p:spPr>
          <a:xfrm>
            <a:off x="2519080" y="1676288"/>
            <a:ext cx="853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Fàcil d’utilitzar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Gran varietat de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07DA5C-9889-4C50-998C-616B508A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75" y="1518783"/>
            <a:ext cx="3962336" cy="191021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C94A64F-1F36-4714-A5DA-B5FC612C2937}"/>
              </a:ext>
            </a:extLst>
          </p:cNvPr>
          <p:cNvSpPr txBox="1"/>
          <p:nvPr/>
        </p:nvSpPr>
        <p:spPr>
          <a:xfrm>
            <a:off x="2519080" y="2802398"/>
            <a:ext cx="5981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Treballa sobre </a:t>
            </a: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Entrenament Xarxes Neuronals i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ca-E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D8FCF5-5E5A-4714-97FC-2C0A08F4EC25}"/>
              </a:ext>
            </a:extLst>
          </p:cNvPr>
          <p:cNvSpPr txBox="1"/>
          <p:nvPr/>
        </p:nvSpPr>
        <p:spPr>
          <a:xfrm>
            <a:off x="2519080" y="5300234"/>
            <a:ext cx="572729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Evaluar</a:t>
            </a: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ca-ES" sz="2000" i="1" dirty="0">
                <a:latin typeface="Arial" panose="020B0604020202020204" pitchFamily="34" charset="0"/>
                <a:cs typeface="Arial" panose="020B0604020202020204" pitchFamily="34" charset="0"/>
              </a:rPr>
              <a:t> Absolut Error</a:t>
            </a:r>
          </a:p>
          <a:p>
            <a:endParaRPr lang="ca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77C0717-3A6F-4756-97CD-A3DFFFCC7B4C}"/>
              </a:ext>
            </a:extLst>
          </p:cNvPr>
          <p:cNvSpPr/>
          <p:nvPr/>
        </p:nvSpPr>
        <p:spPr>
          <a:xfrm>
            <a:off x="9160778" y="1191237"/>
            <a:ext cx="2417675" cy="2155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A0697B1-7F6F-4C4D-A3DA-9D7B36BEF47A}"/>
              </a:ext>
            </a:extLst>
          </p:cNvPr>
          <p:cNvSpPr txBox="1"/>
          <p:nvPr/>
        </p:nvSpPr>
        <p:spPr>
          <a:xfrm>
            <a:off x="2519080" y="4218776"/>
            <a:ext cx="57272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Optimitzar: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ca-E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SearchCV</a:t>
            </a: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Randomized</a:t>
            </a:r>
            <a:r>
              <a:rPr lang="ca-E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SearchCV</a:t>
            </a: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4416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10266-1A11-4494-BBD9-863CB069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Arbres de Decisió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1E031E-4A84-403E-8EF4-72C1E06D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812" y="2677395"/>
            <a:ext cx="6324600" cy="28098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446E33B-DA05-4E18-BBBA-593E632DC865}"/>
              </a:ext>
            </a:extLst>
          </p:cNvPr>
          <p:cNvSpPr txBox="1"/>
          <p:nvPr/>
        </p:nvSpPr>
        <p:spPr>
          <a:xfrm>
            <a:off x="2592924" y="1820411"/>
            <a:ext cx="4420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Models que fan créixer arbres binaris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S’escull l’entrada més rellevant a cada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Paràmetres editables: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b="1" dirty="0">
                <a:latin typeface="Arial" panose="020B0604020202020204" pitchFamily="34" charset="0"/>
                <a:cs typeface="Arial" panose="020B0604020202020204" pitchFamily="34" charset="0"/>
              </a:rPr>
              <a:t>Màxima profunditat</a:t>
            </a:r>
          </a:p>
        </p:txBody>
      </p:sp>
    </p:spTree>
    <p:extLst>
      <p:ext uri="{BB962C8B-B14F-4D97-AF65-F5344CB8AC3E}">
        <p14:creationId xmlns:p14="http://schemas.microsoft.com/office/powerpoint/2010/main" val="411229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2963</TotalTime>
  <Words>535</Words>
  <Application>Microsoft Office PowerPoint</Application>
  <PresentationFormat>Panorámica</PresentationFormat>
  <Paragraphs>213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Verdana Pro</vt:lpstr>
      <vt:lpstr>Wingdings 2</vt:lpstr>
      <vt:lpstr>Wingdings 3</vt:lpstr>
      <vt:lpstr>HDOfficeLightV0</vt:lpstr>
      <vt:lpstr>Espiral</vt:lpstr>
      <vt:lpstr>Anàlisis de la relació entre les emissions de gasos hivernacle i l'augment de la temperatura mitjançant algoritmes i tecnologies de Big Data</vt:lpstr>
      <vt:lpstr>Canvi Climàtic</vt:lpstr>
      <vt:lpstr>Objectius</vt:lpstr>
      <vt:lpstr>Conjunt de dades</vt:lpstr>
      <vt:lpstr>Eines de pre-processament</vt:lpstr>
      <vt:lpstr>Pre-Processament de dades</vt:lpstr>
      <vt:lpstr>Pre-Processament de dades</vt:lpstr>
      <vt:lpstr>Entrenament d’algoritmes</vt:lpstr>
      <vt:lpstr>Arbres de Decisió</vt:lpstr>
      <vt:lpstr>Random Forest</vt:lpstr>
      <vt:lpstr>Support Vector Machines</vt:lpstr>
      <vt:lpstr>Xarxes Neuronals</vt:lpstr>
      <vt:lpstr>Anàlisis de resultats</vt:lpstr>
      <vt:lpstr>Anàlisis de resultats</vt:lpstr>
      <vt:lpstr>Anàlisis de resultats</vt:lpstr>
      <vt:lpstr>Conclusions</vt:lpstr>
      <vt:lpstr>Gràcies per la vostra atenció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Anàlisis de la relació entre les emissions de gasos hivernacle i l'augment de la temperatura mitjançant algoritmes i tecnologies de Big Data</dc:title>
  <dc:creator>miquel freixes</dc:creator>
  <cp:lastModifiedBy>miquel freixes</cp:lastModifiedBy>
  <cp:revision>76</cp:revision>
  <dcterms:created xsi:type="dcterms:W3CDTF">2019-02-05T15:27:12Z</dcterms:created>
  <dcterms:modified xsi:type="dcterms:W3CDTF">2019-02-21T16:12:17Z</dcterms:modified>
</cp:coreProperties>
</file>