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  <p:sldMasterId id="2147483771" r:id="rId2"/>
  </p:sldMasterIdLst>
  <p:notesMasterIdLst>
    <p:notesMasterId r:id="rId20"/>
  </p:notesMasterIdLst>
  <p:sldIdLst>
    <p:sldId id="256" r:id="rId3"/>
    <p:sldId id="272" r:id="rId4"/>
    <p:sldId id="270" r:id="rId5"/>
    <p:sldId id="278" r:id="rId6"/>
    <p:sldId id="259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74" r:id="rId15"/>
    <p:sldId id="276" r:id="rId16"/>
    <p:sldId id="266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19"/>
    <a:srgbClr val="D2D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20A30-021D-49B5-9554-42830D917518}" type="datetimeFigureOut">
              <a:rPr lang="ca-ES" smtClean="0"/>
              <a:t>19/2/2019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8E292-FEED-4DB5-9FA8-3841E812BE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983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64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0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1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0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9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48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6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6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89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48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4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C334-84C6-4C6D-922C-365B3E10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68" y="1510017"/>
            <a:ext cx="9605394" cy="2701255"/>
          </a:xfrm>
        </p:spPr>
        <p:txBody>
          <a:bodyPr>
            <a:noAutofit/>
          </a:bodyPr>
          <a:lstStyle/>
          <a:p>
            <a:pPr algn="r"/>
            <a:r>
              <a:rPr lang="ca-ES" sz="3600" dirty="0">
                <a:latin typeface="Verdana Pro" panose="020B0604020202020204" pitchFamily="34" charset="0"/>
              </a:rPr>
              <a:t>Anàlisis de la relació entre les emissions de gasos hivernacle i l'augment de la temperatura mitjançant algoritmes i tecnologies de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1FCE54-2284-4B03-B780-2E3504568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2931" y="4409530"/>
            <a:ext cx="3386386" cy="573018"/>
          </a:xfrm>
        </p:spPr>
        <p:txBody>
          <a:bodyPr>
            <a:normAutofit fontScale="92500"/>
          </a:bodyPr>
          <a:lstStyle/>
          <a:p>
            <a:pPr algn="r"/>
            <a:r>
              <a:rPr lang="ca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Miquel Freixes </a:t>
            </a:r>
            <a:r>
              <a:rPr lang="ca-E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Faya</a:t>
            </a:r>
            <a:endParaRPr lang="ca-E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Random</a:t>
            </a:r>
            <a:r>
              <a:rPr lang="ca-ES" dirty="0"/>
              <a:t> Forest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45B5F6-7325-472E-9DFB-8B5EB7ABF59E}"/>
              </a:ext>
            </a:extLst>
          </p:cNvPr>
          <p:cNvSpPr txBox="1"/>
          <p:nvPr/>
        </p:nvSpPr>
        <p:spPr>
          <a:xfrm>
            <a:off x="2239861" y="1393265"/>
            <a:ext cx="54444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molt utilitzat en l’actualitat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Molts algoritmes simples funcionen millor que un de sol.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Crea arbres de decisió i els combina amb un algoritme com el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3CABE1-9C11-49FA-A102-27A6A1D1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72" y="3599344"/>
            <a:ext cx="6454439" cy="30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Support</a:t>
            </a:r>
            <a:r>
              <a:rPr lang="ca-ES" dirty="0"/>
              <a:t> Vector Machines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5FFE0-1081-4FAC-A254-03E32256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905000"/>
            <a:ext cx="4887007" cy="39248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121E19-4B7D-4517-A380-B1CB0494F015}"/>
              </a:ext>
            </a:extLst>
          </p:cNvPr>
          <p:cNvSpPr txBox="1"/>
          <p:nvPr/>
        </p:nvSpPr>
        <p:spPr>
          <a:xfrm>
            <a:off x="2491530" y="1543574"/>
            <a:ext cx="455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Defineix una funció f(x) amb una desviació mínima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Busca hiperplans amb X dimensions amb distància màxima als punts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A1BF-9150-4516-BF75-33E0923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Xarxes Neuronals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902891-AC44-49B5-8AFA-D00024E2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546836"/>
            <a:ext cx="4133364" cy="43781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9F4EBC-747F-4D32-9A25-49EB3F0695FF}"/>
              </a:ext>
            </a:extLst>
          </p:cNvPr>
          <p:cNvSpPr txBox="1"/>
          <p:nvPr/>
        </p:nvSpPr>
        <p:spPr>
          <a:xfrm>
            <a:off x="2416518" y="2305615"/>
            <a:ext cx="4437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més prometedor actualment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Versatilitat, escalabilitat i gran potència de còmput</a:t>
            </a:r>
          </a:p>
          <a:p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quantitat d’híper-paràmetres</a:t>
            </a:r>
          </a:p>
        </p:txBody>
      </p:sp>
    </p:spTree>
    <p:extLst>
      <p:ext uri="{BB962C8B-B14F-4D97-AF65-F5344CB8AC3E}">
        <p14:creationId xmlns:p14="http://schemas.microsoft.com/office/powerpoint/2010/main" val="27953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2C98FA-74B9-418A-AC16-998C6FEF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5" y="1676400"/>
            <a:ext cx="4338025" cy="3711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CE5343-24AA-4CAE-BE2F-29ADC07E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98" y="1676400"/>
            <a:ext cx="4338025" cy="37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D231B-05A7-46E0-80AB-B908F202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7" y="1674932"/>
            <a:ext cx="4339074" cy="37165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F71312-8F18-475D-922F-87969BF0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1" y="1680301"/>
            <a:ext cx="4343227" cy="37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0A74DA-CAD6-44BC-9959-D346C327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2004970"/>
            <a:ext cx="4060866" cy="29480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FD792DF-D83A-4FA7-90D7-DBC6A799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69" y="1535508"/>
            <a:ext cx="4424523" cy="37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B347BF-BB8C-45BA-AE26-6A35BB492C4B}"/>
              </a:ext>
            </a:extLst>
          </p:cNvPr>
          <p:cNvSpPr txBox="1"/>
          <p:nvPr/>
        </p:nvSpPr>
        <p:spPr>
          <a:xfrm>
            <a:off x="2195804" y="1619774"/>
            <a:ext cx="7800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  <a:p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Relació entre les emissions de gasos i les 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A12C3121-137B-4528-9ECD-4832C225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0007" y="1383129"/>
            <a:ext cx="914400" cy="914400"/>
          </a:xfrm>
          <a:prstGeom prst="rect">
            <a:avLst/>
          </a:prstGeom>
        </p:spPr>
      </p:pic>
      <p:pic>
        <p:nvPicPr>
          <p:cNvPr id="7" name="Gráfico 6" descr="Marca de verificación">
            <a:extLst>
              <a:ext uri="{FF2B5EF4-FFF2-40B4-BE49-F238E27FC236}">
                <a16:creationId xmlns:a16="http://schemas.microsoft.com/office/drawing/2014/main" id="{93D1A9AE-B1D9-4675-8F87-1782C45D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0007" y="2369362"/>
            <a:ext cx="914400" cy="914400"/>
          </a:xfrm>
          <a:prstGeom prst="rect">
            <a:avLst/>
          </a:prstGeom>
        </p:spPr>
      </p:pic>
      <p:pic>
        <p:nvPicPr>
          <p:cNvPr id="8" name="Gráfico 7" descr="Marca de verificación">
            <a:extLst>
              <a:ext uri="{FF2B5EF4-FFF2-40B4-BE49-F238E27FC236}">
                <a16:creationId xmlns:a16="http://schemas.microsoft.com/office/drawing/2014/main" id="{FA919BDA-0CD7-4FED-A492-A57380FF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417" y="3382679"/>
            <a:ext cx="914400" cy="914400"/>
          </a:xfrm>
          <a:prstGeom prst="rect">
            <a:avLst/>
          </a:prstGeom>
        </p:spPr>
      </p:pic>
      <p:pic>
        <p:nvPicPr>
          <p:cNvPr id="9" name="Gráfico 8" descr="Marca de verificación">
            <a:extLst>
              <a:ext uri="{FF2B5EF4-FFF2-40B4-BE49-F238E27FC236}">
                <a16:creationId xmlns:a16="http://schemas.microsoft.com/office/drawing/2014/main" id="{491052D9-219D-4846-B3E6-1DE7179A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2735" y="4208015"/>
            <a:ext cx="744985" cy="744985"/>
          </a:xfrm>
          <a:prstGeom prst="rect">
            <a:avLst/>
          </a:prstGeom>
        </p:spPr>
      </p:pic>
      <p:pic>
        <p:nvPicPr>
          <p:cNvPr id="10" name="Gráfico 9" descr="Marca de verificación">
            <a:extLst>
              <a:ext uri="{FF2B5EF4-FFF2-40B4-BE49-F238E27FC236}">
                <a16:creationId xmlns:a16="http://schemas.microsoft.com/office/drawing/2014/main" id="{2A9EA987-BFFF-4151-A7B8-789FC856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8996" y="47089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293" y="2348524"/>
            <a:ext cx="7221414" cy="2160951"/>
          </a:xfrm>
        </p:spPr>
        <p:txBody>
          <a:bodyPr>
            <a:noAutofit/>
          </a:bodyPr>
          <a:lstStyle/>
          <a:p>
            <a:pPr algn="ctr"/>
            <a:r>
              <a:rPr lang="ca-ES" sz="6600" dirty="0"/>
              <a:t>Gràcies per la vostra atenció</a:t>
            </a:r>
          </a:p>
        </p:txBody>
      </p:sp>
    </p:spTree>
    <p:extLst>
      <p:ext uri="{BB962C8B-B14F-4D97-AF65-F5344CB8AC3E}">
        <p14:creationId xmlns:p14="http://schemas.microsoft.com/office/powerpoint/2010/main" val="321689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Canvi Climàtic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3FD634-B73B-4E64-A052-AF85F9116570}"/>
              </a:ext>
            </a:extLst>
          </p:cNvPr>
          <p:cNvSpPr txBox="1"/>
          <p:nvPr/>
        </p:nvSpPr>
        <p:spPr>
          <a:xfrm>
            <a:off x="2005695" y="1536681"/>
            <a:ext cx="5637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Augment de la temperatura de la </a:t>
            </a: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 causa: Contaminació causada per l’ésser humà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Efectes catastròfics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Augment del nivell del 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Desaparició dels pols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Desertització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A18539-F80C-4566-AF63-9C1F185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7" y="2463799"/>
            <a:ext cx="3556415" cy="28575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1A72CA-DFD0-44D5-8E8B-3A1FB238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61" y="2463799"/>
            <a:ext cx="3551251" cy="285751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D57F38E-7DD3-40A3-8F0B-665A014F27DA}"/>
              </a:ext>
            </a:extLst>
          </p:cNvPr>
          <p:cNvSpPr txBox="1"/>
          <p:nvPr/>
        </p:nvSpPr>
        <p:spPr>
          <a:xfrm>
            <a:off x="8420454" y="5321318"/>
            <a:ext cx="277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1984 NASA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29CFC8-E1B2-4B75-9D50-E292E9B8F8E5}"/>
              </a:ext>
            </a:extLst>
          </p:cNvPr>
          <p:cNvSpPr txBox="1"/>
          <p:nvPr/>
        </p:nvSpPr>
        <p:spPr>
          <a:xfrm>
            <a:off x="8420454" y="5321318"/>
            <a:ext cx="2779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2016 NASA</a:t>
            </a:r>
          </a:p>
        </p:txBody>
      </p:sp>
    </p:spTree>
    <p:extLst>
      <p:ext uri="{BB962C8B-B14F-4D97-AF65-F5344CB8AC3E}">
        <p14:creationId xmlns:p14="http://schemas.microsoft.com/office/powerpoint/2010/main" val="7909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36F76E-A967-4672-B998-7FAB23F5CE7C}"/>
              </a:ext>
            </a:extLst>
          </p:cNvPr>
          <p:cNvSpPr txBox="1"/>
          <p:nvPr/>
        </p:nvSpPr>
        <p:spPr>
          <a:xfrm>
            <a:off x="2521888" y="1589350"/>
            <a:ext cx="83134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les prediccions de temperatura, fetes per models de ML, a partir de les emissions de gasos de cada país: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</p:txBody>
      </p:sp>
    </p:spTree>
    <p:extLst>
      <p:ext uri="{BB962C8B-B14F-4D97-AF65-F5344CB8AC3E}">
        <p14:creationId xmlns:p14="http://schemas.microsoft.com/office/powerpoint/2010/main" val="17915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50B2-D47F-44AC-A3FD-37F73824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7562"/>
          </a:xfrm>
        </p:spPr>
        <p:txBody>
          <a:bodyPr/>
          <a:lstStyle/>
          <a:p>
            <a:r>
              <a:rPr lang="ca-ES" dirty="0"/>
              <a:t>Conjunt de dades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EC2C144-9F92-419B-A8FC-E43D50C4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98440"/>
              </p:ext>
            </p:extLst>
          </p:nvPr>
        </p:nvGraphicFramePr>
        <p:xfrm>
          <a:off x="761565" y="2327222"/>
          <a:ext cx="6075464" cy="22035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4406">
                  <a:extLst>
                    <a:ext uri="{9D8B030D-6E8A-4147-A177-3AD203B41FA5}">
                      <a16:colId xmlns:a16="http://schemas.microsoft.com/office/drawing/2014/main" val="889901745"/>
                    </a:ext>
                  </a:extLst>
                </a:gridCol>
                <a:gridCol w="791415">
                  <a:extLst>
                    <a:ext uri="{9D8B030D-6E8A-4147-A177-3AD203B41FA5}">
                      <a16:colId xmlns:a16="http://schemas.microsoft.com/office/drawing/2014/main" val="2032967275"/>
                    </a:ext>
                  </a:extLst>
                </a:gridCol>
                <a:gridCol w="1515557">
                  <a:extLst>
                    <a:ext uri="{9D8B030D-6E8A-4147-A177-3AD203B41FA5}">
                      <a16:colId xmlns:a16="http://schemas.microsoft.com/office/drawing/2014/main" val="521298499"/>
                    </a:ext>
                  </a:extLst>
                </a:gridCol>
                <a:gridCol w="2374086">
                  <a:extLst>
                    <a:ext uri="{9D8B030D-6E8A-4147-A177-3AD203B41FA5}">
                      <a16:colId xmlns:a16="http://schemas.microsoft.com/office/drawing/2014/main" val="2903314184"/>
                    </a:ext>
                  </a:extLst>
                </a:gridCol>
              </a:tblGrid>
              <a:tr h="357974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69369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DD-MM-YYYY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dia de cada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69520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Mitjana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amb una confiança del 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62647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52774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del 5% de la temperatura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1057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D048750-F767-4E3D-9CEC-774451EE45B7}"/>
              </a:ext>
            </a:extLst>
          </p:cNvPr>
          <p:cNvSpPr txBox="1"/>
          <p:nvPr/>
        </p:nvSpPr>
        <p:spPr>
          <a:xfrm>
            <a:off x="2251526" y="4796242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temperatures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56CE17-007B-4C82-A8A1-E8EDBE26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43" y="1799470"/>
            <a:ext cx="3846325" cy="356283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34FF08E-4831-4C4C-9081-A53755F03645}"/>
              </a:ext>
            </a:extLst>
          </p:cNvPr>
          <p:cNvSpPr/>
          <p:nvPr/>
        </p:nvSpPr>
        <p:spPr>
          <a:xfrm>
            <a:off x="6891556" y="3143774"/>
            <a:ext cx="889959" cy="2852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F431414-22B8-41FA-9458-E724FC41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84454"/>
              </p:ext>
            </p:extLst>
          </p:nvPr>
        </p:nvGraphicFramePr>
        <p:xfrm>
          <a:off x="761565" y="2312366"/>
          <a:ext cx="6075464" cy="249025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81338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60356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399253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551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2557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l'emissió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1057695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Kilotones produïdes en un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 de gas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413CD00-1BB4-4FCF-B810-30EB1BB37AAD}"/>
              </a:ext>
            </a:extLst>
          </p:cNvPr>
          <p:cNvSpPr txBox="1"/>
          <p:nvPr/>
        </p:nvSpPr>
        <p:spPr>
          <a:xfrm>
            <a:off x="2209439" y="4836483"/>
            <a:ext cx="42098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emissions gasos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A7ADCB9-0920-4141-BBC5-C88ED0087230}"/>
              </a:ext>
            </a:extLst>
          </p:cNvPr>
          <p:cNvSpPr/>
          <p:nvPr/>
        </p:nvSpPr>
        <p:spPr>
          <a:xfrm>
            <a:off x="6891557" y="1495699"/>
            <a:ext cx="4790811" cy="444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61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0F56E-5CBA-4AA1-8C86-B855257E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Eines de </a:t>
            </a:r>
            <a:r>
              <a:rPr lang="ca-ES" dirty="0" err="1"/>
              <a:t>pre</a:t>
            </a:r>
            <a:r>
              <a:rPr lang="ca-ES" dirty="0"/>
              <a:t>-processament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A62AB6-6801-487E-9A5D-6723B0FACA56}"/>
              </a:ext>
            </a:extLst>
          </p:cNvPr>
          <p:cNvSpPr txBox="1"/>
          <p:nvPr/>
        </p:nvSpPr>
        <p:spPr>
          <a:xfrm>
            <a:off x="2592924" y="2395646"/>
            <a:ext cx="5269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Obtenir anàlisis eficaces en entorns distribuïts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en memòria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Llibreria de codi obert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Estructures flexibles i ràpides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8B842-9335-42F7-8008-641D09E4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10" y="1910761"/>
            <a:ext cx="2124371" cy="1171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96FB94-A6F7-4C43-AA4C-4F7A9EBC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8" y="4561158"/>
            <a:ext cx="3734723" cy="7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46406"/>
              </p:ext>
            </p:extLst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104"/>
              </p:ext>
            </p:extLst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5CD690-49A8-4B15-9FC3-056420361860}"/>
              </a:ext>
            </a:extLst>
          </p:cNvPr>
          <p:cNvSpPr/>
          <p:nvPr/>
        </p:nvSpPr>
        <p:spPr>
          <a:xfrm>
            <a:off x="5722595" y="1978228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AAF4EB-D117-45F2-B4D0-8D43908A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52385"/>
              </p:ext>
            </p:extLst>
          </p:nvPr>
        </p:nvGraphicFramePr>
        <p:xfrm>
          <a:off x="7291032" y="1581884"/>
          <a:ext cx="4254901" cy="198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725">
                  <a:extLst>
                    <a:ext uri="{9D8B030D-6E8A-4147-A177-3AD203B41FA5}">
                      <a16:colId xmlns:a16="http://schemas.microsoft.com/office/drawing/2014/main" val="912705096"/>
                    </a:ext>
                  </a:extLst>
                </a:gridCol>
                <a:gridCol w="1449821">
                  <a:extLst>
                    <a:ext uri="{9D8B030D-6E8A-4147-A177-3AD203B41FA5}">
                      <a16:colId xmlns:a16="http://schemas.microsoft.com/office/drawing/2014/main" val="3477256614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4079303531"/>
                    </a:ext>
                  </a:extLst>
                </a:gridCol>
                <a:gridCol w="1135817">
                  <a:extLst>
                    <a:ext uri="{9D8B030D-6E8A-4147-A177-3AD203B41FA5}">
                      <a16:colId xmlns:a16="http://schemas.microsoft.com/office/drawing/2014/main" val="548094328"/>
                    </a:ext>
                  </a:extLst>
                </a:gridCol>
              </a:tblGrid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Àustria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Alemanya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Croàcia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2432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69242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2619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1438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7680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032D772-C788-4575-B1E7-4A8077793A55}"/>
              </a:ext>
            </a:extLst>
          </p:cNvPr>
          <p:cNvSpPr txBox="1"/>
          <p:nvPr/>
        </p:nvSpPr>
        <p:spPr>
          <a:xfrm>
            <a:off x="5661238" y="2250332"/>
            <a:ext cx="13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Get</a:t>
            </a:r>
          </a:p>
          <a:p>
            <a:pPr algn="ctr"/>
            <a:r>
              <a:rPr lang="ca-ES" b="1" dirty="0"/>
              <a:t> </a:t>
            </a:r>
            <a:r>
              <a:rPr lang="ca-ES" b="1" dirty="0" err="1"/>
              <a:t>Dummies</a:t>
            </a:r>
            <a:endParaRPr lang="ca-ES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6C0DBEB-3DAD-4B3C-86B3-20FADD19E4A6}"/>
              </a:ext>
            </a:extLst>
          </p:cNvPr>
          <p:cNvSpPr/>
          <p:nvPr/>
        </p:nvSpPr>
        <p:spPr>
          <a:xfrm>
            <a:off x="5722595" y="4908781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C2A964-C603-442A-8571-40FA1F216832}"/>
              </a:ext>
            </a:extLst>
          </p:cNvPr>
          <p:cNvSpPr txBox="1"/>
          <p:nvPr/>
        </p:nvSpPr>
        <p:spPr>
          <a:xfrm>
            <a:off x="5661238" y="5319384"/>
            <a:ext cx="1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 err="1"/>
              <a:t>Interpolate</a:t>
            </a:r>
            <a:endParaRPr lang="ca-ES" b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A3B2BC5-1A1F-4501-AF7E-4FEAD001B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7930"/>
              </p:ext>
            </p:extLst>
          </p:nvPr>
        </p:nvGraphicFramePr>
        <p:xfrm>
          <a:off x="7277258" y="4084944"/>
          <a:ext cx="3816991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176">
                  <a:extLst>
                    <a:ext uri="{9D8B030D-6E8A-4147-A177-3AD203B41FA5}">
                      <a16:colId xmlns:a16="http://schemas.microsoft.com/office/drawing/2014/main" val="13285297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837422610"/>
                    </a:ext>
                  </a:extLst>
                </a:gridCol>
                <a:gridCol w="2332140">
                  <a:extLst>
                    <a:ext uri="{9D8B030D-6E8A-4147-A177-3AD203B41FA5}">
                      <a16:colId xmlns:a16="http://schemas.microsoft.com/office/drawing/2014/main" val="2097524854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0168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880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100664.2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58268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105762.34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42702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907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100931.59</a:t>
                      </a:r>
                    </a:p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4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40FA97E-9F9A-43E2-9FF7-40BA7B31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93996"/>
              </p:ext>
            </p:extLst>
          </p:nvPr>
        </p:nvGraphicFramePr>
        <p:xfrm>
          <a:off x="2032000" y="2154927"/>
          <a:ext cx="8128000" cy="346046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480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134223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857282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Co2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684487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N2O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453722.447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N2O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126826.946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CH4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65528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Països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o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a quin país pertany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48283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Av. </a:t>
                      </a:r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ºC del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81559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7A7A7AE-8C88-4E70-AFB9-69B45FE9E164}"/>
              </a:ext>
            </a:extLst>
          </p:cNvPr>
          <p:cNvSpPr/>
          <p:nvPr/>
        </p:nvSpPr>
        <p:spPr>
          <a:xfrm>
            <a:off x="2032001" y="5206482"/>
            <a:ext cx="8128000" cy="408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03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991-51C3-410A-89F1-51C07C7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Entrenament d’algoritmes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76F67-DBA6-4B3C-A634-A0EB07714C92}"/>
              </a:ext>
            </a:extLst>
          </p:cNvPr>
          <p:cNvSpPr txBox="1"/>
          <p:nvPr/>
        </p:nvSpPr>
        <p:spPr>
          <a:xfrm>
            <a:off x="2519082" y="19050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Fàcil d’utilitzar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varietat de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DA5C-9889-4C50-998C-616B508A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75" y="1518783"/>
            <a:ext cx="3962336" cy="1910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4A64F-1F36-4714-A5DA-B5FC612C2937}"/>
              </a:ext>
            </a:extLst>
          </p:cNvPr>
          <p:cNvSpPr txBox="1"/>
          <p:nvPr/>
        </p:nvSpPr>
        <p:spPr>
          <a:xfrm>
            <a:off x="2519081" y="3172462"/>
            <a:ext cx="5981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sobre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Entrenament Xarxes Neuronals i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8FCF5-5E5A-4714-97FC-2C0A08F4EC25}"/>
              </a:ext>
            </a:extLst>
          </p:cNvPr>
          <p:cNvSpPr txBox="1"/>
          <p:nvPr/>
        </p:nvSpPr>
        <p:spPr>
          <a:xfrm>
            <a:off x="2519080" y="4772900"/>
            <a:ext cx="5727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Tècniques: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Absolut Error</a:t>
            </a:r>
          </a:p>
          <a:p>
            <a:endParaRPr lang="ca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7C0717-3A6F-4756-97CD-A3DFFFCC7B4C}"/>
              </a:ext>
            </a:extLst>
          </p:cNvPr>
          <p:cNvSpPr/>
          <p:nvPr/>
        </p:nvSpPr>
        <p:spPr>
          <a:xfrm>
            <a:off x="9160778" y="1191237"/>
            <a:ext cx="2417675" cy="2155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41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10266-1A11-4494-BBD9-863CB069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Arbres de Decisió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1E031E-4A84-403E-8EF4-72C1E06D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12" y="2677395"/>
            <a:ext cx="6324600" cy="28098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46E33B-DA05-4E18-BBBA-593E632DC865}"/>
              </a:ext>
            </a:extLst>
          </p:cNvPr>
          <p:cNvSpPr txBox="1"/>
          <p:nvPr/>
        </p:nvSpPr>
        <p:spPr>
          <a:xfrm>
            <a:off x="2592924" y="1820411"/>
            <a:ext cx="44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Models predictius no linears per fer tasques de regressió o classificació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Arbres binaris on es formulen preguntes de si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Paràmetres editables: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dirty="0">
                <a:latin typeface="Arial" panose="020B0604020202020204" pitchFamily="34" charset="0"/>
                <a:cs typeface="Arial" panose="020B0604020202020204" pitchFamily="34" charset="0"/>
              </a:rPr>
              <a:t>Màxima profunditat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dirty="0">
                <a:latin typeface="Arial" panose="020B0604020202020204" pitchFamily="34" charset="0"/>
                <a:cs typeface="Arial" panose="020B0604020202020204" pitchFamily="34" charset="0"/>
              </a:rPr>
              <a:t>Màxim nº de fulles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2123</TotalTime>
  <Words>558</Words>
  <Application>Microsoft Office PowerPoint</Application>
  <PresentationFormat>Panorámica</PresentationFormat>
  <Paragraphs>218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Verdana Pro</vt:lpstr>
      <vt:lpstr>Wingdings 2</vt:lpstr>
      <vt:lpstr>Wingdings 3</vt:lpstr>
      <vt:lpstr>HDOfficeLightV0</vt:lpstr>
      <vt:lpstr>Espiral</vt:lpstr>
      <vt:lpstr>Anàlisis de la relació entre les emissions de gasos hivernacle i l'augment de la temperatura mitjançant algoritmes i tecnologies de Big Data</vt:lpstr>
      <vt:lpstr>Canvi Climàtic</vt:lpstr>
      <vt:lpstr>Objectius</vt:lpstr>
      <vt:lpstr>Conjunt de dades</vt:lpstr>
      <vt:lpstr>Eines de pre-processament</vt:lpstr>
      <vt:lpstr>Pre-Processament de dades</vt:lpstr>
      <vt:lpstr>Pre-Processament de dades</vt:lpstr>
      <vt:lpstr>Entrenament d’algoritmes</vt:lpstr>
      <vt:lpstr>Arbres de Decisió</vt:lpstr>
      <vt:lpstr>Random Forest</vt:lpstr>
      <vt:lpstr>Support Vector Machines</vt:lpstr>
      <vt:lpstr>Xarxes Neuronals</vt:lpstr>
      <vt:lpstr>Anàlisis de resultats</vt:lpstr>
      <vt:lpstr>Anàlisis de resultats</vt:lpstr>
      <vt:lpstr>Anàlisis de resultats</vt:lpstr>
      <vt:lpstr>Conclusions</vt:lpstr>
      <vt:lpstr>Gràcies per la vostra atenció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Anàlisis de la relació entre les emissions de gasos hivernacle i l'augment de la temperatura mitjançant algoritmes i tecnologies de Big Data</dc:title>
  <dc:creator>miquel freixes</dc:creator>
  <cp:lastModifiedBy>miquel freixes</cp:lastModifiedBy>
  <cp:revision>62</cp:revision>
  <dcterms:created xsi:type="dcterms:W3CDTF">2019-02-05T15:27:12Z</dcterms:created>
  <dcterms:modified xsi:type="dcterms:W3CDTF">2019-02-19T14:53:05Z</dcterms:modified>
</cp:coreProperties>
</file>