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684" r:id="rId2"/>
    <p:sldId id="688" r:id="rId3"/>
    <p:sldId id="686" r:id="rId4"/>
    <p:sldId id="687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14" autoAdjust="0"/>
    <p:restoredTop sz="94660"/>
  </p:normalViewPr>
  <p:slideViewPr>
    <p:cSldViewPr>
      <p:cViewPr varScale="1">
        <p:scale>
          <a:sx n="110" d="100"/>
          <a:sy n="110" d="100"/>
        </p:scale>
        <p:origin x="-20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smtClean="0"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DD0EEDF5-9C92-443E-B266-5D14613E763F}" type="datetimeFigureOut">
              <a:rPr lang="sr-Latn-CS"/>
              <a:pPr>
                <a:defRPr/>
              </a:pPr>
              <a:t>14.12.2014.</a:t>
            </a:fld>
            <a:endParaRPr lang="sr-Latn-RS"/>
          </a:p>
        </p:txBody>
      </p:sp>
      <p:sp>
        <p:nvSpPr>
          <p:cNvPr id="788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27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RS" noProof="0" smtClean="0"/>
              <a:t>Click to edit Master text styles</a:t>
            </a:r>
          </a:p>
          <a:p>
            <a:pPr lvl="1"/>
            <a:r>
              <a:rPr lang="sr-Latn-RS" noProof="0" smtClean="0"/>
              <a:t>Second level</a:t>
            </a:r>
          </a:p>
          <a:p>
            <a:pPr lvl="2"/>
            <a:r>
              <a:rPr lang="sr-Latn-RS" noProof="0" smtClean="0"/>
              <a:t>Third level</a:t>
            </a:r>
          </a:p>
          <a:p>
            <a:pPr lvl="3"/>
            <a:r>
              <a:rPr lang="sr-Latn-RS" noProof="0" smtClean="0"/>
              <a:t>Fourth level</a:t>
            </a:r>
          </a:p>
          <a:p>
            <a:pPr lvl="4"/>
            <a:r>
              <a:rPr lang="sr-Latn-RS" noProof="0" smtClean="0"/>
              <a:t>Fifth level</a:t>
            </a:r>
          </a:p>
        </p:txBody>
      </p:sp>
      <p:sp>
        <p:nvSpPr>
          <p:cNvPr id="202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smtClean="0"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2027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F7B414CD-3ED5-41CF-B277-0CBB8A1C36F4}" type="slidenum">
              <a:rPr lang="sr-Latn-RS"/>
              <a:pPr>
                <a:defRPr/>
              </a:pPr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570581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97F85A-C88B-4F7F-AC1D-C7735696A0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20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C8158C-A027-4509-B8ED-F4CBCDE45C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34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1600B7-EF3F-4A8A-98D2-D97B302C89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349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B3124B-0DDE-4B21-929C-2A172D7898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54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6ECCE3-0F84-495A-A789-85FB687928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20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4917E9-722D-4FFF-AC28-CCC3924B76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086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C586EB-88AB-4DD4-8557-36726E11AC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888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5442EF-A9FE-4786-B73F-D8CB4B0E73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402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C8A0BB-6FE4-42A0-BD98-F8D5D3166A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39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04C7F9-9F94-4C30-A2D8-79DEFEBB1D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918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D04E08-3404-4196-AA6D-66CC7449FB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85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7C7654-A7E4-4525-82FF-5E7C52DBB9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39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BD1251E-2876-4C06-BA61-37C61713E2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rved Right Arrow 81"/>
          <p:cNvSpPr/>
          <p:nvPr/>
        </p:nvSpPr>
        <p:spPr>
          <a:xfrm flipH="1" flipV="1">
            <a:off x="6943725" y="2419350"/>
            <a:ext cx="398463" cy="2286000"/>
          </a:xfrm>
          <a:prstGeom prst="curv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Volume of revolution</a:t>
            </a:r>
            <a:endParaRPr lang="en-US" sz="3200" dirty="0" smtClean="0"/>
          </a:p>
        </p:txBody>
      </p:sp>
      <p:sp>
        <p:nvSpPr>
          <p:cNvPr id="18" name="Rectangle 17"/>
          <p:cNvSpPr/>
          <p:nvPr/>
        </p:nvSpPr>
        <p:spPr>
          <a:xfrm rot="5400000">
            <a:off x="941388" y="2309813"/>
            <a:ext cx="800100" cy="1752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77" name="Line 6"/>
          <p:cNvSpPr>
            <a:spLocks noChangeShapeType="1"/>
          </p:cNvSpPr>
          <p:nvPr/>
        </p:nvSpPr>
        <p:spPr bwMode="auto">
          <a:xfrm flipV="1">
            <a:off x="465138" y="2411413"/>
            <a:ext cx="0" cy="117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" name="Line 7"/>
          <p:cNvSpPr>
            <a:spLocks noChangeShapeType="1"/>
          </p:cNvSpPr>
          <p:nvPr/>
        </p:nvSpPr>
        <p:spPr bwMode="auto">
          <a:xfrm>
            <a:off x="465138" y="3586163"/>
            <a:ext cx="2400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Oval 68"/>
          <p:cNvSpPr/>
          <p:nvPr/>
        </p:nvSpPr>
        <p:spPr>
          <a:xfrm rot="5400000">
            <a:off x="2598738" y="3325813"/>
            <a:ext cx="1600200" cy="53340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1" name="Rectangle 47"/>
          <p:cNvSpPr/>
          <p:nvPr/>
        </p:nvSpPr>
        <p:spPr>
          <a:xfrm rot="5400000">
            <a:off x="3338513" y="2579688"/>
            <a:ext cx="1606550" cy="2019300"/>
          </a:xfrm>
          <a:custGeom>
            <a:avLst/>
            <a:gdLst/>
            <a:ahLst/>
            <a:cxnLst/>
            <a:rect l="l" t="t" r="r" b="b"/>
            <a:pathLst>
              <a:path w="1600200" h="2019300">
                <a:moveTo>
                  <a:pt x="0" y="1752600"/>
                </a:moveTo>
                <a:lnTo>
                  <a:pt x="0" y="0"/>
                </a:lnTo>
                <a:cubicBezTo>
                  <a:pt x="0" y="147294"/>
                  <a:pt x="358217" y="266700"/>
                  <a:pt x="800100" y="266700"/>
                </a:cubicBezTo>
                <a:cubicBezTo>
                  <a:pt x="1241983" y="266700"/>
                  <a:pt x="1600200" y="147294"/>
                  <a:pt x="1600200" y="0"/>
                </a:cubicBezTo>
                <a:lnTo>
                  <a:pt x="1600200" y="1752600"/>
                </a:lnTo>
                <a:cubicBezTo>
                  <a:pt x="1600200" y="1899894"/>
                  <a:pt x="1241983" y="2019300"/>
                  <a:pt x="800100" y="2019300"/>
                </a:cubicBezTo>
                <a:cubicBezTo>
                  <a:pt x="358217" y="2019300"/>
                  <a:pt x="0" y="1899894"/>
                  <a:pt x="0" y="175260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2" name="Oval 56"/>
          <p:cNvSpPr/>
          <p:nvPr/>
        </p:nvSpPr>
        <p:spPr>
          <a:xfrm rot="5400000">
            <a:off x="4217988" y="3459163"/>
            <a:ext cx="1600200" cy="266700"/>
          </a:xfrm>
          <a:custGeom>
            <a:avLst/>
            <a:gdLst/>
            <a:ahLst/>
            <a:cxnLst/>
            <a:rect l="l" t="t" r="r" b="b"/>
            <a:pathLst>
              <a:path w="1600200" h="267487">
                <a:moveTo>
                  <a:pt x="0" y="787"/>
                </a:moveTo>
                <a:lnTo>
                  <a:pt x="119" y="0"/>
                </a:lnTo>
                <a:lnTo>
                  <a:pt x="1600081" y="0"/>
                </a:lnTo>
                <a:cubicBezTo>
                  <a:pt x="1600199" y="262"/>
                  <a:pt x="1600200" y="524"/>
                  <a:pt x="1600200" y="787"/>
                </a:cubicBezTo>
                <a:cubicBezTo>
                  <a:pt x="1600200" y="148081"/>
                  <a:pt x="1241983" y="267487"/>
                  <a:pt x="800100" y="267487"/>
                </a:cubicBezTo>
                <a:cubicBezTo>
                  <a:pt x="358217" y="267487"/>
                  <a:pt x="0" y="148081"/>
                  <a:pt x="0" y="787"/>
                </a:cubicBezTo>
                <a:close/>
              </a:path>
            </a:pathLst>
          </a:custGeom>
          <a:solidFill>
            <a:schemeClr val="accent1"/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3" name="Rectangle 72"/>
          <p:cNvSpPr/>
          <p:nvPr/>
        </p:nvSpPr>
        <p:spPr>
          <a:xfrm rot="5400000">
            <a:off x="3875088" y="2309813"/>
            <a:ext cx="800100" cy="17526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4" name="Curved Right Arrow 73"/>
          <p:cNvSpPr/>
          <p:nvPr/>
        </p:nvSpPr>
        <p:spPr>
          <a:xfrm>
            <a:off x="3989388" y="2411413"/>
            <a:ext cx="400050" cy="2286000"/>
          </a:xfrm>
          <a:prstGeom prst="curv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084" name="Line 6"/>
          <p:cNvSpPr>
            <a:spLocks noChangeShapeType="1"/>
          </p:cNvSpPr>
          <p:nvPr/>
        </p:nvSpPr>
        <p:spPr bwMode="auto">
          <a:xfrm flipV="1">
            <a:off x="3398838" y="2411413"/>
            <a:ext cx="0" cy="117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5" name="Line 7"/>
          <p:cNvSpPr>
            <a:spLocks noChangeShapeType="1"/>
          </p:cNvSpPr>
          <p:nvPr/>
        </p:nvSpPr>
        <p:spPr bwMode="auto">
          <a:xfrm>
            <a:off x="3398838" y="3586163"/>
            <a:ext cx="2400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" name="Oval 76"/>
          <p:cNvSpPr/>
          <p:nvPr/>
        </p:nvSpPr>
        <p:spPr>
          <a:xfrm rot="5400000">
            <a:off x="5553075" y="3333750"/>
            <a:ext cx="1600200" cy="53340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8" name="Oval 77"/>
          <p:cNvSpPr/>
          <p:nvPr/>
        </p:nvSpPr>
        <p:spPr>
          <a:xfrm rot="5400000">
            <a:off x="7305675" y="3327400"/>
            <a:ext cx="1600200" cy="5334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9" name="Rectangle 47"/>
          <p:cNvSpPr/>
          <p:nvPr/>
        </p:nvSpPr>
        <p:spPr>
          <a:xfrm rot="5400000">
            <a:off x="6290469" y="2586832"/>
            <a:ext cx="1608137" cy="2019300"/>
          </a:xfrm>
          <a:custGeom>
            <a:avLst/>
            <a:gdLst/>
            <a:ahLst/>
            <a:cxnLst/>
            <a:rect l="l" t="t" r="r" b="b"/>
            <a:pathLst>
              <a:path w="1600200" h="2019300">
                <a:moveTo>
                  <a:pt x="0" y="1752600"/>
                </a:moveTo>
                <a:lnTo>
                  <a:pt x="0" y="0"/>
                </a:lnTo>
                <a:cubicBezTo>
                  <a:pt x="0" y="147294"/>
                  <a:pt x="358217" y="266700"/>
                  <a:pt x="800100" y="266700"/>
                </a:cubicBezTo>
                <a:cubicBezTo>
                  <a:pt x="1241983" y="266700"/>
                  <a:pt x="1600200" y="147294"/>
                  <a:pt x="1600200" y="0"/>
                </a:cubicBezTo>
                <a:lnTo>
                  <a:pt x="1600200" y="1752600"/>
                </a:lnTo>
                <a:cubicBezTo>
                  <a:pt x="1600200" y="1899894"/>
                  <a:pt x="1241983" y="2019300"/>
                  <a:pt x="800100" y="2019300"/>
                </a:cubicBezTo>
                <a:cubicBezTo>
                  <a:pt x="358217" y="2019300"/>
                  <a:pt x="0" y="1899894"/>
                  <a:pt x="0" y="175260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1" name="Rectangle 80"/>
          <p:cNvSpPr/>
          <p:nvPr/>
        </p:nvSpPr>
        <p:spPr>
          <a:xfrm rot="5400000">
            <a:off x="6827838" y="2317750"/>
            <a:ext cx="800100" cy="17526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90" name="Line 6"/>
          <p:cNvSpPr>
            <a:spLocks noChangeShapeType="1"/>
          </p:cNvSpPr>
          <p:nvPr/>
        </p:nvSpPr>
        <p:spPr bwMode="auto">
          <a:xfrm flipV="1">
            <a:off x="6351588" y="2419350"/>
            <a:ext cx="0" cy="117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1" name="Line 7"/>
          <p:cNvSpPr>
            <a:spLocks noChangeShapeType="1"/>
          </p:cNvSpPr>
          <p:nvPr/>
        </p:nvSpPr>
        <p:spPr bwMode="auto">
          <a:xfrm>
            <a:off x="6351588" y="3594100"/>
            <a:ext cx="2400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3" name="TextBox 98"/>
          <p:cNvSpPr txBox="1">
            <a:spLocks noChangeArrowheads="1"/>
          </p:cNvSpPr>
          <p:nvPr/>
        </p:nvSpPr>
        <p:spPr bwMode="auto">
          <a:xfrm>
            <a:off x="455613" y="1676400"/>
            <a:ext cx="82867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sr-Latn-RS" sz="2400" dirty="0"/>
              <a:t>rotacijom površi oko prave koja se nalazi u istoj ravni dobija se simetrično telo</a:t>
            </a:r>
            <a:endParaRPr lang="en-US" sz="2400" dirty="0"/>
          </a:p>
        </p:txBody>
      </p:sp>
      <p:sp>
        <p:nvSpPr>
          <p:cNvPr id="3094" name="TextBox 99"/>
          <p:cNvSpPr txBox="1">
            <a:spLocks noChangeArrowheads="1"/>
          </p:cNvSpPr>
          <p:nvPr/>
        </p:nvSpPr>
        <p:spPr bwMode="auto">
          <a:xfrm>
            <a:off x="465138" y="5430838"/>
            <a:ext cx="8458200" cy="120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sr-Latn-RS" sz="2400" dirty="0"/>
              <a:t>npr. rotacijom pravougaonika oko x-ose dobija se cilindar</a:t>
            </a:r>
          </a:p>
          <a:p>
            <a:pPr eaLnBrk="1" hangingPunct="1">
              <a:buFont typeface="Arial" charset="0"/>
              <a:buChar char="•"/>
            </a:pPr>
            <a:r>
              <a:rPr lang="sr-Latn-RS" sz="2400" dirty="0"/>
              <a:t>primetiti da je poluprečnik cilindra r </a:t>
            </a:r>
            <a:r>
              <a:rPr lang="en-US" sz="2400" dirty="0" err="1" smtClean="0"/>
              <a:t>konstantan</a:t>
            </a:r>
            <a:r>
              <a:rPr lang="sr-Latn-RS" sz="2400" dirty="0" smtClean="0"/>
              <a:t> </a:t>
            </a:r>
            <a:r>
              <a:rPr lang="sr-Latn-RS" sz="2400" dirty="0"/>
              <a:t>duž cele visine cilindra H</a:t>
            </a:r>
            <a:endParaRPr lang="en-US" sz="2400" dirty="0"/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8102600" y="2778125"/>
            <a:ext cx="3175" cy="822325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6" name="TextBox 105"/>
          <p:cNvSpPr txBox="1">
            <a:spLocks noChangeArrowheads="1"/>
          </p:cNvSpPr>
          <p:nvPr/>
        </p:nvSpPr>
        <p:spPr bwMode="auto">
          <a:xfrm>
            <a:off x="8094817" y="2958455"/>
            <a:ext cx="3113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>
                <a:latin typeface="Cambria Math" pitchFamily="18" charset="0"/>
                <a:ea typeface="Cambria Math" pitchFamily="18" charset="0"/>
                <a:cs typeface="Cambria Math" pitchFamily="18" charset="0"/>
              </a:rPr>
              <a:t>r</a:t>
            </a:r>
          </a:p>
        </p:txBody>
      </p:sp>
      <p:cxnSp>
        <p:nvCxnSpPr>
          <p:cNvPr id="107" name="Straight Arrow Connector 106"/>
          <p:cNvCxnSpPr/>
          <p:nvPr/>
        </p:nvCxnSpPr>
        <p:spPr>
          <a:xfrm>
            <a:off x="7227888" y="2792413"/>
            <a:ext cx="3175" cy="822325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8" name="TextBox 107"/>
          <p:cNvSpPr txBox="1">
            <a:spLocks noChangeArrowheads="1"/>
          </p:cNvSpPr>
          <p:nvPr/>
        </p:nvSpPr>
        <p:spPr bwMode="auto">
          <a:xfrm>
            <a:off x="7220105" y="2972742"/>
            <a:ext cx="3113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>
                <a:latin typeface="Cambria Math" pitchFamily="18" charset="0"/>
                <a:ea typeface="Cambria Math" pitchFamily="18" charset="0"/>
                <a:cs typeface="Cambria Math" pitchFamily="18" charset="0"/>
              </a:rPr>
              <a:t>r</a:t>
            </a:r>
          </a:p>
        </p:txBody>
      </p:sp>
      <p:cxnSp>
        <p:nvCxnSpPr>
          <p:cNvPr id="109" name="Straight Arrow Connector 108"/>
          <p:cNvCxnSpPr/>
          <p:nvPr/>
        </p:nvCxnSpPr>
        <p:spPr>
          <a:xfrm>
            <a:off x="6353175" y="2778125"/>
            <a:ext cx="1588" cy="822325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0" name="TextBox 109"/>
          <p:cNvSpPr txBox="1">
            <a:spLocks noChangeArrowheads="1"/>
          </p:cNvSpPr>
          <p:nvPr/>
        </p:nvSpPr>
        <p:spPr bwMode="auto">
          <a:xfrm>
            <a:off x="6345392" y="2958455"/>
            <a:ext cx="3113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dirty="0">
                <a:latin typeface="Cambria Math" pitchFamily="18" charset="0"/>
                <a:ea typeface="Cambria Math" pitchFamily="18" charset="0"/>
                <a:cs typeface="Cambria Math" pitchFamily="18" charset="0"/>
              </a:rPr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610732" y="4876800"/>
                <a:ext cx="15915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𝑉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𝑟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𝜋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𝐻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0732" y="4876800"/>
                <a:ext cx="1591590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109"/>
          <p:cNvSpPr txBox="1">
            <a:spLocks noChangeArrowheads="1"/>
          </p:cNvSpPr>
          <p:nvPr/>
        </p:nvSpPr>
        <p:spPr bwMode="auto">
          <a:xfrm>
            <a:off x="2286000" y="2955280"/>
            <a:ext cx="3113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dirty="0">
                <a:latin typeface="Cambria Math" pitchFamily="18" charset="0"/>
                <a:ea typeface="Cambria Math" pitchFamily="18" charset="0"/>
                <a:cs typeface="Cambria Math" pitchFamily="18" charset="0"/>
              </a:rPr>
              <a:t>r</a:t>
            </a:r>
          </a:p>
        </p:txBody>
      </p:sp>
      <p:sp>
        <p:nvSpPr>
          <p:cNvPr id="32" name="TextBox 109"/>
          <p:cNvSpPr txBox="1">
            <a:spLocks noChangeArrowheads="1"/>
          </p:cNvSpPr>
          <p:nvPr/>
        </p:nvSpPr>
        <p:spPr bwMode="auto">
          <a:xfrm>
            <a:off x="1185786" y="3643938"/>
            <a:ext cx="3962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dirty="0" smtClean="0">
                <a:latin typeface="Cambria Math" pitchFamily="18" charset="0"/>
                <a:ea typeface="Cambria Math" pitchFamily="18" charset="0"/>
                <a:cs typeface="Cambria Math" pitchFamily="18" charset="0"/>
              </a:rPr>
              <a:t>H</a:t>
            </a:r>
            <a:endParaRPr lang="en-US" sz="2400" dirty="0">
              <a:latin typeface="Cambria Math" pitchFamily="18" charset="0"/>
              <a:ea typeface="Cambria Math" pitchFamily="18" charset="0"/>
              <a:cs typeface="Cambria Math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Volume of revolution</a:t>
            </a:r>
            <a:endParaRPr lang="en-US" sz="3200" dirty="0" smtClean="0"/>
          </a:p>
        </p:txBody>
      </p:sp>
      <p:sp>
        <p:nvSpPr>
          <p:cNvPr id="3093" name="TextBox 98"/>
          <p:cNvSpPr txBox="1">
            <a:spLocks noChangeArrowheads="1"/>
          </p:cNvSpPr>
          <p:nvPr/>
        </p:nvSpPr>
        <p:spPr bwMode="auto">
          <a:xfrm>
            <a:off x="455613" y="1676400"/>
            <a:ext cx="82867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sr-Latn-RS" sz="2400" dirty="0"/>
              <a:t>š</a:t>
            </a:r>
            <a:r>
              <a:rPr lang="sr-Latn-RS" sz="2400" dirty="0" smtClean="0"/>
              <a:t>ta ako je površ određena krivom</a:t>
            </a:r>
            <a:r>
              <a:rPr lang="en-US" sz="2400" dirty="0"/>
              <a:t>?</a:t>
            </a:r>
          </a:p>
        </p:txBody>
      </p:sp>
      <p:sp>
        <p:nvSpPr>
          <p:cNvPr id="3094" name="TextBox 99"/>
          <p:cNvSpPr txBox="1">
            <a:spLocks noChangeArrowheads="1"/>
          </p:cNvSpPr>
          <p:nvPr/>
        </p:nvSpPr>
        <p:spPr bwMode="auto">
          <a:xfrm>
            <a:off x="465138" y="5430838"/>
            <a:ext cx="8458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sr-Latn-RS" sz="2400" dirty="0"/>
              <a:t>p</a:t>
            </a:r>
            <a:r>
              <a:rPr lang="en-US" sz="2400" dirty="0" err="1"/>
              <a:t>olupre</a:t>
            </a:r>
            <a:r>
              <a:rPr lang="sr-Latn-RS" sz="2400" dirty="0"/>
              <a:t>čnik r je određen funkcijom f(x) koja opisuje krivu</a:t>
            </a:r>
          </a:p>
          <a:p>
            <a:pPr eaLnBrk="1" hangingPunct="1">
              <a:buFont typeface="Arial" charset="0"/>
              <a:buChar char="•"/>
            </a:pPr>
            <a:r>
              <a:rPr lang="sr-Latn-RS" sz="2400" dirty="0" smtClean="0"/>
              <a:t>kako naći </a:t>
            </a:r>
            <a:r>
              <a:rPr lang="sr-Latn-RS" sz="2400" smtClean="0"/>
              <a:t>zapreminu ovakvog </a:t>
            </a:r>
            <a:r>
              <a:rPr lang="sr-Latn-RS" sz="2400" dirty="0" smtClean="0"/>
              <a:t>tela</a:t>
            </a:r>
            <a:r>
              <a:rPr lang="en-US" sz="2400" dirty="0" smtClean="0"/>
              <a:t>?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610732" y="4876800"/>
                <a:ext cx="9162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𝑉</m:t>
                      </m:r>
                      <m:r>
                        <a:rPr lang="en-US" sz="2400" b="0" i="1" smtClean="0">
                          <a:latin typeface="Cambria Math"/>
                        </a:rPr>
                        <m:t>=?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0732" y="4876800"/>
                <a:ext cx="916276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Curved Right Arrow 32"/>
          <p:cNvSpPr/>
          <p:nvPr/>
        </p:nvSpPr>
        <p:spPr>
          <a:xfrm flipH="1" flipV="1">
            <a:off x="6943725" y="2491433"/>
            <a:ext cx="398463" cy="2286000"/>
          </a:xfrm>
          <a:prstGeom prst="curv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Oval 37"/>
          <p:cNvSpPr/>
          <p:nvPr/>
        </p:nvSpPr>
        <p:spPr>
          <a:xfrm rot="5400000">
            <a:off x="2928938" y="2623196"/>
            <a:ext cx="2362200" cy="2070100"/>
          </a:xfrm>
          <a:custGeom>
            <a:avLst/>
            <a:gdLst/>
            <a:ahLst/>
            <a:cxnLst/>
            <a:rect l="l" t="t" r="r" b="b"/>
            <a:pathLst>
              <a:path w="2362162" h="2069433">
                <a:moveTo>
                  <a:pt x="1278" y="373856"/>
                </a:moveTo>
                <a:cubicBezTo>
                  <a:pt x="-18568" y="128984"/>
                  <a:pt x="198688" y="0"/>
                  <a:pt x="236544" y="0"/>
                </a:cubicBezTo>
                <a:lnTo>
                  <a:pt x="243229" y="0"/>
                </a:lnTo>
                <a:cubicBezTo>
                  <a:pt x="246746" y="174258"/>
                  <a:pt x="671708" y="315119"/>
                  <a:pt x="1195368" y="315119"/>
                </a:cubicBezTo>
                <a:cubicBezTo>
                  <a:pt x="1713132" y="315119"/>
                  <a:pt x="2134407" y="177413"/>
                  <a:pt x="2146627" y="5811"/>
                </a:cubicBezTo>
                <a:cubicBezTo>
                  <a:pt x="2212853" y="33125"/>
                  <a:pt x="2378314" y="158798"/>
                  <a:pt x="2360884" y="373862"/>
                </a:cubicBezTo>
                <a:cubicBezTo>
                  <a:pt x="2341038" y="618734"/>
                  <a:pt x="2081791" y="648500"/>
                  <a:pt x="1935105" y="797725"/>
                </a:cubicBezTo>
                <a:cubicBezTo>
                  <a:pt x="1788419" y="946950"/>
                  <a:pt x="1678324" y="1124522"/>
                  <a:pt x="1709372" y="1283500"/>
                </a:cubicBezTo>
                <a:cubicBezTo>
                  <a:pt x="1740420" y="1442479"/>
                  <a:pt x="2052018" y="1673412"/>
                  <a:pt x="2121392" y="1751596"/>
                </a:cubicBezTo>
                <a:cubicBezTo>
                  <a:pt x="2123033" y="1752401"/>
                  <a:pt x="2124479" y="1752607"/>
                  <a:pt x="2125618" y="1752607"/>
                </a:cubicBezTo>
                <a:lnTo>
                  <a:pt x="2121545" y="1752607"/>
                </a:lnTo>
                <a:cubicBezTo>
                  <a:pt x="2122010" y="1753633"/>
                  <a:pt x="2122026" y="1754708"/>
                  <a:pt x="2122026" y="1755784"/>
                </a:cubicBezTo>
                <a:cubicBezTo>
                  <a:pt x="2122026" y="1929008"/>
                  <a:pt x="1700750" y="2069433"/>
                  <a:pt x="1181080" y="2069433"/>
                </a:cubicBezTo>
                <a:cubicBezTo>
                  <a:pt x="661410" y="2069433"/>
                  <a:pt x="240134" y="1929008"/>
                  <a:pt x="240134" y="1755784"/>
                </a:cubicBezTo>
                <a:cubicBezTo>
                  <a:pt x="240295" y="1754723"/>
                  <a:pt x="240455" y="1753662"/>
                  <a:pt x="240616" y="1752601"/>
                </a:cubicBezTo>
                <a:lnTo>
                  <a:pt x="236544" y="1752601"/>
                </a:lnTo>
                <a:lnTo>
                  <a:pt x="240769" y="1751591"/>
                </a:lnTo>
                <a:cubicBezTo>
                  <a:pt x="310144" y="1673407"/>
                  <a:pt x="621743" y="1442472"/>
                  <a:pt x="652791" y="1283494"/>
                </a:cubicBezTo>
                <a:cubicBezTo>
                  <a:pt x="683839" y="1124516"/>
                  <a:pt x="573744" y="946944"/>
                  <a:pt x="427058" y="797719"/>
                </a:cubicBezTo>
                <a:cubicBezTo>
                  <a:pt x="280372" y="648494"/>
                  <a:pt x="21124" y="618728"/>
                  <a:pt x="1278" y="373856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5" name="Rectangle 17"/>
          <p:cNvSpPr/>
          <p:nvPr/>
        </p:nvSpPr>
        <p:spPr>
          <a:xfrm rot="5400000">
            <a:off x="749301" y="2189808"/>
            <a:ext cx="1181100" cy="1755775"/>
          </a:xfrm>
          <a:custGeom>
            <a:avLst/>
            <a:gdLst>
              <a:gd name="connsiteX0" fmla="*/ 761 w 1013878"/>
              <a:gd name="connsiteY0" fmla="*/ 440531 h 1754981"/>
              <a:gd name="connsiteX1" fmla="*/ 69341 w 1013878"/>
              <a:gd name="connsiteY1" fmla="*/ 2381 h 1754981"/>
              <a:gd name="connsiteX2" fmla="*/ 213778 w 1013878"/>
              <a:gd name="connsiteY2" fmla="*/ 2381 h 1754981"/>
              <a:gd name="connsiteX3" fmla="*/ 213778 w 1013878"/>
              <a:gd name="connsiteY3" fmla="*/ 0 h 1754981"/>
              <a:gd name="connsiteX4" fmla="*/ 1013878 w 1013878"/>
              <a:gd name="connsiteY4" fmla="*/ 0 h 1754981"/>
              <a:gd name="connsiteX5" fmla="*/ 1013878 w 1013878"/>
              <a:gd name="connsiteY5" fmla="*/ 1752600 h 1754981"/>
              <a:gd name="connsiteX6" fmla="*/ 621677 w 1013878"/>
              <a:gd name="connsiteY6" fmla="*/ 1752600 h 1754981"/>
              <a:gd name="connsiteX7" fmla="*/ 617981 w 1013878"/>
              <a:gd name="connsiteY7" fmla="*/ 1754981 h 1754981"/>
              <a:gd name="connsiteX8" fmla="*/ 69341 w 1013878"/>
              <a:gd name="connsiteY8" fmla="*/ 1754981 h 1754981"/>
              <a:gd name="connsiteX9" fmla="*/ 490346 w 1013878"/>
              <a:gd name="connsiteY9" fmla="*/ 1316831 h 1754981"/>
              <a:gd name="connsiteX10" fmla="*/ 69341 w 1013878"/>
              <a:gd name="connsiteY10" fmla="*/ 878681 h 1754981"/>
              <a:gd name="connsiteX11" fmla="*/ 761 w 1013878"/>
              <a:gd name="connsiteY11" fmla="*/ 440531 h 1754981"/>
              <a:gd name="connsiteX0" fmla="*/ 6950 w 1020067"/>
              <a:gd name="connsiteY0" fmla="*/ 440531 h 1754981"/>
              <a:gd name="connsiteX1" fmla="*/ 75530 w 1020067"/>
              <a:gd name="connsiteY1" fmla="*/ 2381 h 1754981"/>
              <a:gd name="connsiteX2" fmla="*/ 219967 w 1020067"/>
              <a:gd name="connsiteY2" fmla="*/ 2381 h 1754981"/>
              <a:gd name="connsiteX3" fmla="*/ 219967 w 1020067"/>
              <a:gd name="connsiteY3" fmla="*/ 0 h 1754981"/>
              <a:gd name="connsiteX4" fmla="*/ 1020067 w 1020067"/>
              <a:gd name="connsiteY4" fmla="*/ 0 h 1754981"/>
              <a:gd name="connsiteX5" fmla="*/ 1020067 w 1020067"/>
              <a:gd name="connsiteY5" fmla="*/ 1752600 h 1754981"/>
              <a:gd name="connsiteX6" fmla="*/ 627866 w 1020067"/>
              <a:gd name="connsiteY6" fmla="*/ 1752600 h 1754981"/>
              <a:gd name="connsiteX7" fmla="*/ 624170 w 1020067"/>
              <a:gd name="connsiteY7" fmla="*/ 1754981 h 1754981"/>
              <a:gd name="connsiteX8" fmla="*/ 75530 w 1020067"/>
              <a:gd name="connsiteY8" fmla="*/ 1754981 h 1754981"/>
              <a:gd name="connsiteX9" fmla="*/ 496535 w 1020067"/>
              <a:gd name="connsiteY9" fmla="*/ 1316831 h 1754981"/>
              <a:gd name="connsiteX10" fmla="*/ 237458 w 1020067"/>
              <a:gd name="connsiteY10" fmla="*/ 876300 h 1754981"/>
              <a:gd name="connsiteX11" fmla="*/ 6950 w 1020067"/>
              <a:gd name="connsiteY11" fmla="*/ 440531 h 1754981"/>
              <a:gd name="connsiteX0" fmla="*/ 3564 w 1092881"/>
              <a:gd name="connsiteY0" fmla="*/ 414337 h 1754981"/>
              <a:gd name="connsiteX1" fmla="*/ 148344 w 1092881"/>
              <a:gd name="connsiteY1" fmla="*/ 2381 h 1754981"/>
              <a:gd name="connsiteX2" fmla="*/ 292781 w 1092881"/>
              <a:gd name="connsiteY2" fmla="*/ 2381 h 1754981"/>
              <a:gd name="connsiteX3" fmla="*/ 292781 w 1092881"/>
              <a:gd name="connsiteY3" fmla="*/ 0 h 1754981"/>
              <a:gd name="connsiteX4" fmla="*/ 1092881 w 1092881"/>
              <a:gd name="connsiteY4" fmla="*/ 0 h 1754981"/>
              <a:gd name="connsiteX5" fmla="*/ 1092881 w 1092881"/>
              <a:gd name="connsiteY5" fmla="*/ 1752600 h 1754981"/>
              <a:gd name="connsiteX6" fmla="*/ 700680 w 1092881"/>
              <a:gd name="connsiteY6" fmla="*/ 1752600 h 1754981"/>
              <a:gd name="connsiteX7" fmla="*/ 696984 w 1092881"/>
              <a:gd name="connsiteY7" fmla="*/ 1754981 h 1754981"/>
              <a:gd name="connsiteX8" fmla="*/ 148344 w 1092881"/>
              <a:gd name="connsiteY8" fmla="*/ 1754981 h 1754981"/>
              <a:gd name="connsiteX9" fmla="*/ 569349 w 1092881"/>
              <a:gd name="connsiteY9" fmla="*/ 1316831 h 1754981"/>
              <a:gd name="connsiteX10" fmla="*/ 310272 w 1092881"/>
              <a:gd name="connsiteY10" fmla="*/ 876300 h 1754981"/>
              <a:gd name="connsiteX11" fmla="*/ 3564 w 1092881"/>
              <a:gd name="connsiteY11" fmla="*/ 414337 h 1754981"/>
              <a:gd name="connsiteX0" fmla="*/ 4299 w 1093616"/>
              <a:gd name="connsiteY0" fmla="*/ 414337 h 1754981"/>
              <a:gd name="connsiteX1" fmla="*/ 149079 w 1093616"/>
              <a:gd name="connsiteY1" fmla="*/ 2381 h 1754981"/>
              <a:gd name="connsiteX2" fmla="*/ 293516 w 1093616"/>
              <a:gd name="connsiteY2" fmla="*/ 2381 h 1754981"/>
              <a:gd name="connsiteX3" fmla="*/ 293516 w 1093616"/>
              <a:gd name="connsiteY3" fmla="*/ 0 h 1754981"/>
              <a:gd name="connsiteX4" fmla="*/ 1093616 w 1093616"/>
              <a:gd name="connsiteY4" fmla="*/ 0 h 1754981"/>
              <a:gd name="connsiteX5" fmla="*/ 1093616 w 1093616"/>
              <a:gd name="connsiteY5" fmla="*/ 1752600 h 1754981"/>
              <a:gd name="connsiteX6" fmla="*/ 701415 w 1093616"/>
              <a:gd name="connsiteY6" fmla="*/ 1752600 h 1754981"/>
              <a:gd name="connsiteX7" fmla="*/ 697719 w 1093616"/>
              <a:gd name="connsiteY7" fmla="*/ 1754981 h 1754981"/>
              <a:gd name="connsiteX8" fmla="*/ 149079 w 1093616"/>
              <a:gd name="connsiteY8" fmla="*/ 1754981 h 1754981"/>
              <a:gd name="connsiteX9" fmla="*/ 570084 w 1093616"/>
              <a:gd name="connsiteY9" fmla="*/ 1316831 h 1754981"/>
              <a:gd name="connsiteX10" fmla="*/ 330057 w 1093616"/>
              <a:gd name="connsiteY10" fmla="*/ 871537 h 1754981"/>
              <a:gd name="connsiteX11" fmla="*/ 4299 w 1093616"/>
              <a:gd name="connsiteY11" fmla="*/ 414337 h 1754981"/>
              <a:gd name="connsiteX0" fmla="*/ 4299 w 1093616"/>
              <a:gd name="connsiteY0" fmla="*/ 414337 h 1754981"/>
              <a:gd name="connsiteX1" fmla="*/ 149079 w 1093616"/>
              <a:gd name="connsiteY1" fmla="*/ 2381 h 1754981"/>
              <a:gd name="connsiteX2" fmla="*/ 293516 w 1093616"/>
              <a:gd name="connsiteY2" fmla="*/ 2381 h 1754981"/>
              <a:gd name="connsiteX3" fmla="*/ 293516 w 1093616"/>
              <a:gd name="connsiteY3" fmla="*/ 0 h 1754981"/>
              <a:gd name="connsiteX4" fmla="*/ 1093616 w 1093616"/>
              <a:gd name="connsiteY4" fmla="*/ 0 h 1754981"/>
              <a:gd name="connsiteX5" fmla="*/ 1093616 w 1093616"/>
              <a:gd name="connsiteY5" fmla="*/ 1752600 h 1754981"/>
              <a:gd name="connsiteX6" fmla="*/ 701415 w 1093616"/>
              <a:gd name="connsiteY6" fmla="*/ 1752600 h 1754981"/>
              <a:gd name="connsiteX7" fmla="*/ 697719 w 1093616"/>
              <a:gd name="connsiteY7" fmla="*/ 1754981 h 1754981"/>
              <a:gd name="connsiteX8" fmla="*/ 149079 w 1093616"/>
              <a:gd name="connsiteY8" fmla="*/ 1754981 h 1754981"/>
              <a:gd name="connsiteX9" fmla="*/ 570084 w 1093616"/>
              <a:gd name="connsiteY9" fmla="*/ 1316831 h 1754981"/>
              <a:gd name="connsiteX10" fmla="*/ 330057 w 1093616"/>
              <a:gd name="connsiteY10" fmla="*/ 871537 h 1754981"/>
              <a:gd name="connsiteX11" fmla="*/ 4299 w 1093616"/>
              <a:gd name="connsiteY11" fmla="*/ 414337 h 1754981"/>
              <a:gd name="connsiteX0" fmla="*/ 4299 w 1093616"/>
              <a:gd name="connsiteY0" fmla="*/ 414337 h 1754981"/>
              <a:gd name="connsiteX1" fmla="*/ 149079 w 1093616"/>
              <a:gd name="connsiteY1" fmla="*/ 2381 h 1754981"/>
              <a:gd name="connsiteX2" fmla="*/ 293516 w 1093616"/>
              <a:gd name="connsiteY2" fmla="*/ 2381 h 1754981"/>
              <a:gd name="connsiteX3" fmla="*/ 293516 w 1093616"/>
              <a:gd name="connsiteY3" fmla="*/ 0 h 1754981"/>
              <a:gd name="connsiteX4" fmla="*/ 1093616 w 1093616"/>
              <a:gd name="connsiteY4" fmla="*/ 0 h 1754981"/>
              <a:gd name="connsiteX5" fmla="*/ 1093616 w 1093616"/>
              <a:gd name="connsiteY5" fmla="*/ 1752600 h 1754981"/>
              <a:gd name="connsiteX6" fmla="*/ 701415 w 1093616"/>
              <a:gd name="connsiteY6" fmla="*/ 1752600 h 1754981"/>
              <a:gd name="connsiteX7" fmla="*/ 697719 w 1093616"/>
              <a:gd name="connsiteY7" fmla="*/ 1754981 h 1754981"/>
              <a:gd name="connsiteX8" fmla="*/ 149079 w 1093616"/>
              <a:gd name="connsiteY8" fmla="*/ 1754981 h 1754981"/>
              <a:gd name="connsiteX9" fmla="*/ 567706 w 1093616"/>
              <a:gd name="connsiteY9" fmla="*/ 1247775 h 1754981"/>
              <a:gd name="connsiteX10" fmla="*/ 330057 w 1093616"/>
              <a:gd name="connsiteY10" fmla="*/ 871537 h 1754981"/>
              <a:gd name="connsiteX11" fmla="*/ 4299 w 1093616"/>
              <a:gd name="connsiteY11" fmla="*/ 414337 h 1754981"/>
              <a:gd name="connsiteX0" fmla="*/ 4019 w 1093336"/>
              <a:gd name="connsiteY0" fmla="*/ 414337 h 1754981"/>
              <a:gd name="connsiteX1" fmla="*/ 148799 w 1093336"/>
              <a:gd name="connsiteY1" fmla="*/ 2381 h 1754981"/>
              <a:gd name="connsiteX2" fmla="*/ 293236 w 1093336"/>
              <a:gd name="connsiteY2" fmla="*/ 2381 h 1754981"/>
              <a:gd name="connsiteX3" fmla="*/ 293236 w 1093336"/>
              <a:gd name="connsiteY3" fmla="*/ 0 h 1754981"/>
              <a:gd name="connsiteX4" fmla="*/ 1093336 w 1093336"/>
              <a:gd name="connsiteY4" fmla="*/ 0 h 1754981"/>
              <a:gd name="connsiteX5" fmla="*/ 1093336 w 1093336"/>
              <a:gd name="connsiteY5" fmla="*/ 1752600 h 1754981"/>
              <a:gd name="connsiteX6" fmla="*/ 701135 w 1093336"/>
              <a:gd name="connsiteY6" fmla="*/ 1752600 h 1754981"/>
              <a:gd name="connsiteX7" fmla="*/ 697439 w 1093336"/>
              <a:gd name="connsiteY7" fmla="*/ 1754981 h 1754981"/>
              <a:gd name="connsiteX8" fmla="*/ 148799 w 1093336"/>
              <a:gd name="connsiteY8" fmla="*/ 1754981 h 1754981"/>
              <a:gd name="connsiteX9" fmla="*/ 567426 w 1093336"/>
              <a:gd name="connsiteY9" fmla="*/ 1247775 h 1754981"/>
              <a:gd name="connsiteX10" fmla="*/ 322637 w 1093336"/>
              <a:gd name="connsiteY10" fmla="*/ 804862 h 1754981"/>
              <a:gd name="connsiteX11" fmla="*/ 4019 w 1093336"/>
              <a:gd name="connsiteY11" fmla="*/ 414337 h 1754981"/>
              <a:gd name="connsiteX0" fmla="*/ 4019 w 1093336"/>
              <a:gd name="connsiteY0" fmla="*/ 414337 h 1754981"/>
              <a:gd name="connsiteX1" fmla="*/ 148799 w 1093336"/>
              <a:gd name="connsiteY1" fmla="*/ 2381 h 1754981"/>
              <a:gd name="connsiteX2" fmla="*/ 293236 w 1093336"/>
              <a:gd name="connsiteY2" fmla="*/ 2381 h 1754981"/>
              <a:gd name="connsiteX3" fmla="*/ 293236 w 1093336"/>
              <a:gd name="connsiteY3" fmla="*/ 0 h 1754981"/>
              <a:gd name="connsiteX4" fmla="*/ 1093336 w 1093336"/>
              <a:gd name="connsiteY4" fmla="*/ 0 h 1754981"/>
              <a:gd name="connsiteX5" fmla="*/ 1093336 w 1093336"/>
              <a:gd name="connsiteY5" fmla="*/ 1752600 h 1754981"/>
              <a:gd name="connsiteX6" fmla="*/ 701135 w 1093336"/>
              <a:gd name="connsiteY6" fmla="*/ 1752600 h 1754981"/>
              <a:gd name="connsiteX7" fmla="*/ 697439 w 1093336"/>
              <a:gd name="connsiteY7" fmla="*/ 1754981 h 1754981"/>
              <a:gd name="connsiteX8" fmla="*/ 148799 w 1093336"/>
              <a:gd name="connsiteY8" fmla="*/ 1754981 h 1754981"/>
              <a:gd name="connsiteX9" fmla="*/ 567426 w 1093336"/>
              <a:gd name="connsiteY9" fmla="*/ 1247775 h 1754981"/>
              <a:gd name="connsiteX10" fmla="*/ 322637 w 1093336"/>
              <a:gd name="connsiteY10" fmla="*/ 804862 h 1754981"/>
              <a:gd name="connsiteX11" fmla="*/ 4019 w 1093336"/>
              <a:gd name="connsiteY11" fmla="*/ 414337 h 1754981"/>
              <a:gd name="connsiteX0" fmla="*/ 2553 w 1182356"/>
              <a:gd name="connsiteY0" fmla="*/ 376237 h 1754981"/>
              <a:gd name="connsiteX1" fmla="*/ 237819 w 1182356"/>
              <a:gd name="connsiteY1" fmla="*/ 2381 h 1754981"/>
              <a:gd name="connsiteX2" fmla="*/ 382256 w 1182356"/>
              <a:gd name="connsiteY2" fmla="*/ 2381 h 1754981"/>
              <a:gd name="connsiteX3" fmla="*/ 382256 w 1182356"/>
              <a:gd name="connsiteY3" fmla="*/ 0 h 1754981"/>
              <a:gd name="connsiteX4" fmla="*/ 1182356 w 1182356"/>
              <a:gd name="connsiteY4" fmla="*/ 0 h 1754981"/>
              <a:gd name="connsiteX5" fmla="*/ 1182356 w 1182356"/>
              <a:gd name="connsiteY5" fmla="*/ 1752600 h 1754981"/>
              <a:gd name="connsiteX6" fmla="*/ 790155 w 1182356"/>
              <a:gd name="connsiteY6" fmla="*/ 1752600 h 1754981"/>
              <a:gd name="connsiteX7" fmla="*/ 786459 w 1182356"/>
              <a:gd name="connsiteY7" fmla="*/ 1754981 h 1754981"/>
              <a:gd name="connsiteX8" fmla="*/ 237819 w 1182356"/>
              <a:gd name="connsiteY8" fmla="*/ 1754981 h 1754981"/>
              <a:gd name="connsiteX9" fmla="*/ 656446 w 1182356"/>
              <a:gd name="connsiteY9" fmla="*/ 1247775 h 1754981"/>
              <a:gd name="connsiteX10" fmla="*/ 411657 w 1182356"/>
              <a:gd name="connsiteY10" fmla="*/ 804862 h 1754981"/>
              <a:gd name="connsiteX11" fmla="*/ 2553 w 1182356"/>
              <a:gd name="connsiteY11" fmla="*/ 376237 h 1754981"/>
              <a:gd name="connsiteX0" fmla="*/ 965 w 1180768"/>
              <a:gd name="connsiteY0" fmla="*/ 376237 h 1754981"/>
              <a:gd name="connsiteX1" fmla="*/ 236231 w 1180768"/>
              <a:gd name="connsiteY1" fmla="*/ 2381 h 1754981"/>
              <a:gd name="connsiteX2" fmla="*/ 380668 w 1180768"/>
              <a:gd name="connsiteY2" fmla="*/ 2381 h 1754981"/>
              <a:gd name="connsiteX3" fmla="*/ 380668 w 1180768"/>
              <a:gd name="connsiteY3" fmla="*/ 0 h 1754981"/>
              <a:gd name="connsiteX4" fmla="*/ 1180768 w 1180768"/>
              <a:gd name="connsiteY4" fmla="*/ 0 h 1754981"/>
              <a:gd name="connsiteX5" fmla="*/ 1180768 w 1180768"/>
              <a:gd name="connsiteY5" fmla="*/ 1752600 h 1754981"/>
              <a:gd name="connsiteX6" fmla="*/ 788567 w 1180768"/>
              <a:gd name="connsiteY6" fmla="*/ 1752600 h 1754981"/>
              <a:gd name="connsiteX7" fmla="*/ 784871 w 1180768"/>
              <a:gd name="connsiteY7" fmla="*/ 1754981 h 1754981"/>
              <a:gd name="connsiteX8" fmla="*/ 236231 w 1180768"/>
              <a:gd name="connsiteY8" fmla="*/ 1754981 h 1754981"/>
              <a:gd name="connsiteX9" fmla="*/ 654858 w 1180768"/>
              <a:gd name="connsiteY9" fmla="*/ 1247775 h 1754981"/>
              <a:gd name="connsiteX10" fmla="*/ 410069 w 1180768"/>
              <a:gd name="connsiteY10" fmla="*/ 804862 h 1754981"/>
              <a:gd name="connsiteX11" fmla="*/ 965 w 1180768"/>
              <a:gd name="connsiteY11" fmla="*/ 376237 h 1754981"/>
              <a:gd name="connsiteX0" fmla="*/ 1524 w 1181327"/>
              <a:gd name="connsiteY0" fmla="*/ 376237 h 1754981"/>
              <a:gd name="connsiteX1" fmla="*/ 236790 w 1181327"/>
              <a:gd name="connsiteY1" fmla="*/ 2381 h 1754981"/>
              <a:gd name="connsiteX2" fmla="*/ 381227 w 1181327"/>
              <a:gd name="connsiteY2" fmla="*/ 2381 h 1754981"/>
              <a:gd name="connsiteX3" fmla="*/ 381227 w 1181327"/>
              <a:gd name="connsiteY3" fmla="*/ 0 h 1754981"/>
              <a:gd name="connsiteX4" fmla="*/ 1181327 w 1181327"/>
              <a:gd name="connsiteY4" fmla="*/ 0 h 1754981"/>
              <a:gd name="connsiteX5" fmla="*/ 1181327 w 1181327"/>
              <a:gd name="connsiteY5" fmla="*/ 1752600 h 1754981"/>
              <a:gd name="connsiteX6" fmla="*/ 789126 w 1181327"/>
              <a:gd name="connsiteY6" fmla="*/ 1752600 h 1754981"/>
              <a:gd name="connsiteX7" fmla="*/ 785430 w 1181327"/>
              <a:gd name="connsiteY7" fmla="*/ 1754981 h 1754981"/>
              <a:gd name="connsiteX8" fmla="*/ 236790 w 1181327"/>
              <a:gd name="connsiteY8" fmla="*/ 1754981 h 1754981"/>
              <a:gd name="connsiteX9" fmla="*/ 655417 w 1181327"/>
              <a:gd name="connsiteY9" fmla="*/ 1247775 h 1754981"/>
              <a:gd name="connsiteX10" fmla="*/ 367768 w 1181327"/>
              <a:gd name="connsiteY10" fmla="*/ 866775 h 1754981"/>
              <a:gd name="connsiteX11" fmla="*/ 1524 w 1181327"/>
              <a:gd name="connsiteY11" fmla="*/ 376237 h 1754981"/>
              <a:gd name="connsiteX0" fmla="*/ 1524 w 1181327"/>
              <a:gd name="connsiteY0" fmla="*/ 376237 h 1754981"/>
              <a:gd name="connsiteX1" fmla="*/ 236790 w 1181327"/>
              <a:gd name="connsiteY1" fmla="*/ 2381 h 1754981"/>
              <a:gd name="connsiteX2" fmla="*/ 381227 w 1181327"/>
              <a:gd name="connsiteY2" fmla="*/ 2381 h 1754981"/>
              <a:gd name="connsiteX3" fmla="*/ 381227 w 1181327"/>
              <a:gd name="connsiteY3" fmla="*/ 0 h 1754981"/>
              <a:gd name="connsiteX4" fmla="*/ 1181327 w 1181327"/>
              <a:gd name="connsiteY4" fmla="*/ 0 h 1754981"/>
              <a:gd name="connsiteX5" fmla="*/ 1181327 w 1181327"/>
              <a:gd name="connsiteY5" fmla="*/ 1752600 h 1754981"/>
              <a:gd name="connsiteX6" fmla="*/ 789126 w 1181327"/>
              <a:gd name="connsiteY6" fmla="*/ 1752600 h 1754981"/>
              <a:gd name="connsiteX7" fmla="*/ 785430 w 1181327"/>
              <a:gd name="connsiteY7" fmla="*/ 1754981 h 1754981"/>
              <a:gd name="connsiteX8" fmla="*/ 236790 w 1181327"/>
              <a:gd name="connsiteY8" fmla="*/ 1754981 h 1754981"/>
              <a:gd name="connsiteX9" fmla="*/ 655417 w 1181327"/>
              <a:gd name="connsiteY9" fmla="*/ 1247775 h 1754981"/>
              <a:gd name="connsiteX10" fmla="*/ 367768 w 1181327"/>
              <a:gd name="connsiteY10" fmla="*/ 866775 h 1754981"/>
              <a:gd name="connsiteX11" fmla="*/ 1524 w 1181327"/>
              <a:gd name="connsiteY11" fmla="*/ 376237 h 1754981"/>
              <a:gd name="connsiteX0" fmla="*/ 1680 w 1181483"/>
              <a:gd name="connsiteY0" fmla="*/ 376237 h 1754981"/>
              <a:gd name="connsiteX1" fmla="*/ 236946 w 1181483"/>
              <a:gd name="connsiteY1" fmla="*/ 2381 h 1754981"/>
              <a:gd name="connsiteX2" fmla="*/ 381383 w 1181483"/>
              <a:gd name="connsiteY2" fmla="*/ 2381 h 1754981"/>
              <a:gd name="connsiteX3" fmla="*/ 381383 w 1181483"/>
              <a:gd name="connsiteY3" fmla="*/ 0 h 1754981"/>
              <a:gd name="connsiteX4" fmla="*/ 1181483 w 1181483"/>
              <a:gd name="connsiteY4" fmla="*/ 0 h 1754981"/>
              <a:gd name="connsiteX5" fmla="*/ 1181483 w 1181483"/>
              <a:gd name="connsiteY5" fmla="*/ 1752600 h 1754981"/>
              <a:gd name="connsiteX6" fmla="*/ 789282 w 1181483"/>
              <a:gd name="connsiteY6" fmla="*/ 1752600 h 1754981"/>
              <a:gd name="connsiteX7" fmla="*/ 785586 w 1181483"/>
              <a:gd name="connsiteY7" fmla="*/ 1754981 h 1754981"/>
              <a:gd name="connsiteX8" fmla="*/ 236946 w 1181483"/>
              <a:gd name="connsiteY8" fmla="*/ 1754981 h 1754981"/>
              <a:gd name="connsiteX9" fmla="*/ 655573 w 1181483"/>
              <a:gd name="connsiteY9" fmla="*/ 1247775 h 1754981"/>
              <a:gd name="connsiteX10" fmla="*/ 375068 w 1181483"/>
              <a:gd name="connsiteY10" fmla="*/ 823912 h 1754981"/>
              <a:gd name="connsiteX11" fmla="*/ 1680 w 1181483"/>
              <a:gd name="connsiteY11" fmla="*/ 376237 h 1754981"/>
              <a:gd name="connsiteX0" fmla="*/ 1680 w 1181483"/>
              <a:gd name="connsiteY0" fmla="*/ 376237 h 1754981"/>
              <a:gd name="connsiteX1" fmla="*/ 236946 w 1181483"/>
              <a:gd name="connsiteY1" fmla="*/ 2381 h 1754981"/>
              <a:gd name="connsiteX2" fmla="*/ 381383 w 1181483"/>
              <a:gd name="connsiteY2" fmla="*/ 2381 h 1754981"/>
              <a:gd name="connsiteX3" fmla="*/ 381383 w 1181483"/>
              <a:gd name="connsiteY3" fmla="*/ 0 h 1754981"/>
              <a:gd name="connsiteX4" fmla="*/ 1181483 w 1181483"/>
              <a:gd name="connsiteY4" fmla="*/ 0 h 1754981"/>
              <a:gd name="connsiteX5" fmla="*/ 1181483 w 1181483"/>
              <a:gd name="connsiteY5" fmla="*/ 1752600 h 1754981"/>
              <a:gd name="connsiteX6" fmla="*/ 789282 w 1181483"/>
              <a:gd name="connsiteY6" fmla="*/ 1752600 h 1754981"/>
              <a:gd name="connsiteX7" fmla="*/ 785586 w 1181483"/>
              <a:gd name="connsiteY7" fmla="*/ 1754981 h 1754981"/>
              <a:gd name="connsiteX8" fmla="*/ 236946 w 1181483"/>
              <a:gd name="connsiteY8" fmla="*/ 1754981 h 1754981"/>
              <a:gd name="connsiteX9" fmla="*/ 655573 w 1181483"/>
              <a:gd name="connsiteY9" fmla="*/ 1247775 h 1754981"/>
              <a:gd name="connsiteX10" fmla="*/ 375068 w 1181483"/>
              <a:gd name="connsiteY10" fmla="*/ 823912 h 1754981"/>
              <a:gd name="connsiteX11" fmla="*/ 1680 w 1181483"/>
              <a:gd name="connsiteY11" fmla="*/ 376237 h 1754981"/>
              <a:gd name="connsiteX0" fmla="*/ 3282 w 1183085"/>
              <a:gd name="connsiteY0" fmla="*/ 376237 h 1754981"/>
              <a:gd name="connsiteX1" fmla="*/ 238548 w 1183085"/>
              <a:gd name="connsiteY1" fmla="*/ 2381 h 1754981"/>
              <a:gd name="connsiteX2" fmla="*/ 382985 w 1183085"/>
              <a:gd name="connsiteY2" fmla="*/ 2381 h 1754981"/>
              <a:gd name="connsiteX3" fmla="*/ 382985 w 1183085"/>
              <a:gd name="connsiteY3" fmla="*/ 0 h 1754981"/>
              <a:gd name="connsiteX4" fmla="*/ 1183085 w 1183085"/>
              <a:gd name="connsiteY4" fmla="*/ 0 h 1754981"/>
              <a:gd name="connsiteX5" fmla="*/ 1183085 w 1183085"/>
              <a:gd name="connsiteY5" fmla="*/ 1752600 h 1754981"/>
              <a:gd name="connsiteX6" fmla="*/ 790884 w 1183085"/>
              <a:gd name="connsiteY6" fmla="*/ 1752600 h 1754981"/>
              <a:gd name="connsiteX7" fmla="*/ 787188 w 1183085"/>
              <a:gd name="connsiteY7" fmla="*/ 1754981 h 1754981"/>
              <a:gd name="connsiteX8" fmla="*/ 238548 w 1183085"/>
              <a:gd name="connsiteY8" fmla="*/ 1754981 h 1754981"/>
              <a:gd name="connsiteX9" fmla="*/ 657175 w 1183085"/>
              <a:gd name="connsiteY9" fmla="*/ 1247775 h 1754981"/>
              <a:gd name="connsiteX10" fmla="*/ 438583 w 1183085"/>
              <a:gd name="connsiteY10" fmla="*/ 833437 h 1754981"/>
              <a:gd name="connsiteX11" fmla="*/ 3282 w 1183085"/>
              <a:gd name="connsiteY11" fmla="*/ 376237 h 1754981"/>
              <a:gd name="connsiteX0" fmla="*/ 3282 w 1183085"/>
              <a:gd name="connsiteY0" fmla="*/ 376237 h 1754981"/>
              <a:gd name="connsiteX1" fmla="*/ 238548 w 1183085"/>
              <a:gd name="connsiteY1" fmla="*/ 2381 h 1754981"/>
              <a:gd name="connsiteX2" fmla="*/ 382985 w 1183085"/>
              <a:gd name="connsiteY2" fmla="*/ 2381 h 1754981"/>
              <a:gd name="connsiteX3" fmla="*/ 382985 w 1183085"/>
              <a:gd name="connsiteY3" fmla="*/ 0 h 1754981"/>
              <a:gd name="connsiteX4" fmla="*/ 1183085 w 1183085"/>
              <a:gd name="connsiteY4" fmla="*/ 0 h 1754981"/>
              <a:gd name="connsiteX5" fmla="*/ 1183085 w 1183085"/>
              <a:gd name="connsiteY5" fmla="*/ 1752600 h 1754981"/>
              <a:gd name="connsiteX6" fmla="*/ 790884 w 1183085"/>
              <a:gd name="connsiteY6" fmla="*/ 1752600 h 1754981"/>
              <a:gd name="connsiteX7" fmla="*/ 787188 w 1183085"/>
              <a:gd name="connsiteY7" fmla="*/ 1754981 h 1754981"/>
              <a:gd name="connsiteX8" fmla="*/ 238548 w 1183085"/>
              <a:gd name="connsiteY8" fmla="*/ 1754981 h 1754981"/>
              <a:gd name="connsiteX9" fmla="*/ 654794 w 1183085"/>
              <a:gd name="connsiteY9" fmla="*/ 1285875 h 1754981"/>
              <a:gd name="connsiteX10" fmla="*/ 438583 w 1183085"/>
              <a:gd name="connsiteY10" fmla="*/ 833437 h 1754981"/>
              <a:gd name="connsiteX11" fmla="*/ 3282 w 1183085"/>
              <a:gd name="connsiteY11" fmla="*/ 376237 h 1754981"/>
              <a:gd name="connsiteX0" fmla="*/ 1375 w 1181178"/>
              <a:gd name="connsiteY0" fmla="*/ 376237 h 1754981"/>
              <a:gd name="connsiteX1" fmla="*/ 236641 w 1181178"/>
              <a:gd name="connsiteY1" fmla="*/ 2381 h 1754981"/>
              <a:gd name="connsiteX2" fmla="*/ 381078 w 1181178"/>
              <a:gd name="connsiteY2" fmla="*/ 2381 h 1754981"/>
              <a:gd name="connsiteX3" fmla="*/ 381078 w 1181178"/>
              <a:gd name="connsiteY3" fmla="*/ 0 h 1754981"/>
              <a:gd name="connsiteX4" fmla="*/ 1181178 w 1181178"/>
              <a:gd name="connsiteY4" fmla="*/ 0 h 1754981"/>
              <a:gd name="connsiteX5" fmla="*/ 1181178 w 1181178"/>
              <a:gd name="connsiteY5" fmla="*/ 1752600 h 1754981"/>
              <a:gd name="connsiteX6" fmla="*/ 788977 w 1181178"/>
              <a:gd name="connsiteY6" fmla="*/ 1752600 h 1754981"/>
              <a:gd name="connsiteX7" fmla="*/ 785281 w 1181178"/>
              <a:gd name="connsiteY7" fmla="*/ 1754981 h 1754981"/>
              <a:gd name="connsiteX8" fmla="*/ 236641 w 1181178"/>
              <a:gd name="connsiteY8" fmla="*/ 1754981 h 1754981"/>
              <a:gd name="connsiteX9" fmla="*/ 652887 w 1181178"/>
              <a:gd name="connsiteY9" fmla="*/ 1285875 h 1754981"/>
              <a:gd name="connsiteX10" fmla="*/ 360476 w 1181178"/>
              <a:gd name="connsiteY10" fmla="*/ 838200 h 1754981"/>
              <a:gd name="connsiteX11" fmla="*/ 1375 w 1181178"/>
              <a:gd name="connsiteY11" fmla="*/ 376237 h 1754981"/>
              <a:gd name="connsiteX0" fmla="*/ 1375 w 1181178"/>
              <a:gd name="connsiteY0" fmla="*/ 376237 h 1754981"/>
              <a:gd name="connsiteX1" fmla="*/ 236641 w 1181178"/>
              <a:gd name="connsiteY1" fmla="*/ 2381 h 1754981"/>
              <a:gd name="connsiteX2" fmla="*/ 381078 w 1181178"/>
              <a:gd name="connsiteY2" fmla="*/ 2381 h 1754981"/>
              <a:gd name="connsiteX3" fmla="*/ 381078 w 1181178"/>
              <a:gd name="connsiteY3" fmla="*/ 0 h 1754981"/>
              <a:gd name="connsiteX4" fmla="*/ 1181178 w 1181178"/>
              <a:gd name="connsiteY4" fmla="*/ 0 h 1754981"/>
              <a:gd name="connsiteX5" fmla="*/ 1181178 w 1181178"/>
              <a:gd name="connsiteY5" fmla="*/ 1752600 h 1754981"/>
              <a:gd name="connsiteX6" fmla="*/ 788977 w 1181178"/>
              <a:gd name="connsiteY6" fmla="*/ 1752600 h 1754981"/>
              <a:gd name="connsiteX7" fmla="*/ 785281 w 1181178"/>
              <a:gd name="connsiteY7" fmla="*/ 1754981 h 1754981"/>
              <a:gd name="connsiteX8" fmla="*/ 236641 w 1181178"/>
              <a:gd name="connsiteY8" fmla="*/ 1754981 h 1754981"/>
              <a:gd name="connsiteX9" fmla="*/ 652887 w 1181178"/>
              <a:gd name="connsiteY9" fmla="*/ 1285875 h 1754981"/>
              <a:gd name="connsiteX10" fmla="*/ 360476 w 1181178"/>
              <a:gd name="connsiteY10" fmla="*/ 838200 h 1754981"/>
              <a:gd name="connsiteX11" fmla="*/ 1375 w 1181178"/>
              <a:gd name="connsiteY11" fmla="*/ 376237 h 1754981"/>
              <a:gd name="connsiteX0" fmla="*/ 1375 w 1181178"/>
              <a:gd name="connsiteY0" fmla="*/ 376237 h 1754981"/>
              <a:gd name="connsiteX1" fmla="*/ 236641 w 1181178"/>
              <a:gd name="connsiteY1" fmla="*/ 2381 h 1754981"/>
              <a:gd name="connsiteX2" fmla="*/ 381078 w 1181178"/>
              <a:gd name="connsiteY2" fmla="*/ 2381 h 1754981"/>
              <a:gd name="connsiteX3" fmla="*/ 381078 w 1181178"/>
              <a:gd name="connsiteY3" fmla="*/ 0 h 1754981"/>
              <a:gd name="connsiteX4" fmla="*/ 1181178 w 1181178"/>
              <a:gd name="connsiteY4" fmla="*/ 0 h 1754981"/>
              <a:gd name="connsiteX5" fmla="*/ 1181178 w 1181178"/>
              <a:gd name="connsiteY5" fmla="*/ 1752600 h 1754981"/>
              <a:gd name="connsiteX6" fmla="*/ 788977 w 1181178"/>
              <a:gd name="connsiteY6" fmla="*/ 1752600 h 1754981"/>
              <a:gd name="connsiteX7" fmla="*/ 785281 w 1181178"/>
              <a:gd name="connsiteY7" fmla="*/ 1754981 h 1754981"/>
              <a:gd name="connsiteX8" fmla="*/ 236641 w 1181178"/>
              <a:gd name="connsiteY8" fmla="*/ 1754981 h 1754981"/>
              <a:gd name="connsiteX9" fmla="*/ 652887 w 1181178"/>
              <a:gd name="connsiteY9" fmla="*/ 1285875 h 1754981"/>
              <a:gd name="connsiteX10" fmla="*/ 360476 w 1181178"/>
              <a:gd name="connsiteY10" fmla="*/ 838200 h 1754981"/>
              <a:gd name="connsiteX11" fmla="*/ 1375 w 1181178"/>
              <a:gd name="connsiteY11" fmla="*/ 376237 h 1754981"/>
              <a:gd name="connsiteX0" fmla="*/ 3008 w 1182811"/>
              <a:gd name="connsiteY0" fmla="*/ 376237 h 1754981"/>
              <a:gd name="connsiteX1" fmla="*/ 238274 w 1182811"/>
              <a:gd name="connsiteY1" fmla="*/ 2381 h 1754981"/>
              <a:gd name="connsiteX2" fmla="*/ 382711 w 1182811"/>
              <a:gd name="connsiteY2" fmla="*/ 2381 h 1754981"/>
              <a:gd name="connsiteX3" fmla="*/ 382711 w 1182811"/>
              <a:gd name="connsiteY3" fmla="*/ 0 h 1754981"/>
              <a:gd name="connsiteX4" fmla="*/ 1182811 w 1182811"/>
              <a:gd name="connsiteY4" fmla="*/ 0 h 1754981"/>
              <a:gd name="connsiteX5" fmla="*/ 1182811 w 1182811"/>
              <a:gd name="connsiteY5" fmla="*/ 1752600 h 1754981"/>
              <a:gd name="connsiteX6" fmla="*/ 790610 w 1182811"/>
              <a:gd name="connsiteY6" fmla="*/ 1752600 h 1754981"/>
              <a:gd name="connsiteX7" fmla="*/ 786914 w 1182811"/>
              <a:gd name="connsiteY7" fmla="*/ 1754981 h 1754981"/>
              <a:gd name="connsiteX8" fmla="*/ 238274 w 1182811"/>
              <a:gd name="connsiteY8" fmla="*/ 1754981 h 1754981"/>
              <a:gd name="connsiteX9" fmla="*/ 654520 w 1182811"/>
              <a:gd name="connsiteY9" fmla="*/ 1285875 h 1754981"/>
              <a:gd name="connsiteX10" fmla="*/ 428787 w 1182811"/>
              <a:gd name="connsiteY10" fmla="*/ 800100 h 1754981"/>
              <a:gd name="connsiteX11" fmla="*/ 3008 w 1182811"/>
              <a:gd name="connsiteY11" fmla="*/ 376237 h 1754981"/>
              <a:gd name="connsiteX0" fmla="*/ 1279 w 1181082"/>
              <a:gd name="connsiteY0" fmla="*/ 376237 h 1754981"/>
              <a:gd name="connsiteX1" fmla="*/ 236545 w 1181082"/>
              <a:gd name="connsiteY1" fmla="*/ 2381 h 1754981"/>
              <a:gd name="connsiteX2" fmla="*/ 380982 w 1181082"/>
              <a:gd name="connsiteY2" fmla="*/ 2381 h 1754981"/>
              <a:gd name="connsiteX3" fmla="*/ 380982 w 1181082"/>
              <a:gd name="connsiteY3" fmla="*/ 0 h 1754981"/>
              <a:gd name="connsiteX4" fmla="*/ 1181082 w 1181082"/>
              <a:gd name="connsiteY4" fmla="*/ 0 h 1754981"/>
              <a:gd name="connsiteX5" fmla="*/ 1181082 w 1181082"/>
              <a:gd name="connsiteY5" fmla="*/ 1752600 h 1754981"/>
              <a:gd name="connsiteX6" fmla="*/ 788881 w 1181082"/>
              <a:gd name="connsiteY6" fmla="*/ 1752600 h 1754981"/>
              <a:gd name="connsiteX7" fmla="*/ 785185 w 1181082"/>
              <a:gd name="connsiteY7" fmla="*/ 1754981 h 1754981"/>
              <a:gd name="connsiteX8" fmla="*/ 236545 w 1181082"/>
              <a:gd name="connsiteY8" fmla="*/ 1754981 h 1754981"/>
              <a:gd name="connsiteX9" fmla="*/ 652791 w 1181082"/>
              <a:gd name="connsiteY9" fmla="*/ 1285875 h 1754981"/>
              <a:gd name="connsiteX10" fmla="*/ 427058 w 1181082"/>
              <a:gd name="connsiteY10" fmla="*/ 800100 h 1754981"/>
              <a:gd name="connsiteX11" fmla="*/ 1279 w 1181082"/>
              <a:gd name="connsiteY11" fmla="*/ 376237 h 1754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81082" h="1754981">
                <a:moveTo>
                  <a:pt x="1279" y="376237"/>
                </a:moveTo>
                <a:cubicBezTo>
                  <a:pt x="-18567" y="131365"/>
                  <a:pt x="198689" y="2381"/>
                  <a:pt x="236545" y="2381"/>
                </a:cubicBezTo>
                <a:lnTo>
                  <a:pt x="380982" y="2381"/>
                </a:lnTo>
                <a:lnTo>
                  <a:pt x="380982" y="0"/>
                </a:lnTo>
                <a:lnTo>
                  <a:pt x="1181082" y="0"/>
                </a:lnTo>
                <a:lnTo>
                  <a:pt x="1181082" y="1752600"/>
                </a:lnTo>
                <a:lnTo>
                  <a:pt x="788881" y="1752600"/>
                </a:lnTo>
                <a:cubicBezTo>
                  <a:pt x="788065" y="1754695"/>
                  <a:pt x="786630" y="1754981"/>
                  <a:pt x="785185" y="1754981"/>
                </a:cubicBezTo>
                <a:lnTo>
                  <a:pt x="236545" y="1754981"/>
                </a:lnTo>
                <a:cubicBezTo>
                  <a:pt x="274401" y="1754981"/>
                  <a:pt x="652791" y="1527909"/>
                  <a:pt x="652791" y="1285875"/>
                </a:cubicBezTo>
                <a:cubicBezTo>
                  <a:pt x="652791" y="1043841"/>
                  <a:pt x="573744" y="949325"/>
                  <a:pt x="427058" y="800100"/>
                </a:cubicBezTo>
                <a:cubicBezTo>
                  <a:pt x="280372" y="650875"/>
                  <a:pt x="21125" y="621109"/>
                  <a:pt x="1279" y="376237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" name="Line 6"/>
          <p:cNvSpPr>
            <a:spLocks noChangeShapeType="1"/>
          </p:cNvSpPr>
          <p:nvPr/>
        </p:nvSpPr>
        <p:spPr bwMode="auto">
          <a:xfrm flipV="1">
            <a:off x="465138" y="2483496"/>
            <a:ext cx="0" cy="117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7"/>
          <p:cNvSpPr>
            <a:spLocks noChangeShapeType="1"/>
          </p:cNvSpPr>
          <p:nvPr/>
        </p:nvSpPr>
        <p:spPr bwMode="auto">
          <a:xfrm>
            <a:off x="465138" y="3658246"/>
            <a:ext cx="2400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96"/>
              <p:cNvSpPr txBox="1">
                <a:spLocks noChangeArrowheads="1"/>
              </p:cNvSpPr>
              <p:nvPr/>
            </p:nvSpPr>
            <p:spPr bwMode="auto">
              <a:xfrm>
                <a:off x="465138" y="2358083"/>
                <a:ext cx="119641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sz="2400" dirty="0" smtClean="0">
                    <a:latin typeface="Cambria Math" pitchFamily="18" charset="0"/>
                    <a:ea typeface="Cambria Math" pitchFamily="18" charset="0"/>
                    <a:cs typeface="Cambria Math" pitchFamily="18" charset="0"/>
                  </a:rPr>
                  <a:t>r = 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latin typeface="Cambria Math"/>
                            <a:ea typeface="Cambria Math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ea typeface="Cambria Math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2400" dirty="0">
                  <a:latin typeface="Cambria Math" pitchFamily="18" charset="0"/>
                  <a:ea typeface="Cambria Math" pitchFamily="18" charset="0"/>
                  <a:cs typeface="Cambria Math" pitchFamily="18" charset="0"/>
                </a:endParaRPr>
              </a:p>
            </p:txBody>
          </p:sp>
        </mc:Choice>
        <mc:Fallback xmlns="">
          <p:sp>
            <p:nvSpPr>
              <p:cNvPr id="38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5138" y="2358083"/>
                <a:ext cx="1196418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7614" t="-10526" b="-289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97"/>
          <p:cNvSpPr txBox="1">
            <a:spLocks noChangeArrowheads="1"/>
          </p:cNvSpPr>
          <p:nvPr/>
        </p:nvSpPr>
        <p:spPr bwMode="auto">
          <a:xfrm>
            <a:off x="1189038" y="3650308"/>
            <a:ext cx="3968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dirty="0">
                <a:latin typeface="Cambria Math" pitchFamily="18" charset="0"/>
                <a:ea typeface="Cambria Math" pitchFamily="18" charset="0"/>
                <a:cs typeface="Cambria Math" pitchFamily="18" charset="0"/>
              </a:rPr>
              <a:t>H</a:t>
            </a:r>
          </a:p>
        </p:txBody>
      </p:sp>
      <p:sp>
        <p:nvSpPr>
          <p:cNvPr id="40" name="Oval 39"/>
          <p:cNvSpPr/>
          <p:nvPr/>
        </p:nvSpPr>
        <p:spPr>
          <a:xfrm rot="5400000">
            <a:off x="4035425" y="3513783"/>
            <a:ext cx="1905000" cy="317500"/>
          </a:xfrm>
          <a:custGeom>
            <a:avLst/>
            <a:gdLst/>
            <a:ahLst/>
            <a:cxnLst/>
            <a:rect l="l" t="t" r="r" b="b"/>
            <a:pathLst>
              <a:path w="1905000" h="317500">
                <a:moveTo>
                  <a:pt x="0" y="0"/>
                </a:moveTo>
                <a:lnTo>
                  <a:pt x="1905000" y="0"/>
                </a:lnTo>
                <a:cubicBezTo>
                  <a:pt x="1905000" y="175350"/>
                  <a:pt x="1478551" y="317500"/>
                  <a:pt x="952500" y="317500"/>
                </a:cubicBezTo>
                <a:cubicBezTo>
                  <a:pt x="426449" y="317500"/>
                  <a:pt x="0" y="17535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1" name="Line 6"/>
          <p:cNvSpPr>
            <a:spLocks noChangeShapeType="1"/>
          </p:cNvSpPr>
          <p:nvPr/>
        </p:nvSpPr>
        <p:spPr bwMode="auto">
          <a:xfrm flipV="1">
            <a:off x="3398838" y="2483496"/>
            <a:ext cx="0" cy="117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7"/>
          <p:cNvSpPr>
            <a:spLocks noChangeShapeType="1"/>
          </p:cNvSpPr>
          <p:nvPr/>
        </p:nvSpPr>
        <p:spPr bwMode="auto">
          <a:xfrm>
            <a:off x="3398838" y="3658246"/>
            <a:ext cx="2400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Curved Right Arrow 42"/>
          <p:cNvSpPr/>
          <p:nvPr/>
        </p:nvSpPr>
        <p:spPr>
          <a:xfrm>
            <a:off x="3989388" y="2483496"/>
            <a:ext cx="400050" cy="2286000"/>
          </a:xfrm>
          <a:prstGeom prst="curv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Rectangle 9"/>
          <p:cNvSpPr/>
          <p:nvPr/>
        </p:nvSpPr>
        <p:spPr>
          <a:xfrm>
            <a:off x="3398838" y="2477146"/>
            <a:ext cx="1747837" cy="1181100"/>
          </a:xfrm>
          <a:custGeom>
            <a:avLst/>
            <a:gdLst/>
            <a:ahLst/>
            <a:cxnLst/>
            <a:rect l="l" t="t" r="r" b="b"/>
            <a:pathLst>
              <a:path w="1748632" h="1181082">
                <a:moveTo>
                  <a:pt x="1374775" y="1279"/>
                </a:moveTo>
                <a:cubicBezTo>
                  <a:pt x="1619647" y="-18567"/>
                  <a:pt x="1748631" y="198689"/>
                  <a:pt x="1748631" y="236545"/>
                </a:cubicBezTo>
                <a:lnTo>
                  <a:pt x="1748631" y="242869"/>
                </a:lnTo>
                <a:lnTo>
                  <a:pt x="1748632" y="1181082"/>
                </a:lnTo>
                <a:lnTo>
                  <a:pt x="0" y="1181082"/>
                </a:lnTo>
                <a:lnTo>
                  <a:pt x="0" y="243755"/>
                </a:lnTo>
                <a:cubicBezTo>
                  <a:pt x="81195" y="318171"/>
                  <a:pt x="308219" y="622146"/>
                  <a:pt x="465137" y="652792"/>
                </a:cubicBezTo>
                <a:cubicBezTo>
                  <a:pt x="624115" y="683840"/>
                  <a:pt x="801687" y="573745"/>
                  <a:pt x="950912" y="427059"/>
                </a:cubicBezTo>
                <a:cubicBezTo>
                  <a:pt x="1100137" y="280373"/>
                  <a:pt x="1129903" y="21125"/>
                  <a:pt x="1374775" y="1279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5" name="Oval 37"/>
          <p:cNvSpPr/>
          <p:nvPr/>
        </p:nvSpPr>
        <p:spPr>
          <a:xfrm rot="5400000">
            <a:off x="5953125" y="2656533"/>
            <a:ext cx="2362200" cy="2070100"/>
          </a:xfrm>
          <a:custGeom>
            <a:avLst/>
            <a:gdLst/>
            <a:ahLst/>
            <a:cxnLst/>
            <a:rect l="l" t="t" r="r" b="b"/>
            <a:pathLst>
              <a:path w="2362162" h="2069433">
                <a:moveTo>
                  <a:pt x="1278" y="373856"/>
                </a:moveTo>
                <a:cubicBezTo>
                  <a:pt x="-18568" y="128984"/>
                  <a:pt x="198688" y="0"/>
                  <a:pt x="236544" y="0"/>
                </a:cubicBezTo>
                <a:lnTo>
                  <a:pt x="243229" y="0"/>
                </a:lnTo>
                <a:cubicBezTo>
                  <a:pt x="246746" y="174258"/>
                  <a:pt x="671708" y="315119"/>
                  <a:pt x="1195368" y="315119"/>
                </a:cubicBezTo>
                <a:cubicBezTo>
                  <a:pt x="1713132" y="315119"/>
                  <a:pt x="2134407" y="177413"/>
                  <a:pt x="2146627" y="5811"/>
                </a:cubicBezTo>
                <a:cubicBezTo>
                  <a:pt x="2212853" y="33125"/>
                  <a:pt x="2378314" y="158798"/>
                  <a:pt x="2360884" y="373862"/>
                </a:cubicBezTo>
                <a:cubicBezTo>
                  <a:pt x="2341038" y="618734"/>
                  <a:pt x="2081791" y="648500"/>
                  <a:pt x="1935105" y="797725"/>
                </a:cubicBezTo>
                <a:cubicBezTo>
                  <a:pt x="1788419" y="946950"/>
                  <a:pt x="1678324" y="1124522"/>
                  <a:pt x="1709372" y="1283500"/>
                </a:cubicBezTo>
                <a:cubicBezTo>
                  <a:pt x="1740420" y="1442479"/>
                  <a:pt x="2052018" y="1673412"/>
                  <a:pt x="2121392" y="1751596"/>
                </a:cubicBezTo>
                <a:cubicBezTo>
                  <a:pt x="2123033" y="1752401"/>
                  <a:pt x="2124479" y="1752607"/>
                  <a:pt x="2125618" y="1752607"/>
                </a:cubicBezTo>
                <a:lnTo>
                  <a:pt x="2121545" y="1752607"/>
                </a:lnTo>
                <a:cubicBezTo>
                  <a:pt x="2122010" y="1753633"/>
                  <a:pt x="2122026" y="1754708"/>
                  <a:pt x="2122026" y="1755784"/>
                </a:cubicBezTo>
                <a:cubicBezTo>
                  <a:pt x="2122026" y="1929008"/>
                  <a:pt x="1700750" y="2069433"/>
                  <a:pt x="1181080" y="2069433"/>
                </a:cubicBezTo>
                <a:cubicBezTo>
                  <a:pt x="661410" y="2069433"/>
                  <a:pt x="240134" y="1929008"/>
                  <a:pt x="240134" y="1755784"/>
                </a:cubicBezTo>
                <a:cubicBezTo>
                  <a:pt x="240295" y="1754723"/>
                  <a:pt x="240455" y="1753662"/>
                  <a:pt x="240616" y="1752601"/>
                </a:cubicBezTo>
                <a:lnTo>
                  <a:pt x="236544" y="1752601"/>
                </a:lnTo>
                <a:lnTo>
                  <a:pt x="240769" y="1751591"/>
                </a:lnTo>
                <a:cubicBezTo>
                  <a:pt x="310144" y="1673407"/>
                  <a:pt x="621743" y="1442472"/>
                  <a:pt x="652791" y="1283494"/>
                </a:cubicBezTo>
                <a:cubicBezTo>
                  <a:pt x="683839" y="1124516"/>
                  <a:pt x="573744" y="946944"/>
                  <a:pt x="427058" y="797719"/>
                </a:cubicBezTo>
                <a:cubicBezTo>
                  <a:pt x="280372" y="648494"/>
                  <a:pt x="21124" y="618728"/>
                  <a:pt x="1278" y="373856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" name="Oval 39"/>
          <p:cNvSpPr/>
          <p:nvPr/>
        </p:nvSpPr>
        <p:spPr>
          <a:xfrm rot="5400000">
            <a:off x="7181850" y="3404246"/>
            <a:ext cx="1925638" cy="582612"/>
          </a:xfrm>
          <a:custGeom>
            <a:avLst/>
            <a:gdLst/>
            <a:ahLst/>
            <a:cxnLst/>
            <a:rect l="l" t="t" r="r" b="b"/>
            <a:pathLst>
              <a:path w="1910077" h="635000">
                <a:moveTo>
                  <a:pt x="0" y="317500"/>
                </a:moveTo>
                <a:cubicBezTo>
                  <a:pt x="0" y="142150"/>
                  <a:pt x="426449" y="0"/>
                  <a:pt x="952500" y="0"/>
                </a:cubicBezTo>
                <a:cubicBezTo>
                  <a:pt x="1478551" y="0"/>
                  <a:pt x="1905000" y="142150"/>
                  <a:pt x="1905000" y="317500"/>
                </a:cubicBezTo>
                <a:lnTo>
                  <a:pt x="1910077" y="317500"/>
                </a:lnTo>
                <a:cubicBezTo>
                  <a:pt x="1910077" y="492850"/>
                  <a:pt x="1483628" y="635000"/>
                  <a:pt x="957577" y="635000"/>
                </a:cubicBezTo>
                <a:cubicBezTo>
                  <a:pt x="431526" y="635000"/>
                  <a:pt x="5077" y="492850"/>
                  <a:pt x="5077" y="31750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7" name="Line 6"/>
          <p:cNvSpPr>
            <a:spLocks noChangeShapeType="1"/>
          </p:cNvSpPr>
          <p:nvPr/>
        </p:nvSpPr>
        <p:spPr bwMode="auto">
          <a:xfrm flipV="1">
            <a:off x="6423025" y="2516833"/>
            <a:ext cx="0" cy="117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7"/>
          <p:cNvSpPr>
            <a:spLocks noChangeShapeType="1"/>
          </p:cNvSpPr>
          <p:nvPr/>
        </p:nvSpPr>
        <p:spPr bwMode="auto">
          <a:xfrm>
            <a:off x="6423025" y="3691583"/>
            <a:ext cx="2400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Rectangle 9"/>
          <p:cNvSpPr/>
          <p:nvPr/>
        </p:nvSpPr>
        <p:spPr>
          <a:xfrm>
            <a:off x="6423025" y="2510483"/>
            <a:ext cx="1747838" cy="1181100"/>
          </a:xfrm>
          <a:custGeom>
            <a:avLst/>
            <a:gdLst/>
            <a:ahLst/>
            <a:cxnLst/>
            <a:rect l="l" t="t" r="r" b="b"/>
            <a:pathLst>
              <a:path w="1748632" h="1181082">
                <a:moveTo>
                  <a:pt x="1374775" y="1279"/>
                </a:moveTo>
                <a:cubicBezTo>
                  <a:pt x="1619647" y="-18567"/>
                  <a:pt x="1748631" y="198689"/>
                  <a:pt x="1748631" y="236545"/>
                </a:cubicBezTo>
                <a:lnTo>
                  <a:pt x="1748631" y="242869"/>
                </a:lnTo>
                <a:lnTo>
                  <a:pt x="1748632" y="1181082"/>
                </a:lnTo>
                <a:lnTo>
                  <a:pt x="0" y="1181082"/>
                </a:lnTo>
                <a:lnTo>
                  <a:pt x="0" y="243755"/>
                </a:lnTo>
                <a:cubicBezTo>
                  <a:pt x="81195" y="318171"/>
                  <a:pt x="308219" y="622146"/>
                  <a:pt x="465137" y="652792"/>
                </a:cubicBezTo>
                <a:cubicBezTo>
                  <a:pt x="624115" y="683840"/>
                  <a:pt x="801687" y="573745"/>
                  <a:pt x="950912" y="427059"/>
                </a:cubicBezTo>
                <a:cubicBezTo>
                  <a:pt x="1100137" y="280373"/>
                  <a:pt x="1129903" y="21125"/>
                  <a:pt x="1374775" y="1279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6423025" y="2742258"/>
            <a:ext cx="1588" cy="95250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7342188" y="2964815"/>
            <a:ext cx="20638" cy="730737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8160544" y="2742258"/>
            <a:ext cx="8731" cy="954236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15"/>
              <p:cNvSpPr txBox="1">
                <a:spLocks noChangeArrowheads="1"/>
              </p:cNvSpPr>
              <p:nvPr/>
            </p:nvSpPr>
            <p:spPr bwMode="auto">
              <a:xfrm>
                <a:off x="6477000" y="2987675"/>
                <a:ext cx="49956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Cambria Math" pitchFamily="18" charset="0"/>
                  <a:ea typeface="Cambria Math" pitchFamily="18" charset="0"/>
                  <a:cs typeface="Cambria Math" pitchFamily="18" charset="0"/>
                </a:endParaRPr>
              </a:p>
            </p:txBody>
          </p:sp>
        </mc:Choice>
        <mc:Fallback xmlns="">
          <p:sp>
            <p:nvSpPr>
              <p:cNvPr id="53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77000" y="2987675"/>
                <a:ext cx="499560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263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15"/>
              <p:cNvSpPr txBox="1">
                <a:spLocks noChangeArrowheads="1"/>
              </p:cNvSpPr>
              <p:nvPr/>
            </p:nvSpPr>
            <p:spPr bwMode="auto">
              <a:xfrm>
                <a:off x="7342188" y="2992427"/>
                <a:ext cx="50667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Cambria Math" pitchFamily="18" charset="0"/>
                  <a:ea typeface="Cambria Math" pitchFamily="18" charset="0"/>
                  <a:cs typeface="Cambria Math" pitchFamily="18" charset="0"/>
                </a:endParaRPr>
              </a:p>
            </p:txBody>
          </p:sp>
        </mc:Choice>
        <mc:Fallback xmlns="">
          <p:sp>
            <p:nvSpPr>
              <p:cNvPr id="54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42188" y="2992427"/>
                <a:ext cx="506677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263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15"/>
              <p:cNvSpPr txBox="1">
                <a:spLocks noChangeArrowheads="1"/>
              </p:cNvSpPr>
              <p:nvPr/>
            </p:nvSpPr>
            <p:spPr bwMode="auto">
              <a:xfrm>
                <a:off x="8144669" y="2987675"/>
                <a:ext cx="50667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Cambria Math" pitchFamily="18" charset="0"/>
                  <a:ea typeface="Cambria Math" pitchFamily="18" charset="0"/>
                  <a:cs typeface="Cambria Math" pitchFamily="18" charset="0"/>
                </a:endParaRPr>
              </a:p>
            </p:txBody>
          </p:sp>
        </mc:Choice>
        <mc:Fallback xmlns="">
          <p:sp>
            <p:nvSpPr>
              <p:cNvPr id="55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44669" y="2987675"/>
                <a:ext cx="506677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263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15"/>
              <p:cNvSpPr txBox="1">
                <a:spLocks noChangeArrowheads="1"/>
              </p:cNvSpPr>
              <p:nvPr/>
            </p:nvSpPr>
            <p:spPr bwMode="auto">
              <a:xfrm>
                <a:off x="6446520" y="3691742"/>
                <a:ext cx="547971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Cambria Math" pitchFamily="18" charset="0"/>
                  <a:ea typeface="Cambria Math" pitchFamily="18" charset="0"/>
                  <a:cs typeface="Cambria Math" pitchFamily="18" charset="0"/>
                </a:endParaRPr>
              </a:p>
            </p:txBody>
          </p:sp>
        </mc:Choice>
        <mc:Fallback xmlns="">
          <p:sp>
            <p:nvSpPr>
              <p:cNvPr id="5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46520" y="3691742"/>
                <a:ext cx="547971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4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15"/>
              <p:cNvSpPr txBox="1">
                <a:spLocks noChangeArrowheads="1"/>
              </p:cNvSpPr>
              <p:nvPr/>
            </p:nvSpPr>
            <p:spPr bwMode="auto">
              <a:xfrm>
                <a:off x="7311708" y="3696494"/>
                <a:ext cx="55508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Cambria Math" pitchFamily="18" charset="0"/>
                  <a:ea typeface="Cambria Math" pitchFamily="18" charset="0"/>
                  <a:cs typeface="Cambria Math" pitchFamily="18" charset="0"/>
                </a:endParaRPr>
              </a:p>
            </p:txBody>
          </p:sp>
        </mc:Choice>
        <mc:Fallback xmlns="">
          <p:sp>
            <p:nvSpPr>
              <p:cNvPr id="57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11708" y="3696494"/>
                <a:ext cx="555088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263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15"/>
              <p:cNvSpPr txBox="1">
                <a:spLocks noChangeArrowheads="1"/>
              </p:cNvSpPr>
              <p:nvPr/>
            </p:nvSpPr>
            <p:spPr bwMode="auto">
              <a:xfrm>
                <a:off x="8114189" y="3691742"/>
                <a:ext cx="55508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Cambria Math" pitchFamily="18" charset="0"/>
                  <a:ea typeface="Cambria Math" pitchFamily="18" charset="0"/>
                  <a:cs typeface="Cambria Math" pitchFamily="18" charset="0"/>
                </a:endParaRPr>
              </a:p>
            </p:txBody>
          </p:sp>
        </mc:Choice>
        <mc:Fallback xmlns="">
          <p:sp>
            <p:nvSpPr>
              <p:cNvPr id="58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14189" y="3691742"/>
                <a:ext cx="555088" cy="461665"/>
              </a:xfrm>
              <a:prstGeom prst="rect">
                <a:avLst/>
              </a:prstGeom>
              <a:blipFill rotWithShape="1">
                <a:blip r:embed="rId9"/>
                <a:stretch>
                  <a:fillRect b="-4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6312243" y="2286000"/>
                <a:ext cx="82907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>
                    <a:latin typeface="Cambria Math" pitchFamily="18" charset="0"/>
                    <a:ea typeface="Cambria Math" pitchFamily="18" charset="0"/>
                    <a:cs typeface="Cambria Math" pitchFamily="18" charset="0"/>
                  </a:rPr>
                  <a:t>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latin typeface="Cambria Math"/>
                            <a:ea typeface="Cambria Math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2243" y="2286000"/>
                <a:ext cx="829073" cy="461665"/>
              </a:xfrm>
              <a:prstGeom prst="rect">
                <a:avLst/>
              </a:prstGeom>
              <a:blipFill rotWithShape="1">
                <a:blip r:embed="rId10"/>
                <a:stretch>
                  <a:fillRect l="-11029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7171156" y="2286307"/>
                <a:ext cx="83619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>
                    <a:latin typeface="Cambria Math" pitchFamily="18" charset="0"/>
                    <a:ea typeface="Cambria Math" pitchFamily="18" charset="0"/>
                    <a:cs typeface="Cambria Math" pitchFamily="18" charset="0"/>
                  </a:rPr>
                  <a:t>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latin typeface="Cambria Math"/>
                            <a:ea typeface="Cambria Math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1156" y="2286307"/>
                <a:ext cx="836191" cy="461665"/>
              </a:xfrm>
              <a:prstGeom prst="rect">
                <a:avLst/>
              </a:prstGeom>
              <a:blipFill rotWithShape="1">
                <a:blip r:embed="rId11"/>
                <a:stretch>
                  <a:fillRect l="-10870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7973637" y="2286307"/>
                <a:ext cx="83619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>
                    <a:latin typeface="Cambria Math" pitchFamily="18" charset="0"/>
                    <a:ea typeface="Cambria Math" pitchFamily="18" charset="0"/>
                    <a:cs typeface="Cambria Math" pitchFamily="18" charset="0"/>
                  </a:rPr>
                  <a:t>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latin typeface="Cambria Math"/>
                            <a:ea typeface="Cambria Math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3637" y="2286307"/>
                <a:ext cx="836191" cy="461665"/>
              </a:xfrm>
              <a:prstGeom prst="rect">
                <a:avLst/>
              </a:prstGeom>
              <a:blipFill rotWithShape="1">
                <a:blip r:embed="rId12"/>
                <a:stretch>
                  <a:fillRect l="-10949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689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Volume of revolution</a:t>
            </a:r>
            <a:br>
              <a:rPr lang="en-US" dirty="0"/>
            </a:br>
            <a:r>
              <a:rPr lang="en-US" sz="3200" dirty="0"/>
              <a:t>Disk integration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725966" y="4315410"/>
            <a:ext cx="784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sr-Latn-RS" sz="2400" dirty="0"/>
              <a:t>z</a:t>
            </a:r>
            <a:r>
              <a:rPr lang="sr-Latn-RS" sz="2400" dirty="0" smtClean="0"/>
              <a:t>apremina tela se može aproksimirati </a:t>
            </a:r>
            <a:r>
              <a:rPr lang="en-US" sz="2400" dirty="0" err="1" smtClean="0"/>
              <a:t>kona</a:t>
            </a:r>
            <a:r>
              <a:rPr lang="sr-Latn-RS" sz="2400" dirty="0" smtClean="0"/>
              <a:t>čnom </a:t>
            </a:r>
            <a:r>
              <a:rPr lang="en-US" sz="2400" dirty="0" err="1" smtClean="0"/>
              <a:t>sumom</a:t>
            </a:r>
            <a:r>
              <a:rPr lang="en-US" sz="2400" dirty="0" smtClean="0"/>
              <a:t>  </a:t>
            </a:r>
            <a:r>
              <a:rPr lang="en-US" sz="2400" dirty="0" err="1" smtClean="0"/>
              <a:t>zapremina</a:t>
            </a:r>
            <a:r>
              <a:rPr lang="en-US" sz="2400" dirty="0" smtClean="0"/>
              <a:t> </a:t>
            </a:r>
            <a:r>
              <a:rPr lang="en-US" sz="2400" dirty="0" err="1" smtClean="0"/>
              <a:t>diskova</a:t>
            </a:r>
            <a:r>
              <a:rPr lang="en-US" sz="2400" dirty="0" smtClean="0"/>
              <a:t> (</a:t>
            </a:r>
            <a:r>
              <a:rPr lang="en-US" sz="2400" dirty="0" err="1" smtClean="0"/>
              <a:t>cilindara</a:t>
            </a:r>
            <a:r>
              <a:rPr lang="en-US" sz="2400" dirty="0" smtClean="0"/>
              <a:t>) </a:t>
            </a:r>
            <a:r>
              <a:rPr lang="en-US" sz="2400" dirty="0" err="1" smtClean="0"/>
              <a:t>visine</a:t>
            </a:r>
            <a:r>
              <a:rPr lang="en-US" sz="2400" dirty="0" smtClean="0"/>
              <a:t> </a:t>
            </a:r>
            <a:r>
              <a:rPr lang="sr-Latn-RS" sz="2400" dirty="0" smtClean="0"/>
              <a:t>h: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55457" y="5105399"/>
                <a:ext cx="8254054" cy="15399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r-Latn-RS" sz="2400" b="0" i="1" smtClean="0">
                          <a:latin typeface="Cambria Math" pitchFamily="18" charset="0"/>
                          <a:ea typeface="Cambria Math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itchFamily="18" charset="0"/>
                          <a:ea typeface="Cambria Math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400" b="0" dirty="0" smtClean="0">
                  <a:latin typeface="Cambria Math" pitchFamily="18" charset="0"/>
                  <a:ea typeface="Cambria Math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itchFamily="18" charset="0"/>
                        <a:ea typeface="Cambria Math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itchFamily="18" charset="0"/>
                        <a:ea typeface="Cambria Math" pitchFamily="18" charset="0"/>
                      </a:rPr>
                      <m:t>≈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  <a:ea typeface="Cambria Math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itchFamily="18" charset="0"/>
                                <a:ea typeface="Cambria Math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itchFamily="18" charset="0"/>
                                <a:ea typeface="Cambria Math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sz="2400" b="0" i="1" smtClean="0">
                            <a:latin typeface="Cambria Math" pitchFamily="18" charset="0"/>
                            <a:ea typeface="Cambria Math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itchFamily="18" charset="0"/>
                        <a:ea typeface="Cambria Math" pitchFamily="18" charset="0"/>
                      </a:rPr>
                      <m:t>𝜋</m:t>
                    </m:r>
                    <m:r>
                      <a:rPr lang="en-US" sz="2400" b="0" i="1" smtClean="0">
                        <a:latin typeface="Cambria Math" pitchFamily="18" charset="0"/>
                        <a:ea typeface="Cambria Math" pitchFamily="18" charset="0"/>
                      </a:rPr>
                      <m:t>h</m:t>
                    </m:r>
                    <m:r>
                      <a:rPr lang="en-US" sz="2400" b="0" i="1" smtClean="0">
                        <a:latin typeface="Cambria Math" pitchFamily="18" charset="0"/>
                        <a:ea typeface="Cambria Math" pitchFamily="18" charset="0"/>
                      </a:rPr>
                      <m:t>+ 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  <a:ea typeface="Cambria Math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itchFamily="18" charset="0"/>
                                <a:ea typeface="Cambria Math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itchFamily="18" charset="0"/>
                                <a:ea typeface="Cambria Math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sz="2400" b="0" i="1" smtClean="0">
                            <a:latin typeface="Cambria Math" pitchFamily="18" charset="0"/>
                            <a:ea typeface="Cambria Math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itchFamily="18" charset="0"/>
                        <a:ea typeface="Cambria Math" pitchFamily="18" charset="0"/>
                      </a:rPr>
                      <m:t>𝜋</m:t>
                    </m:r>
                    <m:r>
                      <a:rPr lang="en-US" sz="2400" b="0" i="1" smtClean="0">
                        <a:latin typeface="Cambria Math" pitchFamily="18" charset="0"/>
                        <a:ea typeface="Cambria Math" pitchFamily="18" charset="0"/>
                      </a:rPr>
                      <m:t>h</m:t>
                    </m:r>
                    <m:r>
                      <a:rPr lang="en-US" sz="2400" b="0" i="1" smtClean="0">
                        <a:latin typeface="Cambria Math" pitchFamily="18" charset="0"/>
                        <a:ea typeface="Cambria Math" pitchFamily="18" charset="0"/>
                      </a:rPr>
                      <m:t>+ …+ 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  <a:ea typeface="Cambria Math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itchFamily="18" charset="0"/>
                                <a:ea typeface="Cambria Math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itchFamily="18" charset="0"/>
                                <a:ea typeface="Cambria Math" pitchFamily="18" charset="0"/>
                              </a:rPr>
                              <m:t>𝑛</m:t>
                            </m:r>
                          </m:sub>
                        </m:sSub>
                      </m:e>
                      <m:sup>
                        <m:r>
                          <a:rPr lang="en-US" sz="2400" b="0" i="1" smtClean="0">
                            <a:latin typeface="Cambria Math" pitchFamily="18" charset="0"/>
                            <a:ea typeface="Cambria Math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itchFamily="18" charset="0"/>
                        <a:ea typeface="Cambria Math" pitchFamily="18" charset="0"/>
                      </a:rPr>
                      <m:t>𝜋</m:t>
                    </m:r>
                    <m:r>
                      <a:rPr lang="en-US" sz="2400" b="0" i="1" smtClean="0">
                        <a:latin typeface="Cambria Math" pitchFamily="18" charset="0"/>
                        <a:ea typeface="Cambria Math" pitchFamily="18" charset="0"/>
                      </a:rPr>
                      <m:t>h</m:t>
                    </m:r>
                  </m:oMath>
                </a14:m>
                <a:r>
                  <a:rPr lang="en-US" sz="2400" b="0" dirty="0" smtClean="0">
                    <a:latin typeface="Cambria Math" pitchFamily="18" charset="0"/>
                    <a:ea typeface="Cambria Math" pitchFamily="18" charset="0"/>
                  </a:rPr>
                  <a:t> =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itchFamily="18" charset="0"/>
                        <a:ea typeface="Cambria Math" pitchFamily="18" charset="0"/>
                      </a:rPr>
                      <m:t>𝜋</m:t>
                    </m:r>
                    <m:nary>
                      <m:naryPr>
                        <m:chr m:val="∑"/>
                        <m:ctrlPr>
                          <a:rPr lang="en-US" sz="2400" b="0" i="1" dirty="0" smtClean="0">
                            <a:latin typeface="Cambria Math"/>
                            <a:ea typeface="Cambria Math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dirty="0" smtClean="0">
                            <a:latin typeface="Cambria Math" pitchFamily="18" charset="0"/>
                            <a:ea typeface="Cambria Math" pitchFamily="18" charset="0"/>
                          </a:rPr>
                          <m:t>𝑖</m:t>
                        </m:r>
                        <m:r>
                          <a:rPr lang="en-US" sz="2400" b="0" i="1" dirty="0" smtClean="0">
                            <a:latin typeface="Cambria Math" pitchFamily="18" charset="0"/>
                            <a:ea typeface="Cambria Math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dirty="0" smtClean="0">
                            <a:latin typeface="Cambria Math" pitchFamily="18" charset="0"/>
                            <a:ea typeface="Cambria Math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400" b="0" i="1" dirty="0" smtClean="0">
                            <a:latin typeface="Cambria Math" pitchFamily="18" charset="0"/>
                            <a:ea typeface="Cambria Math" pitchFamily="18" charset="0"/>
                          </a:rPr>
                          <m:t>h</m:t>
                        </m:r>
                        <m:sSup>
                          <m:sSupPr>
                            <m:ctrlPr>
                              <a:rPr lang="en-US" sz="2400" b="0" i="1" dirty="0" smtClean="0">
                                <a:latin typeface="Cambria Math"/>
                                <a:ea typeface="Cambria Math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400" b="0" i="1" dirty="0" smtClean="0">
                                    <a:latin typeface="Cambria Math"/>
                                    <a:ea typeface="Cambria Math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 smtClean="0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sz="2400" b="0" i="1" dirty="0" smtClean="0">
                                <a:latin typeface="Cambria Math" pitchFamily="18" charset="0"/>
                                <a:ea typeface="Cambria Math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400" b="0" dirty="0" smtClean="0">
                  <a:latin typeface="Cambria Math" pitchFamily="18" charset="0"/>
                  <a:ea typeface="Cambria Math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latin typeface="Cambria Math" pitchFamily="18" charset="0"/>
                        <a:ea typeface="Cambria Math" pitchFamily="18" charset="0"/>
                      </a:rPr>
                      <m:t>𝑉</m:t>
                    </m:r>
                    <m:r>
                      <a:rPr lang="en-US" sz="2400" i="1">
                        <a:latin typeface="Cambria Math" pitchFamily="18" charset="0"/>
                        <a:ea typeface="Cambria Math" pitchFamily="18" charset="0"/>
                      </a:rPr>
                      <m:t>≈</m:t>
                    </m:r>
                    <m:sSup>
                      <m:sSupPr>
                        <m:ctrlPr>
                          <a:rPr lang="en-US" sz="2400" i="1" smtClean="0">
                            <a:latin typeface="Cambria Math"/>
                            <a:ea typeface="Cambria Math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itchFamily="18" charset="0"/>
                            <a:ea typeface="Cambria Math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 smtClean="0">
                                <a:latin typeface="Cambria Math"/>
                                <a:ea typeface="Cambria Math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 smtClean="0">
                                    <a:latin typeface="Cambria Math"/>
                                    <a:ea typeface="Cambria Math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itchFamily="18" charset="0"/>
                            <a:ea typeface="Cambria Math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itchFamily="18" charset="0"/>
                        <a:ea typeface="Cambria Math" pitchFamily="18" charset="0"/>
                      </a:rPr>
                      <m:t>𝜋</m:t>
                    </m:r>
                    <m:r>
                      <a:rPr lang="en-US" sz="2400" i="1">
                        <a:latin typeface="Cambria Math" pitchFamily="18" charset="0"/>
                        <a:ea typeface="Cambria Math" pitchFamily="18" charset="0"/>
                      </a:rPr>
                      <m:t>h</m:t>
                    </m:r>
                    <m:r>
                      <a:rPr lang="en-US" sz="2400" i="1">
                        <a:latin typeface="Cambria Math" pitchFamily="18" charset="0"/>
                        <a:ea typeface="Cambria Math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  <a:ea typeface="Cambria Math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itchFamily="18" charset="0"/>
                            <a:ea typeface="Cambria Math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/>
                                <a:ea typeface="Cambria Math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  <a:ea typeface="Cambria Math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itchFamily="18" charset="0"/>
                            <a:ea typeface="Cambria Math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itchFamily="18" charset="0"/>
                        <a:ea typeface="Cambria Math" pitchFamily="18" charset="0"/>
                      </a:rPr>
                      <m:t>𝜋</m:t>
                    </m:r>
                    <m:r>
                      <a:rPr lang="en-US" sz="2400" i="1">
                        <a:latin typeface="Cambria Math" pitchFamily="18" charset="0"/>
                        <a:ea typeface="Cambria Math" pitchFamily="18" charset="0"/>
                      </a:rPr>
                      <m:t>h</m:t>
                    </m:r>
                    <m:r>
                      <a:rPr lang="en-US" sz="2400" i="1">
                        <a:latin typeface="Cambria Math" pitchFamily="18" charset="0"/>
                        <a:ea typeface="Cambria Math" pitchFamily="18" charset="0"/>
                      </a:rPr>
                      <m:t>+ …+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  <a:ea typeface="Cambria Math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itchFamily="18" charset="0"/>
                            <a:ea typeface="Cambria Math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/>
                                <a:ea typeface="Cambria Math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  <a:ea typeface="Cambria Math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itchFamily="18" charset="0"/>
                            <a:ea typeface="Cambria Math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itchFamily="18" charset="0"/>
                        <a:ea typeface="Cambria Math" pitchFamily="18" charset="0"/>
                      </a:rPr>
                      <m:t>𝜋</m:t>
                    </m:r>
                    <m:r>
                      <a:rPr lang="en-US" sz="2400" i="1">
                        <a:latin typeface="Cambria Math" pitchFamily="18" charset="0"/>
                        <a:ea typeface="Cambria Math" pitchFamily="18" charset="0"/>
                      </a:rPr>
                      <m:t>h</m:t>
                    </m:r>
                    <m:r>
                      <a:rPr lang="en-US" sz="2400" b="0" i="1" smtClean="0">
                        <a:latin typeface="Cambria Math" pitchFamily="18" charset="0"/>
                        <a:ea typeface="Cambria Math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latin typeface="Cambria Math" pitchFamily="18" charset="0"/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itchFamily="18" charset="0"/>
                        <a:ea typeface="Cambria Math" pitchFamily="18" charset="0"/>
                      </a:rPr>
                      <m:t>𝜋</m:t>
                    </m:r>
                    <m:nary>
                      <m:naryPr>
                        <m:chr m:val="∑"/>
                        <m:ctrlPr>
                          <a:rPr lang="en-US" sz="2400" i="1" dirty="0">
                            <a:latin typeface="Cambria Math"/>
                            <a:ea typeface="Cambria Math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 dirty="0">
                            <a:latin typeface="Cambria Math" pitchFamily="18" charset="0"/>
                            <a:ea typeface="Cambria Math" pitchFamily="18" charset="0"/>
                          </a:rPr>
                          <m:t>𝑖</m:t>
                        </m:r>
                        <m:r>
                          <a:rPr lang="en-US" sz="2400" i="1" dirty="0">
                            <a:latin typeface="Cambria Math" pitchFamily="18" charset="0"/>
                            <a:ea typeface="Cambria Math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 dirty="0">
                            <a:latin typeface="Cambria Math" pitchFamily="18" charset="0"/>
                            <a:ea typeface="Cambria Math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400" i="1">
                                <a:latin typeface="Cambria Math"/>
                                <a:ea typeface="Cambria Math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itchFamily="18" charset="0"/>
                                <a:ea typeface="Cambria Math" pitchFamily="18" charset="0"/>
                              </a:rPr>
                              <m:t>h</m:t>
                            </m:r>
                            <m:r>
                              <a:rPr lang="en-US" sz="2400" i="1">
                                <a:latin typeface="Cambria Math" pitchFamily="18" charset="0"/>
                                <a:ea typeface="Cambria Math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/>
                                    <a:ea typeface="Cambria Math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  <a:ea typeface="Cambria Math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400" i="1">
                                <a:latin typeface="Cambria Math" pitchFamily="18" charset="0"/>
                                <a:ea typeface="Cambria Math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400" b="0" dirty="0" smtClean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57" y="5105399"/>
                <a:ext cx="8254054" cy="1539909"/>
              </a:xfrm>
              <a:prstGeom prst="rect">
                <a:avLst/>
              </a:prstGeom>
              <a:blipFill rotWithShape="1">
                <a:blip r:embed="rId2"/>
                <a:stretch>
                  <a:fillRect b="-577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Connector 87"/>
          <p:cNvCxnSpPr/>
          <p:nvPr/>
        </p:nvCxnSpPr>
        <p:spPr>
          <a:xfrm flipH="1">
            <a:off x="3450118" y="2600816"/>
            <a:ext cx="1" cy="14377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3178197" y="1967215"/>
            <a:ext cx="688953" cy="1398110"/>
            <a:chOff x="3028075" y="2582049"/>
            <a:chExt cx="743962" cy="1929815"/>
          </a:xfrm>
          <a:solidFill>
            <a:srgbClr val="C00000"/>
          </a:solidFill>
        </p:grpSpPr>
        <p:sp>
          <p:nvSpPr>
            <p:cNvPr id="90" name="Oval 39"/>
            <p:cNvSpPr/>
            <p:nvPr/>
          </p:nvSpPr>
          <p:spPr>
            <a:xfrm rot="5400000">
              <a:off x="2356659" y="3253465"/>
              <a:ext cx="1926053" cy="583221"/>
            </a:xfrm>
            <a:custGeom>
              <a:avLst/>
              <a:gdLst/>
              <a:ahLst/>
              <a:cxnLst/>
              <a:rect l="l" t="t" r="r" b="b"/>
              <a:pathLst>
                <a:path w="1926053" h="583221">
                  <a:moveTo>
                    <a:pt x="0" y="291611"/>
                  </a:moveTo>
                  <a:lnTo>
                    <a:pt x="0" y="291610"/>
                  </a:lnTo>
                  <a:lnTo>
                    <a:pt x="0" y="291610"/>
                  </a:lnTo>
                  <a:lnTo>
                    <a:pt x="0" y="130869"/>
                  </a:lnTo>
                  <a:lnTo>
                    <a:pt x="159429" y="130869"/>
                  </a:lnTo>
                  <a:cubicBezTo>
                    <a:pt x="331317" y="51932"/>
                    <a:pt x="625917" y="0"/>
                    <a:pt x="960467" y="0"/>
                  </a:cubicBezTo>
                  <a:cubicBezTo>
                    <a:pt x="1295017" y="0"/>
                    <a:pt x="1589616" y="51932"/>
                    <a:pt x="1761504" y="130869"/>
                  </a:cubicBezTo>
                  <a:lnTo>
                    <a:pt x="1926053" y="130869"/>
                  </a:lnTo>
                  <a:lnTo>
                    <a:pt x="1926053" y="291610"/>
                  </a:lnTo>
                  <a:lnTo>
                    <a:pt x="1920934" y="291610"/>
                  </a:lnTo>
                  <a:cubicBezTo>
                    <a:pt x="1920934" y="291610"/>
                    <a:pt x="1920934" y="291610"/>
                    <a:pt x="1920934" y="291611"/>
                  </a:cubicBezTo>
                  <a:lnTo>
                    <a:pt x="1926053" y="291611"/>
                  </a:lnTo>
                  <a:cubicBezTo>
                    <a:pt x="1926053" y="452662"/>
                    <a:pt x="1496037" y="583221"/>
                    <a:pt x="965586" y="583221"/>
                  </a:cubicBezTo>
                  <a:cubicBezTo>
                    <a:pt x="435135" y="583221"/>
                    <a:pt x="5120" y="452662"/>
                    <a:pt x="5120" y="29161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91" name="Oval 39"/>
            <p:cNvSpPr/>
            <p:nvPr/>
          </p:nvSpPr>
          <p:spPr>
            <a:xfrm rot="5400000">
              <a:off x="2517400" y="3257227"/>
              <a:ext cx="1926053" cy="583221"/>
            </a:xfrm>
            <a:custGeom>
              <a:avLst/>
              <a:gdLst/>
              <a:ahLst/>
              <a:cxnLst/>
              <a:rect l="l" t="t" r="r" b="b"/>
              <a:pathLst>
                <a:path w="1910077" h="635000">
                  <a:moveTo>
                    <a:pt x="0" y="317500"/>
                  </a:moveTo>
                  <a:cubicBezTo>
                    <a:pt x="0" y="142150"/>
                    <a:pt x="426449" y="0"/>
                    <a:pt x="952500" y="0"/>
                  </a:cubicBezTo>
                  <a:cubicBezTo>
                    <a:pt x="1478551" y="0"/>
                    <a:pt x="1905000" y="142150"/>
                    <a:pt x="1905000" y="317500"/>
                  </a:cubicBezTo>
                  <a:lnTo>
                    <a:pt x="1910077" y="317500"/>
                  </a:lnTo>
                  <a:cubicBezTo>
                    <a:pt x="1910077" y="492850"/>
                    <a:pt x="1483628" y="635000"/>
                    <a:pt x="957577" y="635000"/>
                  </a:cubicBezTo>
                  <a:cubicBezTo>
                    <a:pt x="431526" y="635000"/>
                    <a:pt x="5077" y="492850"/>
                    <a:pt x="5077" y="31750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00"/>
                </a:solidFill>
              </a:endParaRPr>
            </a:p>
          </p:txBody>
        </p:sp>
      </p:grpSp>
      <p:cxnSp>
        <p:nvCxnSpPr>
          <p:cNvPr id="92" name="Straight Connector 91"/>
          <p:cNvCxnSpPr/>
          <p:nvPr/>
        </p:nvCxnSpPr>
        <p:spPr>
          <a:xfrm flipH="1">
            <a:off x="3645705" y="2600340"/>
            <a:ext cx="1" cy="14377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3429000" y="2094033"/>
            <a:ext cx="640829" cy="1163699"/>
            <a:chOff x="3028075" y="2582049"/>
            <a:chExt cx="743962" cy="1929815"/>
          </a:xfrm>
          <a:solidFill>
            <a:srgbClr val="FF0000"/>
          </a:solidFill>
        </p:grpSpPr>
        <p:sp>
          <p:nvSpPr>
            <p:cNvPr id="94" name="Oval 39"/>
            <p:cNvSpPr/>
            <p:nvPr/>
          </p:nvSpPr>
          <p:spPr>
            <a:xfrm rot="5400000">
              <a:off x="2356659" y="3253465"/>
              <a:ext cx="1926053" cy="583221"/>
            </a:xfrm>
            <a:custGeom>
              <a:avLst/>
              <a:gdLst/>
              <a:ahLst/>
              <a:cxnLst/>
              <a:rect l="l" t="t" r="r" b="b"/>
              <a:pathLst>
                <a:path w="1926053" h="583221">
                  <a:moveTo>
                    <a:pt x="0" y="291611"/>
                  </a:moveTo>
                  <a:lnTo>
                    <a:pt x="0" y="291610"/>
                  </a:lnTo>
                  <a:lnTo>
                    <a:pt x="0" y="291610"/>
                  </a:lnTo>
                  <a:lnTo>
                    <a:pt x="0" y="130869"/>
                  </a:lnTo>
                  <a:lnTo>
                    <a:pt x="159429" y="130869"/>
                  </a:lnTo>
                  <a:cubicBezTo>
                    <a:pt x="331317" y="51932"/>
                    <a:pt x="625917" y="0"/>
                    <a:pt x="960467" y="0"/>
                  </a:cubicBezTo>
                  <a:cubicBezTo>
                    <a:pt x="1295017" y="0"/>
                    <a:pt x="1589616" y="51932"/>
                    <a:pt x="1761504" y="130869"/>
                  </a:cubicBezTo>
                  <a:lnTo>
                    <a:pt x="1926053" y="130869"/>
                  </a:lnTo>
                  <a:lnTo>
                    <a:pt x="1926053" y="291610"/>
                  </a:lnTo>
                  <a:lnTo>
                    <a:pt x="1920934" y="291610"/>
                  </a:lnTo>
                  <a:cubicBezTo>
                    <a:pt x="1920934" y="291610"/>
                    <a:pt x="1920934" y="291610"/>
                    <a:pt x="1920934" y="291611"/>
                  </a:cubicBezTo>
                  <a:lnTo>
                    <a:pt x="1926053" y="291611"/>
                  </a:lnTo>
                  <a:cubicBezTo>
                    <a:pt x="1926053" y="452662"/>
                    <a:pt x="1496037" y="583221"/>
                    <a:pt x="965586" y="583221"/>
                  </a:cubicBezTo>
                  <a:cubicBezTo>
                    <a:pt x="435135" y="583221"/>
                    <a:pt x="5120" y="452662"/>
                    <a:pt x="5120" y="29161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95" name="Oval 39"/>
            <p:cNvSpPr/>
            <p:nvPr/>
          </p:nvSpPr>
          <p:spPr>
            <a:xfrm rot="5400000">
              <a:off x="2517400" y="3257227"/>
              <a:ext cx="1926053" cy="583221"/>
            </a:xfrm>
            <a:custGeom>
              <a:avLst/>
              <a:gdLst/>
              <a:ahLst/>
              <a:cxnLst/>
              <a:rect l="l" t="t" r="r" b="b"/>
              <a:pathLst>
                <a:path w="1910077" h="635000">
                  <a:moveTo>
                    <a:pt x="0" y="317500"/>
                  </a:moveTo>
                  <a:cubicBezTo>
                    <a:pt x="0" y="142150"/>
                    <a:pt x="426449" y="0"/>
                    <a:pt x="952500" y="0"/>
                  </a:cubicBezTo>
                  <a:cubicBezTo>
                    <a:pt x="1478551" y="0"/>
                    <a:pt x="1905000" y="142150"/>
                    <a:pt x="1905000" y="317500"/>
                  </a:cubicBezTo>
                  <a:lnTo>
                    <a:pt x="1910077" y="317500"/>
                  </a:lnTo>
                  <a:cubicBezTo>
                    <a:pt x="1910077" y="492850"/>
                    <a:pt x="1483628" y="635000"/>
                    <a:pt x="957577" y="635000"/>
                  </a:cubicBezTo>
                  <a:cubicBezTo>
                    <a:pt x="431526" y="635000"/>
                    <a:pt x="5077" y="492850"/>
                    <a:pt x="5077" y="31750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00"/>
                </a:solidFill>
              </a:endParaRPr>
            </a:p>
          </p:txBody>
        </p:sp>
      </p:grpSp>
      <p:cxnSp>
        <p:nvCxnSpPr>
          <p:cNvPr id="96" name="Straight Connector 95"/>
          <p:cNvCxnSpPr/>
          <p:nvPr/>
        </p:nvCxnSpPr>
        <p:spPr>
          <a:xfrm flipH="1">
            <a:off x="3846874" y="2600901"/>
            <a:ext cx="1" cy="14377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3643168" y="2158927"/>
            <a:ext cx="598223" cy="1018838"/>
            <a:chOff x="3028075" y="2582049"/>
            <a:chExt cx="743962" cy="1929815"/>
          </a:xfrm>
          <a:solidFill>
            <a:srgbClr val="FFC000"/>
          </a:solidFill>
        </p:grpSpPr>
        <p:sp>
          <p:nvSpPr>
            <p:cNvPr id="98" name="Oval 39"/>
            <p:cNvSpPr/>
            <p:nvPr/>
          </p:nvSpPr>
          <p:spPr>
            <a:xfrm rot="5400000">
              <a:off x="2356659" y="3253465"/>
              <a:ext cx="1926053" cy="583221"/>
            </a:xfrm>
            <a:custGeom>
              <a:avLst/>
              <a:gdLst/>
              <a:ahLst/>
              <a:cxnLst/>
              <a:rect l="l" t="t" r="r" b="b"/>
              <a:pathLst>
                <a:path w="1926053" h="583221">
                  <a:moveTo>
                    <a:pt x="0" y="291611"/>
                  </a:moveTo>
                  <a:lnTo>
                    <a:pt x="0" y="291610"/>
                  </a:lnTo>
                  <a:lnTo>
                    <a:pt x="0" y="291610"/>
                  </a:lnTo>
                  <a:lnTo>
                    <a:pt x="0" y="130869"/>
                  </a:lnTo>
                  <a:lnTo>
                    <a:pt x="159429" y="130869"/>
                  </a:lnTo>
                  <a:cubicBezTo>
                    <a:pt x="331317" y="51932"/>
                    <a:pt x="625917" y="0"/>
                    <a:pt x="960467" y="0"/>
                  </a:cubicBezTo>
                  <a:cubicBezTo>
                    <a:pt x="1295017" y="0"/>
                    <a:pt x="1589616" y="51932"/>
                    <a:pt x="1761504" y="130869"/>
                  </a:cubicBezTo>
                  <a:lnTo>
                    <a:pt x="1926053" y="130869"/>
                  </a:lnTo>
                  <a:lnTo>
                    <a:pt x="1926053" y="291610"/>
                  </a:lnTo>
                  <a:lnTo>
                    <a:pt x="1920934" y="291610"/>
                  </a:lnTo>
                  <a:cubicBezTo>
                    <a:pt x="1920934" y="291610"/>
                    <a:pt x="1920934" y="291610"/>
                    <a:pt x="1920934" y="291611"/>
                  </a:cubicBezTo>
                  <a:lnTo>
                    <a:pt x="1926053" y="291611"/>
                  </a:lnTo>
                  <a:cubicBezTo>
                    <a:pt x="1926053" y="452662"/>
                    <a:pt x="1496037" y="583221"/>
                    <a:pt x="965586" y="583221"/>
                  </a:cubicBezTo>
                  <a:cubicBezTo>
                    <a:pt x="435135" y="583221"/>
                    <a:pt x="5120" y="452662"/>
                    <a:pt x="5120" y="29161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99" name="Oval 39"/>
            <p:cNvSpPr/>
            <p:nvPr/>
          </p:nvSpPr>
          <p:spPr>
            <a:xfrm rot="5400000">
              <a:off x="2517400" y="3257227"/>
              <a:ext cx="1926053" cy="583221"/>
            </a:xfrm>
            <a:custGeom>
              <a:avLst/>
              <a:gdLst/>
              <a:ahLst/>
              <a:cxnLst/>
              <a:rect l="l" t="t" r="r" b="b"/>
              <a:pathLst>
                <a:path w="1910077" h="635000">
                  <a:moveTo>
                    <a:pt x="0" y="317500"/>
                  </a:moveTo>
                  <a:cubicBezTo>
                    <a:pt x="0" y="142150"/>
                    <a:pt x="426449" y="0"/>
                    <a:pt x="952500" y="0"/>
                  </a:cubicBezTo>
                  <a:cubicBezTo>
                    <a:pt x="1478551" y="0"/>
                    <a:pt x="1905000" y="142150"/>
                    <a:pt x="1905000" y="317500"/>
                  </a:cubicBezTo>
                  <a:lnTo>
                    <a:pt x="1910077" y="317500"/>
                  </a:lnTo>
                  <a:cubicBezTo>
                    <a:pt x="1910077" y="492850"/>
                    <a:pt x="1483628" y="635000"/>
                    <a:pt x="957577" y="635000"/>
                  </a:cubicBezTo>
                  <a:cubicBezTo>
                    <a:pt x="431526" y="635000"/>
                    <a:pt x="5077" y="492850"/>
                    <a:pt x="5077" y="31750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00"/>
                </a:solidFill>
              </a:endParaRPr>
            </a:p>
          </p:txBody>
        </p:sp>
      </p:grpSp>
      <p:cxnSp>
        <p:nvCxnSpPr>
          <p:cNvPr id="100" name="Straight Connector 99"/>
          <p:cNvCxnSpPr/>
          <p:nvPr/>
        </p:nvCxnSpPr>
        <p:spPr>
          <a:xfrm flipH="1">
            <a:off x="4052337" y="2601119"/>
            <a:ext cx="1" cy="14377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3818642" y="2143303"/>
            <a:ext cx="600957" cy="1048657"/>
            <a:chOff x="3058265" y="2582049"/>
            <a:chExt cx="768622" cy="1929096"/>
          </a:xfrm>
          <a:solidFill>
            <a:srgbClr val="FFFF00"/>
          </a:solidFill>
        </p:grpSpPr>
        <p:sp>
          <p:nvSpPr>
            <p:cNvPr id="102" name="Oval 39"/>
            <p:cNvSpPr/>
            <p:nvPr/>
          </p:nvSpPr>
          <p:spPr>
            <a:xfrm rot="5400000">
              <a:off x="2386849" y="3253465"/>
              <a:ext cx="1926053" cy="583221"/>
            </a:xfrm>
            <a:custGeom>
              <a:avLst/>
              <a:gdLst/>
              <a:ahLst/>
              <a:cxnLst/>
              <a:rect l="l" t="t" r="r" b="b"/>
              <a:pathLst>
                <a:path w="1926053" h="583221">
                  <a:moveTo>
                    <a:pt x="0" y="291611"/>
                  </a:moveTo>
                  <a:lnTo>
                    <a:pt x="0" y="291610"/>
                  </a:lnTo>
                  <a:lnTo>
                    <a:pt x="0" y="291610"/>
                  </a:lnTo>
                  <a:lnTo>
                    <a:pt x="0" y="130869"/>
                  </a:lnTo>
                  <a:lnTo>
                    <a:pt x="159429" y="130869"/>
                  </a:lnTo>
                  <a:cubicBezTo>
                    <a:pt x="331317" y="51932"/>
                    <a:pt x="625917" y="0"/>
                    <a:pt x="960467" y="0"/>
                  </a:cubicBezTo>
                  <a:cubicBezTo>
                    <a:pt x="1295017" y="0"/>
                    <a:pt x="1589616" y="51932"/>
                    <a:pt x="1761504" y="130869"/>
                  </a:cubicBezTo>
                  <a:lnTo>
                    <a:pt x="1926053" y="130869"/>
                  </a:lnTo>
                  <a:lnTo>
                    <a:pt x="1926053" y="291610"/>
                  </a:lnTo>
                  <a:lnTo>
                    <a:pt x="1920934" y="291610"/>
                  </a:lnTo>
                  <a:cubicBezTo>
                    <a:pt x="1920934" y="291610"/>
                    <a:pt x="1920934" y="291610"/>
                    <a:pt x="1920934" y="291611"/>
                  </a:cubicBezTo>
                  <a:lnTo>
                    <a:pt x="1926053" y="291611"/>
                  </a:lnTo>
                  <a:cubicBezTo>
                    <a:pt x="1926053" y="452662"/>
                    <a:pt x="1496037" y="583221"/>
                    <a:pt x="965586" y="583221"/>
                  </a:cubicBezTo>
                  <a:cubicBezTo>
                    <a:pt x="435135" y="583221"/>
                    <a:pt x="5120" y="452662"/>
                    <a:pt x="5120" y="29161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03" name="Oval 39"/>
            <p:cNvSpPr/>
            <p:nvPr/>
          </p:nvSpPr>
          <p:spPr>
            <a:xfrm rot="5400000">
              <a:off x="2572250" y="3256508"/>
              <a:ext cx="1926053" cy="583221"/>
            </a:xfrm>
            <a:custGeom>
              <a:avLst/>
              <a:gdLst/>
              <a:ahLst/>
              <a:cxnLst/>
              <a:rect l="l" t="t" r="r" b="b"/>
              <a:pathLst>
                <a:path w="1910077" h="635000">
                  <a:moveTo>
                    <a:pt x="0" y="317500"/>
                  </a:moveTo>
                  <a:cubicBezTo>
                    <a:pt x="0" y="142150"/>
                    <a:pt x="426449" y="0"/>
                    <a:pt x="952500" y="0"/>
                  </a:cubicBezTo>
                  <a:cubicBezTo>
                    <a:pt x="1478551" y="0"/>
                    <a:pt x="1905000" y="142150"/>
                    <a:pt x="1905000" y="317500"/>
                  </a:cubicBezTo>
                  <a:lnTo>
                    <a:pt x="1910077" y="317500"/>
                  </a:lnTo>
                  <a:cubicBezTo>
                    <a:pt x="1910077" y="492850"/>
                    <a:pt x="1483628" y="635000"/>
                    <a:pt x="957577" y="635000"/>
                  </a:cubicBezTo>
                  <a:cubicBezTo>
                    <a:pt x="431526" y="635000"/>
                    <a:pt x="5077" y="492850"/>
                    <a:pt x="5077" y="31750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00"/>
                </a:solidFill>
              </a:endParaRPr>
            </a:p>
          </p:txBody>
        </p:sp>
      </p:grpSp>
      <p:cxnSp>
        <p:nvCxnSpPr>
          <p:cNvPr id="104" name="Straight Connector 103"/>
          <p:cNvCxnSpPr/>
          <p:nvPr/>
        </p:nvCxnSpPr>
        <p:spPr>
          <a:xfrm flipH="1">
            <a:off x="4271404" y="2601237"/>
            <a:ext cx="1" cy="14377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/>
          <p:cNvGrpSpPr/>
          <p:nvPr/>
        </p:nvGrpSpPr>
        <p:grpSpPr>
          <a:xfrm>
            <a:off x="4011412" y="2029831"/>
            <a:ext cx="769113" cy="1251564"/>
            <a:chOff x="3028075" y="2582049"/>
            <a:chExt cx="743962" cy="1929815"/>
          </a:xfrm>
          <a:solidFill>
            <a:srgbClr val="92D050"/>
          </a:solidFill>
        </p:grpSpPr>
        <p:sp>
          <p:nvSpPr>
            <p:cNvPr id="106" name="Oval 39"/>
            <p:cNvSpPr/>
            <p:nvPr/>
          </p:nvSpPr>
          <p:spPr>
            <a:xfrm rot="5400000">
              <a:off x="2356659" y="3253465"/>
              <a:ext cx="1926053" cy="583221"/>
            </a:xfrm>
            <a:custGeom>
              <a:avLst/>
              <a:gdLst/>
              <a:ahLst/>
              <a:cxnLst/>
              <a:rect l="l" t="t" r="r" b="b"/>
              <a:pathLst>
                <a:path w="1926053" h="583221">
                  <a:moveTo>
                    <a:pt x="0" y="291611"/>
                  </a:moveTo>
                  <a:lnTo>
                    <a:pt x="0" y="291610"/>
                  </a:lnTo>
                  <a:lnTo>
                    <a:pt x="0" y="291610"/>
                  </a:lnTo>
                  <a:lnTo>
                    <a:pt x="0" y="130869"/>
                  </a:lnTo>
                  <a:lnTo>
                    <a:pt x="159429" y="130869"/>
                  </a:lnTo>
                  <a:cubicBezTo>
                    <a:pt x="331317" y="51932"/>
                    <a:pt x="625917" y="0"/>
                    <a:pt x="960467" y="0"/>
                  </a:cubicBezTo>
                  <a:cubicBezTo>
                    <a:pt x="1295017" y="0"/>
                    <a:pt x="1589616" y="51932"/>
                    <a:pt x="1761504" y="130869"/>
                  </a:cubicBezTo>
                  <a:lnTo>
                    <a:pt x="1926053" y="130869"/>
                  </a:lnTo>
                  <a:lnTo>
                    <a:pt x="1926053" y="291610"/>
                  </a:lnTo>
                  <a:lnTo>
                    <a:pt x="1920934" y="291610"/>
                  </a:lnTo>
                  <a:cubicBezTo>
                    <a:pt x="1920934" y="291610"/>
                    <a:pt x="1920934" y="291610"/>
                    <a:pt x="1920934" y="291611"/>
                  </a:cubicBezTo>
                  <a:lnTo>
                    <a:pt x="1926053" y="291611"/>
                  </a:lnTo>
                  <a:cubicBezTo>
                    <a:pt x="1926053" y="452662"/>
                    <a:pt x="1496037" y="583221"/>
                    <a:pt x="965586" y="583221"/>
                  </a:cubicBezTo>
                  <a:cubicBezTo>
                    <a:pt x="435135" y="583221"/>
                    <a:pt x="5120" y="452662"/>
                    <a:pt x="5120" y="29161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07" name="Oval 39"/>
            <p:cNvSpPr/>
            <p:nvPr/>
          </p:nvSpPr>
          <p:spPr>
            <a:xfrm rot="5400000">
              <a:off x="2517400" y="3257227"/>
              <a:ext cx="1926053" cy="583221"/>
            </a:xfrm>
            <a:custGeom>
              <a:avLst/>
              <a:gdLst/>
              <a:ahLst/>
              <a:cxnLst/>
              <a:rect l="l" t="t" r="r" b="b"/>
              <a:pathLst>
                <a:path w="1910077" h="635000">
                  <a:moveTo>
                    <a:pt x="0" y="317500"/>
                  </a:moveTo>
                  <a:cubicBezTo>
                    <a:pt x="0" y="142150"/>
                    <a:pt x="426449" y="0"/>
                    <a:pt x="952500" y="0"/>
                  </a:cubicBezTo>
                  <a:cubicBezTo>
                    <a:pt x="1478551" y="0"/>
                    <a:pt x="1905000" y="142150"/>
                    <a:pt x="1905000" y="317500"/>
                  </a:cubicBezTo>
                  <a:lnTo>
                    <a:pt x="1910077" y="317500"/>
                  </a:lnTo>
                  <a:cubicBezTo>
                    <a:pt x="1910077" y="492850"/>
                    <a:pt x="1483628" y="635000"/>
                    <a:pt x="957577" y="635000"/>
                  </a:cubicBezTo>
                  <a:cubicBezTo>
                    <a:pt x="431526" y="635000"/>
                    <a:pt x="5077" y="492850"/>
                    <a:pt x="5077" y="31750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00"/>
                </a:solidFill>
              </a:endParaRPr>
            </a:p>
          </p:txBody>
        </p:sp>
      </p:grpSp>
      <p:cxnSp>
        <p:nvCxnSpPr>
          <p:cNvPr id="108" name="Straight Connector 107"/>
          <p:cNvCxnSpPr/>
          <p:nvPr/>
        </p:nvCxnSpPr>
        <p:spPr>
          <a:xfrm flipH="1">
            <a:off x="4495806" y="2600237"/>
            <a:ext cx="1" cy="14377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4234726" y="1840203"/>
            <a:ext cx="887209" cy="1589101"/>
            <a:chOff x="3028075" y="2582049"/>
            <a:chExt cx="743962" cy="1929815"/>
          </a:xfrm>
          <a:solidFill>
            <a:srgbClr val="00B050"/>
          </a:solidFill>
        </p:grpSpPr>
        <p:sp>
          <p:nvSpPr>
            <p:cNvPr id="110" name="Oval 39"/>
            <p:cNvSpPr/>
            <p:nvPr/>
          </p:nvSpPr>
          <p:spPr>
            <a:xfrm rot="5400000">
              <a:off x="2356659" y="3253465"/>
              <a:ext cx="1926053" cy="583221"/>
            </a:xfrm>
            <a:custGeom>
              <a:avLst/>
              <a:gdLst/>
              <a:ahLst/>
              <a:cxnLst/>
              <a:rect l="l" t="t" r="r" b="b"/>
              <a:pathLst>
                <a:path w="1926053" h="583221">
                  <a:moveTo>
                    <a:pt x="0" y="291611"/>
                  </a:moveTo>
                  <a:lnTo>
                    <a:pt x="0" y="291610"/>
                  </a:lnTo>
                  <a:lnTo>
                    <a:pt x="0" y="291610"/>
                  </a:lnTo>
                  <a:lnTo>
                    <a:pt x="0" y="130869"/>
                  </a:lnTo>
                  <a:lnTo>
                    <a:pt x="159429" y="130869"/>
                  </a:lnTo>
                  <a:cubicBezTo>
                    <a:pt x="331317" y="51932"/>
                    <a:pt x="625917" y="0"/>
                    <a:pt x="960467" y="0"/>
                  </a:cubicBezTo>
                  <a:cubicBezTo>
                    <a:pt x="1295017" y="0"/>
                    <a:pt x="1589616" y="51932"/>
                    <a:pt x="1761504" y="130869"/>
                  </a:cubicBezTo>
                  <a:lnTo>
                    <a:pt x="1926053" y="130869"/>
                  </a:lnTo>
                  <a:lnTo>
                    <a:pt x="1926053" y="291610"/>
                  </a:lnTo>
                  <a:lnTo>
                    <a:pt x="1920934" y="291610"/>
                  </a:lnTo>
                  <a:cubicBezTo>
                    <a:pt x="1920934" y="291610"/>
                    <a:pt x="1920934" y="291610"/>
                    <a:pt x="1920934" y="291611"/>
                  </a:cubicBezTo>
                  <a:lnTo>
                    <a:pt x="1926053" y="291611"/>
                  </a:lnTo>
                  <a:cubicBezTo>
                    <a:pt x="1926053" y="452662"/>
                    <a:pt x="1496037" y="583221"/>
                    <a:pt x="965586" y="583221"/>
                  </a:cubicBezTo>
                  <a:cubicBezTo>
                    <a:pt x="435135" y="583221"/>
                    <a:pt x="5120" y="452662"/>
                    <a:pt x="5120" y="29161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11" name="Oval 39"/>
            <p:cNvSpPr/>
            <p:nvPr/>
          </p:nvSpPr>
          <p:spPr>
            <a:xfrm rot="5400000">
              <a:off x="2517400" y="3257227"/>
              <a:ext cx="1926053" cy="583221"/>
            </a:xfrm>
            <a:custGeom>
              <a:avLst/>
              <a:gdLst/>
              <a:ahLst/>
              <a:cxnLst/>
              <a:rect l="l" t="t" r="r" b="b"/>
              <a:pathLst>
                <a:path w="1910077" h="635000">
                  <a:moveTo>
                    <a:pt x="0" y="317500"/>
                  </a:moveTo>
                  <a:cubicBezTo>
                    <a:pt x="0" y="142150"/>
                    <a:pt x="426449" y="0"/>
                    <a:pt x="952500" y="0"/>
                  </a:cubicBezTo>
                  <a:cubicBezTo>
                    <a:pt x="1478551" y="0"/>
                    <a:pt x="1905000" y="142150"/>
                    <a:pt x="1905000" y="317500"/>
                  </a:cubicBezTo>
                  <a:lnTo>
                    <a:pt x="1910077" y="317500"/>
                  </a:lnTo>
                  <a:cubicBezTo>
                    <a:pt x="1910077" y="492850"/>
                    <a:pt x="1483628" y="635000"/>
                    <a:pt x="957577" y="635000"/>
                  </a:cubicBezTo>
                  <a:cubicBezTo>
                    <a:pt x="431526" y="635000"/>
                    <a:pt x="5077" y="492850"/>
                    <a:pt x="5077" y="31750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00"/>
                </a:solidFill>
              </a:endParaRPr>
            </a:p>
          </p:txBody>
        </p:sp>
      </p:grpSp>
      <p:cxnSp>
        <p:nvCxnSpPr>
          <p:cNvPr id="112" name="Straight Connector 111"/>
          <p:cNvCxnSpPr/>
          <p:nvPr/>
        </p:nvCxnSpPr>
        <p:spPr>
          <a:xfrm flipH="1">
            <a:off x="4729285" y="2599055"/>
            <a:ext cx="1" cy="14377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 112"/>
          <p:cNvGrpSpPr/>
          <p:nvPr/>
        </p:nvGrpSpPr>
        <p:grpSpPr>
          <a:xfrm>
            <a:off x="4400549" y="1519861"/>
            <a:ext cx="889001" cy="2273944"/>
            <a:chOff x="3028075" y="2582049"/>
            <a:chExt cx="743962" cy="1929815"/>
          </a:xfrm>
          <a:solidFill>
            <a:srgbClr val="00B0F0"/>
          </a:solidFill>
        </p:grpSpPr>
        <p:sp>
          <p:nvSpPr>
            <p:cNvPr id="114" name="Oval 39"/>
            <p:cNvSpPr/>
            <p:nvPr/>
          </p:nvSpPr>
          <p:spPr>
            <a:xfrm rot="5400000">
              <a:off x="2356659" y="3253465"/>
              <a:ext cx="1926053" cy="583221"/>
            </a:xfrm>
            <a:custGeom>
              <a:avLst/>
              <a:gdLst/>
              <a:ahLst/>
              <a:cxnLst/>
              <a:rect l="l" t="t" r="r" b="b"/>
              <a:pathLst>
                <a:path w="1926053" h="583221">
                  <a:moveTo>
                    <a:pt x="0" y="291611"/>
                  </a:moveTo>
                  <a:lnTo>
                    <a:pt x="0" y="291610"/>
                  </a:lnTo>
                  <a:lnTo>
                    <a:pt x="0" y="291610"/>
                  </a:lnTo>
                  <a:lnTo>
                    <a:pt x="0" y="130869"/>
                  </a:lnTo>
                  <a:lnTo>
                    <a:pt x="159429" y="130869"/>
                  </a:lnTo>
                  <a:cubicBezTo>
                    <a:pt x="331317" y="51932"/>
                    <a:pt x="625917" y="0"/>
                    <a:pt x="960467" y="0"/>
                  </a:cubicBezTo>
                  <a:cubicBezTo>
                    <a:pt x="1295017" y="0"/>
                    <a:pt x="1589616" y="51932"/>
                    <a:pt x="1761504" y="130869"/>
                  </a:cubicBezTo>
                  <a:lnTo>
                    <a:pt x="1926053" y="130869"/>
                  </a:lnTo>
                  <a:lnTo>
                    <a:pt x="1926053" y="291610"/>
                  </a:lnTo>
                  <a:lnTo>
                    <a:pt x="1920934" y="291610"/>
                  </a:lnTo>
                  <a:cubicBezTo>
                    <a:pt x="1920934" y="291610"/>
                    <a:pt x="1920934" y="291610"/>
                    <a:pt x="1920934" y="291611"/>
                  </a:cubicBezTo>
                  <a:lnTo>
                    <a:pt x="1926053" y="291611"/>
                  </a:lnTo>
                  <a:cubicBezTo>
                    <a:pt x="1926053" y="452662"/>
                    <a:pt x="1496037" y="583221"/>
                    <a:pt x="965586" y="583221"/>
                  </a:cubicBezTo>
                  <a:cubicBezTo>
                    <a:pt x="435135" y="583221"/>
                    <a:pt x="5120" y="452662"/>
                    <a:pt x="5120" y="29161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5" name="Oval 39"/>
            <p:cNvSpPr/>
            <p:nvPr/>
          </p:nvSpPr>
          <p:spPr>
            <a:xfrm rot="5400000">
              <a:off x="2517400" y="3257227"/>
              <a:ext cx="1926053" cy="583221"/>
            </a:xfrm>
            <a:custGeom>
              <a:avLst/>
              <a:gdLst/>
              <a:ahLst/>
              <a:cxnLst/>
              <a:rect l="l" t="t" r="r" b="b"/>
              <a:pathLst>
                <a:path w="1910077" h="635000">
                  <a:moveTo>
                    <a:pt x="0" y="317500"/>
                  </a:moveTo>
                  <a:cubicBezTo>
                    <a:pt x="0" y="142150"/>
                    <a:pt x="426449" y="0"/>
                    <a:pt x="952500" y="0"/>
                  </a:cubicBezTo>
                  <a:cubicBezTo>
                    <a:pt x="1478551" y="0"/>
                    <a:pt x="1905000" y="142150"/>
                    <a:pt x="1905000" y="317500"/>
                  </a:cubicBezTo>
                  <a:lnTo>
                    <a:pt x="1910077" y="317500"/>
                  </a:lnTo>
                  <a:cubicBezTo>
                    <a:pt x="1910077" y="492850"/>
                    <a:pt x="1483628" y="635000"/>
                    <a:pt x="957577" y="635000"/>
                  </a:cubicBezTo>
                  <a:cubicBezTo>
                    <a:pt x="431526" y="635000"/>
                    <a:pt x="5077" y="492850"/>
                    <a:pt x="5077" y="31750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116" name="Straight Connector 115"/>
          <p:cNvCxnSpPr/>
          <p:nvPr/>
        </p:nvCxnSpPr>
        <p:spPr>
          <a:xfrm flipH="1">
            <a:off x="4957490" y="2595998"/>
            <a:ext cx="1" cy="14377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/>
          <p:cNvGrpSpPr/>
          <p:nvPr/>
        </p:nvGrpSpPr>
        <p:grpSpPr>
          <a:xfrm>
            <a:off x="4673600" y="1695759"/>
            <a:ext cx="787400" cy="1929815"/>
            <a:chOff x="3327657" y="1994229"/>
            <a:chExt cx="743962" cy="1929815"/>
          </a:xfrm>
          <a:solidFill>
            <a:srgbClr val="0070C0"/>
          </a:solidFill>
        </p:grpSpPr>
        <p:sp>
          <p:nvSpPr>
            <p:cNvPr id="118" name="Oval 39"/>
            <p:cNvSpPr/>
            <p:nvPr/>
          </p:nvSpPr>
          <p:spPr>
            <a:xfrm rot="5400000">
              <a:off x="2656241" y="2665645"/>
              <a:ext cx="1926053" cy="583221"/>
            </a:xfrm>
            <a:custGeom>
              <a:avLst/>
              <a:gdLst/>
              <a:ahLst/>
              <a:cxnLst/>
              <a:rect l="l" t="t" r="r" b="b"/>
              <a:pathLst>
                <a:path w="1926053" h="583221">
                  <a:moveTo>
                    <a:pt x="0" y="291611"/>
                  </a:moveTo>
                  <a:lnTo>
                    <a:pt x="0" y="291610"/>
                  </a:lnTo>
                  <a:lnTo>
                    <a:pt x="0" y="291610"/>
                  </a:lnTo>
                  <a:lnTo>
                    <a:pt x="0" y="130869"/>
                  </a:lnTo>
                  <a:lnTo>
                    <a:pt x="159429" y="130869"/>
                  </a:lnTo>
                  <a:cubicBezTo>
                    <a:pt x="331317" y="51932"/>
                    <a:pt x="625917" y="0"/>
                    <a:pt x="960467" y="0"/>
                  </a:cubicBezTo>
                  <a:cubicBezTo>
                    <a:pt x="1295017" y="0"/>
                    <a:pt x="1589616" y="51932"/>
                    <a:pt x="1761504" y="130869"/>
                  </a:cubicBezTo>
                  <a:lnTo>
                    <a:pt x="1926053" y="130869"/>
                  </a:lnTo>
                  <a:lnTo>
                    <a:pt x="1926053" y="291610"/>
                  </a:lnTo>
                  <a:lnTo>
                    <a:pt x="1920934" y="291610"/>
                  </a:lnTo>
                  <a:cubicBezTo>
                    <a:pt x="1920934" y="291610"/>
                    <a:pt x="1920934" y="291610"/>
                    <a:pt x="1920934" y="291611"/>
                  </a:cubicBezTo>
                  <a:lnTo>
                    <a:pt x="1926053" y="291611"/>
                  </a:lnTo>
                  <a:cubicBezTo>
                    <a:pt x="1926053" y="452662"/>
                    <a:pt x="1496037" y="583221"/>
                    <a:pt x="965586" y="583221"/>
                  </a:cubicBezTo>
                  <a:cubicBezTo>
                    <a:pt x="435135" y="583221"/>
                    <a:pt x="5120" y="452662"/>
                    <a:pt x="5120" y="29161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9" name="Oval 39"/>
            <p:cNvSpPr/>
            <p:nvPr/>
          </p:nvSpPr>
          <p:spPr>
            <a:xfrm rot="5400000">
              <a:off x="2816982" y="2669407"/>
              <a:ext cx="1926053" cy="583221"/>
            </a:xfrm>
            <a:custGeom>
              <a:avLst/>
              <a:gdLst/>
              <a:ahLst/>
              <a:cxnLst/>
              <a:rect l="l" t="t" r="r" b="b"/>
              <a:pathLst>
                <a:path w="1910077" h="635000">
                  <a:moveTo>
                    <a:pt x="0" y="317500"/>
                  </a:moveTo>
                  <a:cubicBezTo>
                    <a:pt x="0" y="142150"/>
                    <a:pt x="426449" y="0"/>
                    <a:pt x="952500" y="0"/>
                  </a:cubicBezTo>
                  <a:cubicBezTo>
                    <a:pt x="1478551" y="0"/>
                    <a:pt x="1905000" y="142150"/>
                    <a:pt x="1905000" y="317500"/>
                  </a:cubicBezTo>
                  <a:lnTo>
                    <a:pt x="1910077" y="317500"/>
                  </a:lnTo>
                  <a:cubicBezTo>
                    <a:pt x="1910077" y="492850"/>
                    <a:pt x="1483628" y="635000"/>
                    <a:pt x="957577" y="635000"/>
                  </a:cubicBezTo>
                  <a:cubicBezTo>
                    <a:pt x="431526" y="635000"/>
                    <a:pt x="5077" y="492850"/>
                    <a:pt x="5077" y="31750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20" name="Line 6"/>
          <p:cNvSpPr>
            <a:spLocks noChangeShapeType="1"/>
          </p:cNvSpPr>
          <p:nvPr/>
        </p:nvSpPr>
        <p:spPr bwMode="auto">
          <a:xfrm flipV="1">
            <a:off x="3450116" y="1484748"/>
            <a:ext cx="0" cy="117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121" name="Line 7"/>
          <p:cNvSpPr>
            <a:spLocks noChangeShapeType="1"/>
          </p:cNvSpPr>
          <p:nvPr/>
        </p:nvSpPr>
        <p:spPr bwMode="auto">
          <a:xfrm>
            <a:off x="3450116" y="2659498"/>
            <a:ext cx="2400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122" name="Rectangle 9"/>
          <p:cNvSpPr/>
          <p:nvPr/>
        </p:nvSpPr>
        <p:spPr>
          <a:xfrm>
            <a:off x="3450116" y="1478398"/>
            <a:ext cx="1747838" cy="1181100"/>
          </a:xfrm>
          <a:custGeom>
            <a:avLst/>
            <a:gdLst/>
            <a:ahLst/>
            <a:cxnLst/>
            <a:rect l="l" t="t" r="r" b="b"/>
            <a:pathLst>
              <a:path w="1748632" h="1181082">
                <a:moveTo>
                  <a:pt x="1374775" y="1279"/>
                </a:moveTo>
                <a:cubicBezTo>
                  <a:pt x="1619647" y="-18567"/>
                  <a:pt x="1748631" y="198689"/>
                  <a:pt x="1748631" y="236545"/>
                </a:cubicBezTo>
                <a:lnTo>
                  <a:pt x="1748631" y="242869"/>
                </a:lnTo>
                <a:lnTo>
                  <a:pt x="1748632" y="1181082"/>
                </a:lnTo>
                <a:lnTo>
                  <a:pt x="0" y="1181082"/>
                </a:lnTo>
                <a:lnTo>
                  <a:pt x="0" y="243755"/>
                </a:lnTo>
                <a:cubicBezTo>
                  <a:pt x="81195" y="318171"/>
                  <a:pt x="308219" y="622146"/>
                  <a:pt x="465137" y="652792"/>
                </a:cubicBezTo>
                <a:cubicBezTo>
                  <a:pt x="624115" y="683840"/>
                  <a:pt x="801687" y="573745"/>
                  <a:pt x="950912" y="427059"/>
                </a:cubicBezTo>
                <a:cubicBezTo>
                  <a:pt x="1100137" y="280373"/>
                  <a:pt x="1129903" y="21125"/>
                  <a:pt x="1374775" y="1279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23" name="Straight Connector 122"/>
          <p:cNvCxnSpPr/>
          <p:nvPr/>
        </p:nvCxnSpPr>
        <p:spPr>
          <a:xfrm flipH="1">
            <a:off x="5199067" y="2595880"/>
            <a:ext cx="1" cy="14377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96"/>
              <p:cNvSpPr txBox="1">
                <a:spLocks noChangeArrowheads="1"/>
              </p:cNvSpPr>
              <p:nvPr/>
            </p:nvSpPr>
            <p:spPr bwMode="auto">
              <a:xfrm>
                <a:off x="3545987" y="1449156"/>
                <a:ext cx="94910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mbria Math" pitchFamily="18" charset="0"/>
                    <a:ea typeface="Cambria Math" pitchFamily="18" charset="0"/>
                    <a:cs typeface="Cambria Math" pitchFamily="18" charset="0"/>
                  </a:rPr>
                  <a:t>r = 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/>
                            <a:ea typeface="Cambria Math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>
                  <a:latin typeface="Cambria Math" pitchFamily="18" charset="0"/>
                  <a:ea typeface="Cambria Math" pitchFamily="18" charset="0"/>
                  <a:cs typeface="Cambria Math" pitchFamily="18" charset="0"/>
                </a:endParaRPr>
              </a:p>
            </p:txBody>
          </p:sp>
        </mc:Choice>
        <mc:Fallback xmlns="">
          <p:sp>
            <p:nvSpPr>
              <p:cNvPr id="125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5987" y="1449156"/>
                <a:ext cx="949106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5806" t="-10000" b="-25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3212160" y="4030877"/>
                <a:ext cx="23109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i="1" smtClean="0">
                          <a:latin typeface="Cambria Math"/>
                        </a:rPr>
                        <m:t>0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h</m:t>
                      </m:r>
                      <m:r>
                        <a:rPr lang="en-US" b="0" i="1" smtClean="0">
                          <a:latin typeface="Cambria Math"/>
                        </a:rPr>
                        <m:t> 2</m:t>
                      </m:r>
                      <m:r>
                        <a:rPr lang="en-US" b="0" i="1" smtClean="0">
                          <a:latin typeface="Cambria Math"/>
                        </a:rPr>
                        <m:t>h</m:t>
                      </m:r>
                      <m:r>
                        <a:rPr lang="en-US" b="0" i="1" smtClean="0">
                          <a:latin typeface="Cambria Math"/>
                        </a:rPr>
                        <m:t>…                </m:t>
                      </m:r>
                      <m:r>
                        <a:rPr lang="en-US" b="0" i="1" smtClean="0">
                          <a:latin typeface="Cambria Math"/>
                        </a:rPr>
                        <m:t>𝑛h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160" y="4030877"/>
                <a:ext cx="2310954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Volume of revolution</a:t>
            </a:r>
            <a:br>
              <a:rPr lang="en-US" dirty="0"/>
            </a:br>
            <a:r>
              <a:rPr lang="en-US" sz="3200" dirty="0"/>
              <a:t>Disk integration</a:t>
            </a:r>
            <a:endParaRPr lang="en-US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658184" y="4356407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sr-Latn-RS" sz="2400" dirty="0"/>
              <a:t>kada h teži 0, suma postaje beskonačna i važi:</a:t>
            </a:r>
          </a:p>
        </p:txBody>
      </p:sp>
      <p:cxnSp>
        <p:nvCxnSpPr>
          <p:cNvPr id="100" name="Straight Connector 99"/>
          <p:cNvCxnSpPr/>
          <p:nvPr/>
        </p:nvCxnSpPr>
        <p:spPr>
          <a:xfrm flipH="1">
            <a:off x="3450118" y="2600816"/>
            <a:ext cx="1" cy="14377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3178197" y="1967215"/>
            <a:ext cx="688953" cy="1398110"/>
            <a:chOff x="3028075" y="2582049"/>
            <a:chExt cx="743962" cy="1929815"/>
          </a:xfrm>
          <a:solidFill>
            <a:srgbClr val="C00000"/>
          </a:solidFill>
        </p:grpSpPr>
        <p:sp>
          <p:nvSpPr>
            <p:cNvPr id="102" name="Oval 39"/>
            <p:cNvSpPr/>
            <p:nvPr/>
          </p:nvSpPr>
          <p:spPr>
            <a:xfrm rot="5400000">
              <a:off x="2356659" y="3253465"/>
              <a:ext cx="1926053" cy="583221"/>
            </a:xfrm>
            <a:custGeom>
              <a:avLst/>
              <a:gdLst/>
              <a:ahLst/>
              <a:cxnLst/>
              <a:rect l="l" t="t" r="r" b="b"/>
              <a:pathLst>
                <a:path w="1926053" h="583221">
                  <a:moveTo>
                    <a:pt x="0" y="291611"/>
                  </a:moveTo>
                  <a:lnTo>
                    <a:pt x="0" y="291610"/>
                  </a:lnTo>
                  <a:lnTo>
                    <a:pt x="0" y="291610"/>
                  </a:lnTo>
                  <a:lnTo>
                    <a:pt x="0" y="130869"/>
                  </a:lnTo>
                  <a:lnTo>
                    <a:pt x="159429" y="130869"/>
                  </a:lnTo>
                  <a:cubicBezTo>
                    <a:pt x="331317" y="51932"/>
                    <a:pt x="625917" y="0"/>
                    <a:pt x="960467" y="0"/>
                  </a:cubicBezTo>
                  <a:cubicBezTo>
                    <a:pt x="1295017" y="0"/>
                    <a:pt x="1589616" y="51932"/>
                    <a:pt x="1761504" y="130869"/>
                  </a:cubicBezTo>
                  <a:lnTo>
                    <a:pt x="1926053" y="130869"/>
                  </a:lnTo>
                  <a:lnTo>
                    <a:pt x="1926053" y="291610"/>
                  </a:lnTo>
                  <a:lnTo>
                    <a:pt x="1920934" y="291610"/>
                  </a:lnTo>
                  <a:cubicBezTo>
                    <a:pt x="1920934" y="291610"/>
                    <a:pt x="1920934" y="291610"/>
                    <a:pt x="1920934" y="291611"/>
                  </a:cubicBezTo>
                  <a:lnTo>
                    <a:pt x="1926053" y="291611"/>
                  </a:lnTo>
                  <a:cubicBezTo>
                    <a:pt x="1926053" y="452662"/>
                    <a:pt x="1496037" y="583221"/>
                    <a:pt x="965586" y="583221"/>
                  </a:cubicBezTo>
                  <a:cubicBezTo>
                    <a:pt x="435135" y="583221"/>
                    <a:pt x="5120" y="452662"/>
                    <a:pt x="5120" y="29161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03" name="Oval 39"/>
            <p:cNvSpPr/>
            <p:nvPr/>
          </p:nvSpPr>
          <p:spPr>
            <a:xfrm rot="5400000">
              <a:off x="2517400" y="3257227"/>
              <a:ext cx="1926053" cy="583221"/>
            </a:xfrm>
            <a:custGeom>
              <a:avLst/>
              <a:gdLst/>
              <a:ahLst/>
              <a:cxnLst/>
              <a:rect l="l" t="t" r="r" b="b"/>
              <a:pathLst>
                <a:path w="1910077" h="635000">
                  <a:moveTo>
                    <a:pt x="0" y="317500"/>
                  </a:moveTo>
                  <a:cubicBezTo>
                    <a:pt x="0" y="142150"/>
                    <a:pt x="426449" y="0"/>
                    <a:pt x="952500" y="0"/>
                  </a:cubicBezTo>
                  <a:cubicBezTo>
                    <a:pt x="1478551" y="0"/>
                    <a:pt x="1905000" y="142150"/>
                    <a:pt x="1905000" y="317500"/>
                  </a:cubicBezTo>
                  <a:lnTo>
                    <a:pt x="1910077" y="317500"/>
                  </a:lnTo>
                  <a:cubicBezTo>
                    <a:pt x="1910077" y="492850"/>
                    <a:pt x="1483628" y="635000"/>
                    <a:pt x="957577" y="635000"/>
                  </a:cubicBezTo>
                  <a:cubicBezTo>
                    <a:pt x="431526" y="635000"/>
                    <a:pt x="5077" y="492850"/>
                    <a:pt x="5077" y="31750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00"/>
                </a:solidFill>
              </a:endParaRPr>
            </a:p>
          </p:txBody>
        </p:sp>
      </p:grpSp>
      <p:cxnSp>
        <p:nvCxnSpPr>
          <p:cNvPr id="104" name="Straight Connector 103"/>
          <p:cNvCxnSpPr/>
          <p:nvPr/>
        </p:nvCxnSpPr>
        <p:spPr>
          <a:xfrm flipH="1">
            <a:off x="3645705" y="2600340"/>
            <a:ext cx="1" cy="14377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/>
          <p:cNvGrpSpPr/>
          <p:nvPr/>
        </p:nvGrpSpPr>
        <p:grpSpPr>
          <a:xfrm>
            <a:off x="3429000" y="2094033"/>
            <a:ext cx="640829" cy="1163699"/>
            <a:chOff x="3028075" y="2582049"/>
            <a:chExt cx="743962" cy="1929815"/>
          </a:xfrm>
          <a:solidFill>
            <a:srgbClr val="FF0000"/>
          </a:solidFill>
        </p:grpSpPr>
        <p:sp>
          <p:nvSpPr>
            <p:cNvPr id="106" name="Oval 39"/>
            <p:cNvSpPr/>
            <p:nvPr/>
          </p:nvSpPr>
          <p:spPr>
            <a:xfrm rot="5400000">
              <a:off x="2356659" y="3253465"/>
              <a:ext cx="1926053" cy="583221"/>
            </a:xfrm>
            <a:custGeom>
              <a:avLst/>
              <a:gdLst/>
              <a:ahLst/>
              <a:cxnLst/>
              <a:rect l="l" t="t" r="r" b="b"/>
              <a:pathLst>
                <a:path w="1926053" h="583221">
                  <a:moveTo>
                    <a:pt x="0" y="291611"/>
                  </a:moveTo>
                  <a:lnTo>
                    <a:pt x="0" y="291610"/>
                  </a:lnTo>
                  <a:lnTo>
                    <a:pt x="0" y="291610"/>
                  </a:lnTo>
                  <a:lnTo>
                    <a:pt x="0" y="130869"/>
                  </a:lnTo>
                  <a:lnTo>
                    <a:pt x="159429" y="130869"/>
                  </a:lnTo>
                  <a:cubicBezTo>
                    <a:pt x="331317" y="51932"/>
                    <a:pt x="625917" y="0"/>
                    <a:pt x="960467" y="0"/>
                  </a:cubicBezTo>
                  <a:cubicBezTo>
                    <a:pt x="1295017" y="0"/>
                    <a:pt x="1589616" y="51932"/>
                    <a:pt x="1761504" y="130869"/>
                  </a:cubicBezTo>
                  <a:lnTo>
                    <a:pt x="1926053" y="130869"/>
                  </a:lnTo>
                  <a:lnTo>
                    <a:pt x="1926053" y="291610"/>
                  </a:lnTo>
                  <a:lnTo>
                    <a:pt x="1920934" y="291610"/>
                  </a:lnTo>
                  <a:cubicBezTo>
                    <a:pt x="1920934" y="291610"/>
                    <a:pt x="1920934" y="291610"/>
                    <a:pt x="1920934" y="291611"/>
                  </a:cubicBezTo>
                  <a:lnTo>
                    <a:pt x="1926053" y="291611"/>
                  </a:lnTo>
                  <a:cubicBezTo>
                    <a:pt x="1926053" y="452662"/>
                    <a:pt x="1496037" y="583221"/>
                    <a:pt x="965586" y="583221"/>
                  </a:cubicBezTo>
                  <a:cubicBezTo>
                    <a:pt x="435135" y="583221"/>
                    <a:pt x="5120" y="452662"/>
                    <a:pt x="5120" y="29161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07" name="Oval 39"/>
            <p:cNvSpPr/>
            <p:nvPr/>
          </p:nvSpPr>
          <p:spPr>
            <a:xfrm rot="5400000">
              <a:off x="2517400" y="3257227"/>
              <a:ext cx="1926053" cy="583221"/>
            </a:xfrm>
            <a:custGeom>
              <a:avLst/>
              <a:gdLst/>
              <a:ahLst/>
              <a:cxnLst/>
              <a:rect l="l" t="t" r="r" b="b"/>
              <a:pathLst>
                <a:path w="1910077" h="635000">
                  <a:moveTo>
                    <a:pt x="0" y="317500"/>
                  </a:moveTo>
                  <a:cubicBezTo>
                    <a:pt x="0" y="142150"/>
                    <a:pt x="426449" y="0"/>
                    <a:pt x="952500" y="0"/>
                  </a:cubicBezTo>
                  <a:cubicBezTo>
                    <a:pt x="1478551" y="0"/>
                    <a:pt x="1905000" y="142150"/>
                    <a:pt x="1905000" y="317500"/>
                  </a:cubicBezTo>
                  <a:lnTo>
                    <a:pt x="1910077" y="317500"/>
                  </a:lnTo>
                  <a:cubicBezTo>
                    <a:pt x="1910077" y="492850"/>
                    <a:pt x="1483628" y="635000"/>
                    <a:pt x="957577" y="635000"/>
                  </a:cubicBezTo>
                  <a:cubicBezTo>
                    <a:pt x="431526" y="635000"/>
                    <a:pt x="5077" y="492850"/>
                    <a:pt x="5077" y="31750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00"/>
                </a:solidFill>
              </a:endParaRPr>
            </a:p>
          </p:txBody>
        </p:sp>
      </p:grpSp>
      <p:cxnSp>
        <p:nvCxnSpPr>
          <p:cNvPr id="108" name="Straight Connector 107"/>
          <p:cNvCxnSpPr/>
          <p:nvPr/>
        </p:nvCxnSpPr>
        <p:spPr>
          <a:xfrm flipH="1">
            <a:off x="3846874" y="2600901"/>
            <a:ext cx="1" cy="14377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3643168" y="2158927"/>
            <a:ext cx="598223" cy="1018838"/>
            <a:chOff x="3028075" y="2582049"/>
            <a:chExt cx="743962" cy="1929815"/>
          </a:xfrm>
          <a:solidFill>
            <a:srgbClr val="FFC000"/>
          </a:solidFill>
        </p:grpSpPr>
        <p:sp>
          <p:nvSpPr>
            <p:cNvPr id="110" name="Oval 39"/>
            <p:cNvSpPr/>
            <p:nvPr/>
          </p:nvSpPr>
          <p:spPr>
            <a:xfrm rot="5400000">
              <a:off x="2356659" y="3253465"/>
              <a:ext cx="1926053" cy="583221"/>
            </a:xfrm>
            <a:custGeom>
              <a:avLst/>
              <a:gdLst/>
              <a:ahLst/>
              <a:cxnLst/>
              <a:rect l="l" t="t" r="r" b="b"/>
              <a:pathLst>
                <a:path w="1926053" h="583221">
                  <a:moveTo>
                    <a:pt x="0" y="291611"/>
                  </a:moveTo>
                  <a:lnTo>
                    <a:pt x="0" y="291610"/>
                  </a:lnTo>
                  <a:lnTo>
                    <a:pt x="0" y="291610"/>
                  </a:lnTo>
                  <a:lnTo>
                    <a:pt x="0" y="130869"/>
                  </a:lnTo>
                  <a:lnTo>
                    <a:pt x="159429" y="130869"/>
                  </a:lnTo>
                  <a:cubicBezTo>
                    <a:pt x="331317" y="51932"/>
                    <a:pt x="625917" y="0"/>
                    <a:pt x="960467" y="0"/>
                  </a:cubicBezTo>
                  <a:cubicBezTo>
                    <a:pt x="1295017" y="0"/>
                    <a:pt x="1589616" y="51932"/>
                    <a:pt x="1761504" y="130869"/>
                  </a:cubicBezTo>
                  <a:lnTo>
                    <a:pt x="1926053" y="130869"/>
                  </a:lnTo>
                  <a:lnTo>
                    <a:pt x="1926053" y="291610"/>
                  </a:lnTo>
                  <a:lnTo>
                    <a:pt x="1920934" y="291610"/>
                  </a:lnTo>
                  <a:cubicBezTo>
                    <a:pt x="1920934" y="291610"/>
                    <a:pt x="1920934" y="291610"/>
                    <a:pt x="1920934" y="291611"/>
                  </a:cubicBezTo>
                  <a:lnTo>
                    <a:pt x="1926053" y="291611"/>
                  </a:lnTo>
                  <a:cubicBezTo>
                    <a:pt x="1926053" y="452662"/>
                    <a:pt x="1496037" y="583221"/>
                    <a:pt x="965586" y="583221"/>
                  </a:cubicBezTo>
                  <a:cubicBezTo>
                    <a:pt x="435135" y="583221"/>
                    <a:pt x="5120" y="452662"/>
                    <a:pt x="5120" y="29161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11" name="Oval 39"/>
            <p:cNvSpPr/>
            <p:nvPr/>
          </p:nvSpPr>
          <p:spPr>
            <a:xfrm rot="5400000">
              <a:off x="2517400" y="3257227"/>
              <a:ext cx="1926053" cy="583221"/>
            </a:xfrm>
            <a:custGeom>
              <a:avLst/>
              <a:gdLst/>
              <a:ahLst/>
              <a:cxnLst/>
              <a:rect l="l" t="t" r="r" b="b"/>
              <a:pathLst>
                <a:path w="1910077" h="635000">
                  <a:moveTo>
                    <a:pt x="0" y="317500"/>
                  </a:moveTo>
                  <a:cubicBezTo>
                    <a:pt x="0" y="142150"/>
                    <a:pt x="426449" y="0"/>
                    <a:pt x="952500" y="0"/>
                  </a:cubicBezTo>
                  <a:cubicBezTo>
                    <a:pt x="1478551" y="0"/>
                    <a:pt x="1905000" y="142150"/>
                    <a:pt x="1905000" y="317500"/>
                  </a:cubicBezTo>
                  <a:lnTo>
                    <a:pt x="1910077" y="317500"/>
                  </a:lnTo>
                  <a:cubicBezTo>
                    <a:pt x="1910077" y="492850"/>
                    <a:pt x="1483628" y="635000"/>
                    <a:pt x="957577" y="635000"/>
                  </a:cubicBezTo>
                  <a:cubicBezTo>
                    <a:pt x="431526" y="635000"/>
                    <a:pt x="5077" y="492850"/>
                    <a:pt x="5077" y="31750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00"/>
                </a:solidFill>
              </a:endParaRPr>
            </a:p>
          </p:txBody>
        </p:sp>
      </p:grpSp>
      <p:cxnSp>
        <p:nvCxnSpPr>
          <p:cNvPr id="112" name="Straight Connector 111"/>
          <p:cNvCxnSpPr/>
          <p:nvPr/>
        </p:nvCxnSpPr>
        <p:spPr>
          <a:xfrm flipH="1">
            <a:off x="4052337" y="2601119"/>
            <a:ext cx="1" cy="14377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 112"/>
          <p:cNvGrpSpPr/>
          <p:nvPr/>
        </p:nvGrpSpPr>
        <p:grpSpPr>
          <a:xfrm>
            <a:off x="3818642" y="2143303"/>
            <a:ext cx="600957" cy="1048657"/>
            <a:chOff x="3058265" y="2582049"/>
            <a:chExt cx="768622" cy="1929096"/>
          </a:xfrm>
          <a:solidFill>
            <a:srgbClr val="FFFF00"/>
          </a:solidFill>
        </p:grpSpPr>
        <p:sp>
          <p:nvSpPr>
            <p:cNvPr id="114" name="Oval 39"/>
            <p:cNvSpPr/>
            <p:nvPr/>
          </p:nvSpPr>
          <p:spPr>
            <a:xfrm rot="5400000">
              <a:off x="2386849" y="3253465"/>
              <a:ext cx="1926053" cy="583221"/>
            </a:xfrm>
            <a:custGeom>
              <a:avLst/>
              <a:gdLst/>
              <a:ahLst/>
              <a:cxnLst/>
              <a:rect l="l" t="t" r="r" b="b"/>
              <a:pathLst>
                <a:path w="1926053" h="583221">
                  <a:moveTo>
                    <a:pt x="0" y="291611"/>
                  </a:moveTo>
                  <a:lnTo>
                    <a:pt x="0" y="291610"/>
                  </a:lnTo>
                  <a:lnTo>
                    <a:pt x="0" y="291610"/>
                  </a:lnTo>
                  <a:lnTo>
                    <a:pt x="0" y="130869"/>
                  </a:lnTo>
                  <a:lnTo>
                    <a:pt x="159429" y="130869"/>
                  </a:lnTo>
                  <a:cubicBezTo>
                    <a:pt x="331317" y="51932"/>
                    <a:pt x="625917" y="0"/>
                    <a:pt x="960467" y="0"/>
                  </a:cubicBezTo>
                  <a:cubicBezTo>
                    <a:pt x="1295017" y="0"/>
                    <a:pt x="1589616" y="51932"/>
                    <a:pt x="1761504" y="130869"/>
                  </a:cubicBezTo>
                  <a:lnTo>
                    <a:pt x="1926053" y="130869"/>
                  </a:lnTo>
                  <a:lnTo>
                    <a:pt x="1926053" y="291610"/>
                  </a:lnTo>
                  <a:lnTo>
                    <a:pt x="1920934" y="291610"/>
                  </a:lnTo>
                  <a:cubicBezTo>
                    <a:pt x="1920934" y="291610"/>
                    <a:pt x="1920934" y="291610"/>
                    <a:pt x="1920934" y="291611"/>
                  </a:cubicBezTo>
                  <a:lnTo>
                    <a:pt x="1926053" y="291611"/>
                  </a:lnTo>
                  <a:cubicBezTo>
                    <a:pt x="1926053" y="452662"/>
                    <a:pt x="1496037" y="583221"/>
                    <a:pt x="965586" y="583221"/>
                  </a:cubicBezTo>
                  <a:cubicBezTo>
                    <a:pt x="435135" y="583221"/>
                    <a:pt x="5120" y="452662"/>
                    <a:pt x="5120" y="29161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15" name="Oval 39"/>
            <p:cNvSpPr/>
            <p:nvPr/>
          </p:nvSpPr>
          <p:spPr>
            <a:xfrm rot="5400000">
              <a:off x="2572250" y="3256508"/>
              <a:ext cx="1926053" cy="583221"/>
            </a:xfrm>
            <a:custGeom>
              <a:avLst/>
              <a:gdLst/>
              <a:ahLst/>
              <a:cxnLst/>
              <a:rect l="l" t="t" r="r" b="b"/>
              <a:pathLst>
                <a:path w="1910077" h="635000">
                  <a:moveTo>
                    <a:pt x="0" y="317500"/>
                  </a:moveTo>
                  <a:cubicBezTo>
                    <a:pt x="0" y="142150"/>
                    <a:pt x="426449" y="0"/>
                    <a:pt x="952500" y="0"/>
                  </a:cubicBezTo>
                  <a:cubicBezTo>
                    <a:pt x="1478551" y="0"/>
                    <a:pt x="1905000" y="142150"/>
                    <a:pt x="1905000" y="317500"/>
                  </a:cubicBezTo>
                  <a:lnTo>
                    <a:pt x="1910077" y="317500"/>
                  </a:lnTo>
                  <a:cubicBezTo>
                    <a:pt x="1910077" y="492850"/>
                    <a:pt x="1483628" y="635000"/>
                    <a:pt x="957577" y="635000"/>
                  </a:cubicBezTo>
                  <a:cubicBezTo>
                    <a:pt x="431526" y="635000"/>
                    <a:pt x="5077" y="492850"/>
                    <a:pt x="5077" y="31750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00"/>
                </a:solidFill>
              </a:endParaRPr>
            </a:p>
          </p:txBody>
        </p:sp>
      </p:grpSp>
      <p:cxnSp>
        <p:nvCxnSpPr>
          <p:cNvPr id="116" name="Straight Connector 115"/>
          <p:cNvCxnSpPr/>
          <p:nvPr/>
        </p:nvCxnSpPr>
        <p:spPr>
          <a:xfrm flipH="1">
            <a:off x="4271404" y="2601237"/>
            <a:ext cx="1" cy="14377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/>
          <p:cNvGrpSpPr/>
          <p:nvPr/>
        </p:nvGrpSpPr>
        <p:grpSpPr>
          <a:xfrm>
            <a:off x="4011412" y="2029831"/>
            <a:ext cx="769113" cy="1251564"/>
            <a:chOff x="3028075" y="2582049"/>
            <a:chExt cx="743962" cy="1929815"/>
          </a:xfrm>
          <a:solidFill>
            <a:srgbClr val="92D050"/>
          </a:solidFill>
        </p:grpSpPr>
        <p:sp>
          <p:nvSpPr>
            <p:cNvPr id="118" name="Oval 39"/>
            <p:cNvSpPr/>
            <p:nvPr/>
          </p:nvSpPr>
          <p:spPr>
            <a:xfrm rot="5400000">
              <a:off x="2356659" y="3253465"/>
              <a:ext cx="1926053" cy="583221"/>
            </a:xfrm>
            <a:custGeom>
              <a:avLst/>
              <a:gdLst/>
              <a:ahLst/>
              <a:cxnLst/>
              <a:rect l="l" t="t" r="r" b="b"/>
              <a:pathLst>
                <a:path w="1926053" h="583221">
                  <a:moveTo>
                    <a:pt x="0" y="291611"/>
                  </a:moveTo>
                  <a:lnTo>
                    <a:pt x="0" y="291610"/>
                  </a:lnTo>
                  <a:lnTo>
                    <a:pt x="0" y="291610"/>
                  </a:lnTo>
                  <a:lnTo>
                    <a:pt x="0" y="130869"/>
                  </a:lnTo>
                  <a:lnTo>
                    <a:pt x="159429" y="130869"/>
                  </a:lnTo>
                  <a:cubicBezTo>
                    <a:pt x="331317" y="51932"/>
                    <a:pt x="625917" y="0"/>
                    <a:pt x="960467" y="0"/>
                  </a:cubicBezTo>
                  <a:cubicBezTo>
                    <a:pt x="1295017" y="0"/>
                    <a:pt x="1589616" y="51932"/>
                    <a:pt x="1761504" y="130869"/>
                  </a:cubicBezTo>
                  <a:lnTo>
                    <a:pt x="1926053" y="130869"/>
                  </a:lnTo>
                  <a:lnTo>
                    <a:pt x="1926053" y="291610"/>
                  </a:lnTo>
                  <a:lnTo>
                    <a:pt x="1920934" y="291610"/>
                  </a:lnTo>
                  <a:cubicBezTo>
                    <a:pt x="1920934" y="291610"/>
                    <a:pt x="1920934" y="291610"/>
                    <a:pt x="1920934" y="291611"/>
                  </a:cubicBezTo>
                  <a:lnTo>
                    <a:pt x="1926053" y="291611"/>
                  </a:lnTo>
                  <a:cubicBezTo>
                    <a:pt x="1926053" y="452662"/>
                    <a:pt x="1496037" y="583221"/>
                    <a:pt x="965586" y="583221"/>
                  </a:cubicBezTo>
                  <a:cubicBezTo>
                    <a:pt x="435135" y="583221"/>
                    <a:pt x="5120" y="452662"/>
                    <a:pt x="5120" y="29161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19" name="Oval 39"/>
            <p:cNvSpPr/>
            <p:nvPr/>
          </p:nvSpPr>
          <p:spPr>
            <a:xfrm rot="5400000">
              <a:off x="2517400" y="3257227"/>
              <a:ext cx="1926053" cy="583221"/>
            </a:xfrm>
            <a:custGeom>
              <a:avLst/>
              <a:gdLst/>
              <a:ahLst/>
              <a:cxnLst/>
              <a:rect l="l" t="t" r="r" b="b"/>
              <a:pathLst>
                <a:path w="1910077" h="635000">
                  <a:moveTo>
                    <a:pt x="0" y="317500"/>
                  </a:moveTo>
                  <a:cubicBezTo>
                    <a:pt x="0" y="142150"/>
                    <a:pt x="426449" y="0"/>
                    <a:pt x="952500" y="0"/>
                  </a:cubicBezTo>
                  <a:cubicBezTo>
                    <a:pt x="1478551" y="0"/>
                    <a:pt x="1905000" y="142150"/>
                    <a:pt x="1905000" y="317500"/>
                  </a:cubicBezTo>
                  <a:lnTo>
                    <a:pt x="1910077" y="317500"/>
                  </a:lnTo>
                  <a:cubicBezTo>
                    <a:pt x="1910077" y="492850"/>
                    <a:pt x="1483628" y="635000"/>
                    <a:pt x="957577" y="635000"/>
                  </a:cubicBezTo>
                  <a:cubicBezTo>
                    <a:pt x="431526" y="635000"/>
                    <a:pt x="5077" y="492850"/>
                    <a:pt x="5077" y="31750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00"/>
                </a:solidFill>
              </a:endParaRPr>
            </a:p>
          </p:txBody>
        </p:sp>
      </p:grpSp>
      <p:cxnSp>
        <p:nvCxnSpPr>
          <p:cNvPr id="120" name="Straight Connector 119"/>
          <p:cNvCxnSpPr/>
          <p:nvPr/>
        </p:nvCxnSpPr>
        <p:spPr>
          <a:xfrm flipH="1">
            <a:off x="4495806" y="2600237"/>
            <a:ext cx="1" cy="14377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>
            <a:off x="4234726" y="1840203"/>
            <a:ext cx="887209" cy="1589101"/>
            <a:chOff x="3028075" y="2582049"/>
            <a:chExt cx="743962" cy="1929815"/>
          </a:xfrm>
          <a:solidFill>
            <a:srgbClr val="00B050"/>
          </a:solidFill>
        </p:grpSpPr>
        <p:sp>
          <p:nvSpPr>
            <p:cNvPr id="122" name="Oval 39"/>
            <p:cNvSpPr/>
            <p:nvPr/>
          </p:nvSpPr>
          <p:spPr>
            <a:xfrm rot="5400000">
              <a:off x="2356659" y="3253465"/>
              <a:ext cx="1926053" cy="583221"/>
            </a:xfrm>
            <a:custGeom>
              <a:avLst/>
              <a:gdLst/>
              <a:ahLst/>
              <a:cxnLst/>
              <a:rect l="l" t="t" r="r" b="b"/>
              <a:pathLst>
                <a:path w="1926053" h="583221">
                  <a:moveTo>
                    <a:pt x="0" y="291611"/>
                  </a:moveTo>
                  <a:lnTo>
                    <a:pt x="0" y="291610"/>
                  </a:lnTo>
                  <a:lnTo>
                    <a:pt x="0" y="291610"/>
                  </a:lnTo>
                  <a:lnTo>
                    <a:pt x="0" y="130869"/>
                  </a:lnTo>
                  <a:lnTo>
                    <a:pt x="159429" y="130869"/>
                  </a:lnTo>
                  <a:cubicBezTo>
                    <a:pt x="331317" y="51932"/>
                    <a:pt x="625917" y="0"/>
                    <a:pt x="960467" y="0"/>
                  </a:cubicBezTo>
                  <a:cubicBezTo>
                    <a:pt x="1295017" y="0"/>
                    <a:pt x="1589616" y="51932"/>
                    <a:pt x="1761504" y="130869"/>
                  </a:cubicBezTo>
                  <a:lnTo>
                    <a:pt x="1926053" y="130869"/>
                  </a:lnTo>
                  <a:lnTo>
                    <a:pt x="1926053" y="291610"/>
                  </a:lnTo>
                  <a:lnTo>
                    <a:pt x="1920934" y="291610"/>
                  </a:lnTo>
                  <a:cubicBezTo>
                    <a:pt x="1920934" y="291610"/>
                    <a:pt x="1920934" y="291610"/>
                    <a:pt x="1920934" y="291611"/>
                  </a:cubicBezTo>
                  <a:lnTo>
                    <a:pt x="1926053" y="291611"/>
                  </a:lnTo>
                  <a:cubicBezTo>
                    <a:pt x="1926053" y="452662"/>
                    <a:pt x="1496037" y="583221"/>
                    <a:pt x="965586" y="583221"/>
                  </a:cubicBezTo>
                  <a:cubicBezTo>
                    <a:pt x="435135" y="583221"/>
                    <a:pt x="5120" y="452662"/>
                    <a:pt x="5120" y="29161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3" name="Oval 39"/>
            <p:cNvSpPr/>
            <p:nvPr/>
          </p:nvSpPr>
          <p:spPr>
            <a:xfrm rot="5400000">
              <a:off x="2517400" y="3257227"/>
              <a:ext cx="1926053" cy="583221"/>
            </a:xfrm>
            <a:custGeom>
              <a:avLst/>
              <a:gdLst/>
              <a:ahLst/>
              <a:cxnLst/>
              <a:rect l="l" t="t" r="r" b="b"/>
              <a:pathLst>
                <a:path w="1910077" h="635000">
                  <a:moveTo>
                    <a:pt x="0" y="317500"/>
                  </a:moveTo>
                  <a:cubicBezTo>
                    <a:pt x="0" y="142150"/>
                    <a:pt x="426449" y="0"/>
                    <a:pt x="952500" y="0"/>
                  </a:cubicBezTo>
                  <a:cubicBezTo>
                    <a:pt x="1478551" y="0"/>
                    <a:pt x="1905000" y="142150"/>
                    <a:pt x="1905000" y="317500"/>
                  </a:cubicBezTo>
                  <a:lnTo>
                    <a:pt x="1910077" y="317500"/>
                  </a:lnTo>
                  <a:cubicBezTo>
                    <a:pt x="1910077" y="492850"/>
                    <a:pt x="1483628" y="635000"/>
                    <a:pt x="957577" y="635000"/>
                  </a:cubicBezTo>
                  <a:cubicBezTo>
                    <a:pt x="431526" y="635000"/>
                    <a:pt x="5077" y="492850"/>
                    <a:pt x="5077" y="31750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00"/>
                </a:solidFill>
              </a:endParaRPr>
            </a:p>
          </p:txBody>
        </p:sp>
      </p:grpSp>
      <p:cxnSp>
        <p:nvCxnSpPr>
          <p:cNvPr id="124" name="Straight Connector 123"/>
          <p:cNvCxnSpPr/>
          <p:nvPr/>
        </p:nvCxnSpPr>
        <p:spPr>
          <a:xfrm flipH="1">
            <a:off x="4729285" y="2599055"/>
            <a:ext cx="1" cy="14377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/>
          <p:cNvGrpSpPr/>
          <p:nvPr/>
        </p:nvGrpSpPr>
        <p:grpSpPr>
          <a:xfrm>
            <a:off x="4400549" y="1519861"/>
            <a:ext cx="889001" cy="2273944"/>
            <a:chOff x="3028075" y="2582049"/>
            <a:chExt cx="743962" cy="1929815"/>
          </a:xfrm>
          <a:solidFill>
            <a:srgbClr val="00B0F0"/>
          </a:solidFill>
        </p:grpSpPr>
        <p:sp>
          <p:nvSpPr>
            <p:cNvPr id="126" name="Oval 39"/>
            <p:cNvSpPr/>
            <p:nvPr/>
          </p:nvSpPr>
          <p:spPr>
            <a:xfrm rot="5400000">
              <a:off x="2356659" y="3253465"/>
              <a:ext cx="1926053" cy="583221"/>
            </a:xfrm>
            <a:custGeom>
              <a:avLst/>
              <a:gdLst/>
              <a:ahLst/>
              <a:cxnLst/>
              <a:rect l="l" t="t" r="r" b="b"/>
              <a:pathLst>
                <a:path w="1926053" h="583221">
                  <a:moveTo>
                    <a:pt x="0" y="291611"/>
                  </a:moveTo>
                  <a:lnTo>
                    <a:pt x="0" y="291610"/>
                  </a:lnTo>
                  <a:lnTo>
                    <a:pt x="0" y="291610"/>
                  </a:lnTo>
                  <a:lnTo>
                    <a:pt x="0" y="130869"/>
                  </a:lnTo>
                  <a:lnTo>
                    <a:pt x="159429" y="130869"/>
                  </a:lnTo>
                  <a:cubicBezTo>
                    <a:pt x="331317" y="51932"/>
                    <a:pt x="625917" y="0"/>
                    <a:pt x="960467" y="0"/>
                  </a:cubicBezTo>
                  <a:cubicBezTo>
                    <a:pt x="1295017" y="0"/>
                    <a:pt x="1589616" y="51932"/>
                    <a:pt x="1761504" y="130869"/>
                  </a:cubicBezTo>
                  <a:lnTo>
                    <a:pt x="1926053" y="130869"/>
                  </a:lnTo>
                  <a:lnTo>
                    <a:pt x="1926053" y="291610"/>
                  </a:lnTo>
                  <a:lnTo>
                    <a:pt x="1920934" y="291610"/>
                  </a:lnTo>
                  <a:cubicBezTo>
                    <a:pt x="1920934" y="291610"/>
                    <a:pt x="1920934" y="291610"/>
                    <a:pt x="1920934" y="291611"/>
                  </a:cubicBezTo>
                  <a:lnTo>
                    <a:pt x="1926053" y="291611"/>
                  </a:lnTo>
                  <a:cubicBezTo>
                    <a:pt x="1926053" y="452662"/>
                    <a:pt x="1496037" y="583221"/>
                    <a:pt x="965586" y="583221"/>
                  </a:cubicBezTo>
                  <a:cubicBezTo>
                    <a:pt x="435135" y="583221"/>
                    <a:pt x="5120" y="452662"/>
                    <a:pt x="5120" y="29161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7" name="Oval 39"/>
            <p:cNvSpPr/>
            <p:nvPr/>
          </p:nvSpPr>
          <p:spPr>
            <a:xfrm rot="5400000">
              <a:off x="2517400" y="3257227"/>
              <a:ext cx="1926053" cy="583221"/>
            </a:xfrm>
            <a:custGeom>
              <a:avLst/>
              <a:gdLst/>
              <a:ahLst/>
              <a:cxnLst/>
              <a:rect l="l" t="t" r="r" b="b"/>
              <a:pathLst>
                <a:path w="1910077" h="635000">
                  <a:moveTo>
                    <a:pt x="0" y="317500"/>
                  </a:moveTo>
                  <a:cubicBezTo>
                    <a:pt x="0" y="142150"/>
                    <a:pt x="426449" y="0"/>
                    <a:pt x="952500" y="0"/>
                  </a:cubicBezTo>
                  <a:cubicBezTo>
                    <a:pt x="1478551" y="0"/>
                    <a:pt x="1905000" y="142150"/>
                    <a:pt x="1905000" y="317500"/>
                  </a:cubicBezTo>
                  <a:lnTo>
                    <a:pt x="1910077" y="317500"/>
                  </a:lnTo>
                  <a:cubicBezTo>
                    <a:pt x="1910077" y="492850"/>
                    <a:pt x="1483628" y="635000"/>
                    <a:pt x="957577" y="635000"/>
                  </a:cubicBezTo>
                  <a:cubicBezTo>
                    <a:pt x="431526" y="635000"/>
                    <a:pt x="5077" y="492850"/>
                    <a:pt x="5077" y="31750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128" name="Straight Connector 127"/>
          <p:cNvCxnSpPr/>
          <p:nvPr/>
        </p:nvCxnSpPr>
        <p:spPr>
          <a:xfrm flipH="1">
            <a:off x="4957490" y="2595998"/>
            <a:ext cx="1" cy="14377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oup 128"/>
          <p:cNvGrpSpPr/>
          <p:nvPr/>
        </p:nvGrpSpPr>
        <p:grpSpPr>
          <a:xfrm>
            <a:off x="4673600" y="1695759"/>
            <a:ext cx="787400" cy="1929815"/>
            <a:chOff x="3327657" y="1994229"/>
            <a:chExt cx="743962" cy="1929815"/>
          </a:xfrm>
          <a:solidFill>
            <a:srgbClr val="0070C0"/>
          </a:solidFill>
        </p:grpSpPr>
        <p:sp>
          <p:nvSpPr>
            <p:cNvPr id="130" name="Oval 39"/>
            <p:cNvSpPr/>
            <p:nvPr/>
          </p:nvSpPr>
          <p:spPr>
            <a:xfrm rot="5400000">
              <a:off x="2656241" y="2665645"/>
              <a:ext cx="1926053" cy="583221"/>
            </a:xfrm>
            <a:custGeom>
              <a:avLst/>
              <a:gdLst/>
              <a:ahLst/>
              <a:cxnLst/>
              <a:rect l="l" t="t" r="r" b="b"/>
              <a:pathLst>
                <a:path w="1926053" h="583221">
                  <a:moveTo>
                    <a:pt x="0" y="291611"/>
                  </a:moveTo>
                  <a:lnTo>
                    <a:pt x="0" y="291610"/>
                  </a:lnTo>
                  <a:lnTo>
                    <a:pt x="0" y="291610"/>
                  </a:lnTo>
                  <a:lnTo>
                    <a:pt x="0" y="130869"/>
                  </a:lnTo>
                  <a:lnTo>
                    <a:pt x="159429" y="130869"/>
                  </a:lnTo>
                  <a:cubicBezTo>
                    <a:pt x="331317" y="51932"/>
                    <a:pt x="625917" y="0"/>
                    <a:pt x="960467" y="0"/>
                  </a:cubicBezTo>
                  <a:cubicBezTo>
                    <a:pt x="1295017" y="0"/>
                    <a:pt x="1589616" y="51932"/>
                    <a:pt x="1761504" y="130869"/>
                  </a:cubicBezTo>
                  <a:lnTo>
                    <a:pt x="1926053" y="130869"/>
                  </a:lnTo>
                  <a:lnTo>
                    <a:pt x="1926053" y="291610"/>
                  </a:lnTo>
                  <a:lnTo>
                    <a:pt x="1920934" y="291610"/>
                  </a:lnTo>
                  <a:cubicBezTo>
                    <a:pt x="1920934" y="291610"/>
                    <a:pt x="1920934" y="291610"/>
                    <a:pt x="1920934" y="291611"/>
                  </a:cubicBezTo>
                  <a:lnTo>
                    <a:pt x="1926053" y="291611"/>
                  </a:lnTo>
                  <a:cubicBezTo>
                    <a:pt x="1926053" y="452662"/>
                    <a:pt x="1496037" y="583221"/>
                    <a:pt x="965586" y="583221"/>
                  </a:cubicBezTo>
                  <a:cubicBezTo>
                    <a:pt x="435135" y="583221"/>
                    <a:pt x="5120" y="452662"/>
                    <a:pt x="5120" y="29161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1" name="Oval 39"/>
            <p:cNvSpPr/>
            <p:nvPr/>
          </p:nvSpPr>
          <p:spPr>
            <a:xfrm rot="5400000">
              <a:off x="2816982" y="2669407"/>
              <a:ext cx="1926053" cy="583221"/>
            </a:xfrm>
            <a:custGeom>
              <a:avLst/>
              <a:gdLst/>
              <a:ahLst/>
              <a:cxnLst/>
              <a:rect l="l" t="t" r="r" b="b"/>
              <a:pathLst>
                <a:path w="1910077" h="635000">
                  <a:moveTo>
                    <a:pt x="0" y="317500"/>
                  </a:moveTo>
                  <a:cubicBezTo>
                    <a:pt x="0" y="142150"/>
                    <a:pt x="426449" y="0"/>
                    <a:pt x="952500" y="0"/>
                  </a:cubicBezTo>
                  <a:cubicBezTo>
                    <a:pt x="1478551" y="0"/>
                    <a:pt x="1905000" y="142150"/>
                    <a:pt x="1905000" y="317500"/>
                  </a:cubicBezTo>
                  <a:lnTo>
                    <a:pt x="1910077" y="317500"/>
                  </a:lnTo>
                  <a:cubicBezTo>
                    <a:pt x="1910077" y="492850"/>
                    <a:pt x="1483628" y="635000"/>
                    <a:pt x="957577" y="635000"/>
                  </a:cubicBezTo>
                  <a:cubicBezTo>
                    <a:pt x="431526" y="635000"/>
                    <a:pt x="5077" y="492850"/>
                    <a:pt x="5077" y="31750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32" name="Line 6"/>
          <p:cNvSpPr>
            <a:spLocks noChangeShapeType="1"/>
          </p:cNvSpPr>
          <p:nvPr/>
        </p:nvSpPr>
        <p:spPr bwMode="auto">
          <a:xfrm flipV="1">
            <a:off x="3450116" y="1484748"/>
            <a:ext cx="0" cy="117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133" name="Line 7"/>
          <p:cNvSpPr>
            <a:spLocks noChangeShapeType="1"/>
          </p:cNvSpPr>
          <p:nvPr/>
        </p:nvSpPr>
        <p:spPr bwMode="auto">
          <a:xfrm>
            <a:off x="3450116" y="2659498"/>
            <a:ext cx="2400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134" name="Rectangle 9"/>
          <p:cNvSpPr/>
          <p:nvPr/>
        </p:nvSpPr>
        <p:spPr>
          <a:xfrm>
            <a:off x="3450116" y="1478398"/>
            <a:ext cx="1747838" cy="1181100"/>
          </a:xfrm>
          <a:custGeom>
            <a:avLst/>
            <a:gdLst/>
            <a:ahLst/>
            <a:cxnLst/>
            <a:rect l="l" t="t" r="r" b="b"/>
            <a:pathLst>
              <a:path w="1748632" h="1181082">
                <a:moveTo>
                  <a:pt x="1374775" y="1279"/>
                </a:moveTo>
                <a:cubicBezTo>
                  <a:pt x="1619647" y="-18567"/>
                  <a:pt x="1748631" y="198689"/>
                  <a:pt x="1748631" y="236545"/>
                </a:cubicBezTo>
                <a:lnTo>
                  <a:pt x="1748631" y="242869"/>
                </a:lnTo>
                <a:lnTo>
                  <a:pt x="1748632" y="1181082"/>
                </a:lnTo>
                <a:lnTo>
                  <a:pt x="0" y="1181082"/>
                </a:lnTo>
                <a:lnTo>
                  <a:pt x="0" y="243755"/>
                </a:lnTo>
                <a:cubicBezTo>
                  <a:pt x="81195" y="318171"/>
                  <a:pt x="308219" y="622146"/>
                  <a:pt x="465137" y="652792"/>
                </a:cubicBezTo>
                <a:cubicBezTo>
                  <a:pt x="624115" y="683840"/>
                  <a:pt x="801687" y="573745"/>
                  <a:pt x="950912" y="427059"/>
                </a:cubicBezTo>
                <a:cubicBezTo>
                  <a:pt x="1100137" y="280373"/>
                  <a:pt x="1129903" y="21125"/>
                  <a:pt x="1374775" y="1279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35" name="Straight Connector 134"/>
          <p:cNvCxnSpPr/>
          <p:nvPr/>
        </p:nvCxnSpPr>
        <p:spPr>
          <a:xfrm flipH="1">
            <a:off x="5199067" y="2595880"/>
            <a:ext cx="1" cy="14377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TextBox 135"/>
              <p:cNvSpPr txBox="1"/>
              <p:nvPr/>
            </p:nvSpPr>
            <p:spPr>
              <a:xfrm>
                <a:off x="3212160" y="4030877"/>
                <a:ext cx="23109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i="1" smtClean="0">
                          <a:latin typeface="Cambria Math"/>
                        </a:rPr>
                        <m:t>0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h</m:t>
                      </m:r>
                      <m:r>
                        <a:rPr lang="en-US" b="0" i="1" smtClean="0">
                          <a:latin typeface="Cambria Math"/>
                        </a:rPr>
                        <m:t> 2</m:t>
                      </m:r>
                      <m:r>
                        <a:rPr lang="en-US" b="0" i="1" smtClean="0">
                          <a:latin typeface="Cambria Math"/>
                        </a:rPr>
                        <m:t>h</m:t>
                      </m:r>
                      <m:r>
                        <a:rPr lang="en-US" b="0" i="1" smtClean="0">
                          <a:latin typeface="Cambria Math"/>
                        </a:rPr>
                        <m:t>…                </m:t>
                      </m:r>
                      <m:r>
                        <a:rPr lang="en-US" b="0" i="1" smtClean="0">
                          <a:latin typeface="Cambria Math"/>
                        </a:rPr>
                        <m:t>𝑛h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6" name="TextBox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160" y="4030877"/>
                <a:ext cx="2310954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96"/>
              <p:cNvSpPr txBox="1">
                <a:spLocks noChangeArrowheads="1"/>
              </p:cNvSpPr>
              <p:nvPr/>
            </p:nvSpPr>
            <p:spPr bwMode="auto">
              <a:xfrm>
                <a:off x="3545987" y="1449156"/>
                <a:ext cx="94910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mbria Math" pitchFamily="18" charset="0"/>
                    <a:ea typeface="Cambria Math" pitchFamily="18" charset="0"/>
                    <a:cs typeface="Cambria Math" pitchFamily="18" charset="0"/>
                  </a:rPr>
                  <a:t>r = 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/>
                            <a:ea typeface="Cambria Math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>
                  <a:latin typeface="Cambria Math" pitchFamily="18" charset="0"/>
                  <a:ea typeface="Cambria Math" pitchFamily="18" charset="0"/>
                  <a:cs typeface="Cambria Math" pitchFamily="18" charset="0"/>
                </a:endParaRPr>
              </a:p>
            </p:txBody>
          </p:sp>
        </mc:Choice>
        <mc:Fallback xmlns="">
          <p:sp>
            <p:nvSpPr>
              <p:cNvPr id="13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5987" y="1449156"/>
                <a:ext cx="949106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5806" t="-10000" b="-25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/>
              <p:cNvSpPr txBox="1"/>
              <p:nvPr/>
            </p:nvSpPr>
            <p:spPr>
              <a:xfrm>
                <a:off x="3273440" y="5105399"/>
                <a:ext cx="2618089" cy="1292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itchFamily="18" charset="0"/>
                          <a:ea typeface="Cambria Math" pitchFamily="18" charset="0"/>
                        </a:rPr>
                        <m:t>𝑛</m:t>
                      </m:r>
                      <m:r>
                        <a:rPr lang="en-US" sz="2400" i="1">
                          <a:latin typeface="Cambria Math" pitchFamily="18" charset="0"/>
                          <a:ea typeface="Cambria Math" pitchFamily="18" charset="0"/>
                        </a:rPr>
                        <m:t>→∞⇒</m:t>
                      </m:r>
                      <m:r>
                        <a:rPr lang="en-US" sz="2400" i="1">
                          <a:latin typeface="Cambria Math" pitchFamily="18" charset="0"/>
                          <a:ea typeface="Cambria Math" pitchFamily="18" charset="0"/>
                        </a:rPr>
                        <m:t>h</m:t>
                      </m:r>
                      <m:r>
                        <a:rPr lang="en-US" sz="2400" i="1">
                          <a:latin typeface="Cambria Math" pitchFamily="18" charset="0"/>
                          <a:ea typeface="Cambria Math" pitchFamily="18" charset="0"/>
                        </a:rPr>
                        <m:t>→0</m:t>
                      </m:r>
                    </m:oMath>
                  </m:oMathPara>
                </a14:m>
                <a:endParaRPr lang="en-US" sz="2400" dirty="0">
                  <a:latin typeface="Cambria Math" pitchFamily="18" charset="0"/>
                  <a:ea typeface="Cambria Math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itchFamily="18" charset="0"/>
                          <a:ea typeface="Cambria Math" pitchFamily="18" charset="0"/>
                        </a:rPr>
                        <m:t>𝑉</m:t>
                      </m:r>
                      <m:r>
                        <a:rPr lang="en-US" sz="2400" i="1">
                          <a:latin typeface="Cambria Math" pitchFamily="18" charset="0"/>
                          <a:ea typeface="Cambria Math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itchFamily="18" charset="0"/>
                          <a:ea typeface="Cambria Math" pitchFamily="18" charset="0"/>
                        </a:rPr>
                        <m:t>𝜋</m:t>
                      </m:r>
                      <m:nary>
                        <m:naryPr>
                          <m:ctrlPr>
                            <a:rPr lang="en-US" sz="2400" i="1">
                              <a:latin typeface="Cambria Math"/>
                              <a:ea typeface="Cambria Math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itchFamily="18" charset="0"/>
                              <a:ea typeface="Cambria Math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latin typeface="Cambria Math" pitchFamily="18" charset="0"/>
                              <a:ea typeface="Cambria Math" pitchFamily="18" charset="0"/>
                            </a:rPr>
                            <m:t>𝐻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itchFamily="18" charset="0"/>
                                  <a:ea typeface="Cambria Math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itchFamily="18" charset="0"/>
                                  <a:ea typeface="Cambria Math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itchFamily="18" charset="0"/>
                              <a:ea typeface="Cambria Math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400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139" name="TextBox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440" y="5105399"/>
                <a:ext cx="2618089" cy="12922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843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43123</TotalTime>
  <Words>324</Words>
  <Application>Microsoft Office PowerPoint</Application>
  <PresentationFormat>On-screen Show (4:3)</PresentationFormat>
  <Paragraphs>39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Default Design</vt:lpstr>
      <vt:lpstr>Volume of revolution</vt:lpstr>
      <vt:lpstr>Volume of revolution</vt:lpstr>
      <vt:lpstr>Volume of revolution Disk integration</vt:lpstr>
      <vt:lpstr>Volume of revolution Disk integration</vt:lpstr>
    </vt:vector>
  </TitlesOfParts>
  <Company>none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Rešavanje  sistema algebarskih jednačina</dc:title>
  <dc:creator>djordjePC</dc:creator>
  <cp:lastModifiedBy>Dark Voice</cp:lastModifiedBy>
  <cp:revision>2023</cp:revision>
  <dcterms:created xsi:type="dcterms:W3CDTF">2009-10-19T07:36:56Z</dcterms:created>
  <dcterms:modified xsi:type="dcterms:W3CDTF">2014-12-14T20:13:53Z</dcterms:modified>
</cp:coreProperties>
</file>