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41"/>
  </p:notesMasterIdLst>
  <p:sldIdLst>
    <p:sldId id="256" r:id="rId2"/>
    <p:sldId id="257" r:id="rId3"/>
    <p:sldId id="266" r:id="rId4"/>
    <p:sldId id="267" r:id="rId5"/>
    <p:sldId id="280" r:id="rId6"/>
    <p:sldId id="258" r:id="rId7"/>
    <p:sldId id="278" r:id="rId8"/>
    <p:sldId id="276" r:id="rId9"/>
    <p:sldId id="268" r:id="rId10"/>
    <p:sldId id="279" r:id="rId11"/>
    <p:sldId id="259" r:id="rId12"/>
    <p:sldId id="269" r:id="rId13"/>
    <p:sldId id="295" r:id="rId14"/>
    <p:sldId id="296" r:id="rId15"/>
    <p:sldId id="297" r:id="rId16"/>
    <p:sldId id="260" r:id="rId17"/>
    <p:sldId id="270" r:id="rId18"/>
    <p:sldId id="277" r:id="rId19"/>
    <p:sldId id="274" r:id="rId20"/>
    <p:sldId id="275" r:id="rId21"/>
    <p:sldId id="261" r:id="rId22"/>
    <p:sldId id="271" r:id="rId23"/>
    <p:sldId id="287" r:id="rId24"/>
    <p:sldId id="293" r:id="rId25"/>
    <p:sldId id="292" r:id="rId26"/>
    <p:sldId id="294" r:id="rId27"/>
    <p:sldId id="289" r:id="rId28"/>
    <p:sldId id="290" r:id="rId29"/>
    <p:sldId id="291" r:id="rId30"/>
    <p:sldId id="262" r:id="rId31"/>
    <p:sldId id="272" r:id="rId32"/>
    <p:sldId id="282" r:id="rId33"/>
    <p:sldId id="283" r:id="rId34"/>
    <p:sldId id="285" r:id="rId35"/>
    <p:sldId id="286" r:id="rId36"/>
    <p:sldId id="263" r:id="rId37"/>
    <p:sldId id="273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75472" autoAdjust="0"/>
  </p:normalViewPr>
  <p:slideViewPr>
    <p:cSldViewPr snapToGrid="0" snapToObjects="1">
      <p:cViewPr varScale="1">
        <p:scale>
          <a:sx n="73" d="100"/>
          <a:sy n="73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F1F2-B05F-0E4E-8F76-E3E624A9036E}" type="datetimeFigureOut">
              <a:rPr lang="en-US" smtClean="0"/>
              <a:t>7/13/15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F66AC-0D4F-E741-8689-A77582811C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38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garantir que uma informação não é tendenciosa se o conteúdo é produzido por apenas uma parte da população?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2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 smtClean="0"/>
              <a:t>Comunidades velhas</a:t>
            </a:r>
          </a:p>
          <a:p>
            <a:pPr marL="0" indent="0" algn="l">
              <a:buNone/>
            </a:pP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diferença</a:t>
            </a:r>
            <a:r>
              <a:rPr lang="en-US" dirty="0" smtClean="0"/>
              <a:t> no tempo de </a:t>
            </a:r>
            <a:r>
              <a:rPr lang="en-US" dirty="0" err="1" smtClean="0"/>
              <a:t>vida</a:t>
            </a:r>
            <a:r>
              <a:rPr lang="en-US" dirty="0" smtClean="0"/>
              <a:t>,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 </a:t>
            </a:r>
            <a:r>
              <a:rPr lang="en-US" dirty="0" err="1" smtClean="0"/>
              <a:t>passam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tempo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comunidade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e o </a:t>
            </a:r>
            <a:r>
              <a:rPr lang="en-US" dirty="0" err="1" smtClean="0"/>
              <a:t>contrário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com </a:t>
            </a:r>
            <a:r>
              <a:rPr lang="en-US" dirty="0" err="1" smtClean="0"/>
              <a:t>relação</a:t>
            </a:r>
            <a:r>
              <a:rPr lang="en-US" dirty="0" smtClean="0"/>
              <a:t> à </a:t>
            </a:r>
            <a:r>
              <a:rPr lang="en-US" dirty="0" err="1" smtClean="0"/>
              <a:t>frequência</a:t>
            </a:r>
            <a:r>
              <a:rPr lang="en-US" dirty="0" smtClean="0"/>
              <a:t> de </a:t>
            </a:r>
            <a:r>
              <a:rPr lang="en-US" dirty="0" err="1" smtClean="0"/>
              <a:t>contribuição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ativos</a:t>
            </a:r>
            <a:r>
              <a:rPr lang="en-US" dirty="0" smtClean="0"/>
              <a:t>: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contribuem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 </a:t>
            </a:r>
          </a:p>
          <a:p>
            <a:pPr marL="0" indent="0" algn="l">
              <a:buNone/>
            </a:pPr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4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 smtClean="0">
                <a:latin typeface="+mn-lt"/>
              </a:rPr>
              <a:t>Observando as contribuições de homens e mulheres ao longo do tempo notamos que em, aproximadamente, um quarto dos sites estudados a proporção das contribuições provenientes de mulheres está aumentando (20/60/5). </a:t>
            </a:r>
          </a:p>
          <a:p>
            <a:pPr algn="l"/>
            <a:r>
              <a:rPr lang="pt-BR" sz="1200" dirty="0" smtClean="0">
                <a:latin typeface="+mn-lt"/>
              </a:rPr>
              <a:t>Apesar de não tão evidente, das comunidades que apresentaram diferença estatística quanto aos registos feitos por homens e mulheres ao longo do tempo é possível ver um padrão: os registros de mulheres têm aumentado (8/76/1). </a:t>
            </a:r>
          </a:p>
          <a:p>
            <a:pPr algn="l"/>
            <a:r>
              <a:rPr lang="pt-BR" sz="1200" dirty="0" smtClean="0">
                <a:latin typeface="+mn-lt"/>
              </a:rPr>
              <a:t>Ambos resultados são mais visíveis se considerarmos apenas os sites relacionados a STEM: 16/25/3 para contribuições ao longo do tempo e 6/38/0 para a proporção de novos registros.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9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Saber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contribuem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similar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dos sites </a:t>
            </a:r>
            <a:r>
              <a:rPr lang="en-US" dirty="0" err="1" smtClean="0"/>
              <a:t>aponta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mulher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site </a:t>
            </a:r>
            <a:r>
              <a:rPr lang="en-US" dirty="0" err="1" smtClean="0"/>
              <a:t>aleatório</a:t>
            </a:r>
            <a:r>
              <a:rPr lang="en-US" dirty="0" smtClean="0"/>
              <a:t> do </a:t>
            </a:r>
            <a:r>
              <a:rPr lang="en-US" i="1" dirty="0" err="1" smtClean="0"/>
              <a:t>StackExchange</a:t>
            </a:r>
            <a:r>
              <a:rPr lang="en-US" i="1" dirty="0" smtClean="0"/>
              <a:t> </a:t>
            </a:r>
            <a:r>
              <a:rPr lang="en-US" dirty="0" err="1" smtClean="0"/>
              <a:t>provavelmente</a:t>
            </a:r>
            <a:r>
              <a:rPr lang="en-US" dirty="0" smtClean="0"/>
              <a:t> </a:t>
            </a:r>
            <a:r>
              <a:rPr lang="en-US" dirty="0" err="1" smtClean="0"/>
              <a:t>ira</a:t>
            </a:r>
            <a:r>
              <a:rPr lang="en-US" dirty="0" smtClean="0"/>
              <a:t>́ </a:t>
            </a:r>
            <a:r>
              <a:rPr lang="en-US" dirty="0" err="1" smtClean="0"/>
              <a:t>encontrar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a </a:t>
            </a:r>
            <a:r>
              <a:rPr lang="en-US" dirty="0" err="1" smtClean="0"/>
              <a:t>estimule</a:t>
            </a:r>
            <a:r>
              <a:rPr lang="en-US" dirty="0" smtClean="0"/>
              <a:t> a </a:t>
            </a:r>
            <a:r>
              <a:rPr lang="en-US" dirty="0" err="1" smtClean="0"/>
              <a:t>contribuir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45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Percepção de performance</a:t>
            </a:r>
          </a:p>
          <a:p>
            <a:endParaRPr lang="pt-BR" dirty="0" smtClean="0"/>
          </a:p>
          <a:p>
            <a:r>
              <a:rPr lang="pt-BR" dirty="0" smtClean="0"/>
              <a:t>Negativismo leva à desmotivação</a:t>
            </a:r>
          </a:p>
          <a:p>
            <a:endParaRPr lang="pt-BR" dirty="0" smtClean="0"/>
          </a:p>
          <a:p>
            <a:r>
              <a:rPr lang="pt-BR" dirty="0" smtClean="0"/>
              <a:t>Mulheres têm baixa auto estima quando o assunto é ciência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com </a:t>
            </a:r>
            <a:r>
              <a:rPr lang="en-US" dirty="0" err="1" smtClean="0"/>
              <a:t>sua</a:t>
            </a:r>
            <a:r>
              <a:rPr lang="en-US" dirty="0" smtClean="0"/>
              <a:t> real performance, a </a:t>
            </a:r>
            <a:r>
              <a:rPr lang="en-US" dirty="0" err="1" smtClean="0"/>
              <a:t>percepção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tem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cognitiva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campo </a:t>
            </a:r>
            <a:r>
              <a:rPr lang="en-US" dirty="0" err="1" smtClean="0"/>
              <a:t>influencia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acha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saira</a:t>
            </a:r>
            <a:r>
              <a:rPr lang="en-US" dirty="0" smtClean="0"/>
              <a:t>́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. No </a:t>
            </a:r>
            <a:r>
              <a:rPr lang="en-US" dirty="0" err="1" smtClean="0"/>
              <a:t>mais</a:t>
            </a:r>
            <a:r>
              <a:rPr lang="en-US" dirty="0" smtClean="0"/>
              <a:t>, </a:t>
            </a:r>
            <a:r>
              <a:rPr lang="en-US" dirty="0" err="1" smtClean="0"/>
              <a:t>achar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se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dada a </a:t>
            </a:r>
            <a:r>
              <a:rPr lang="en-US" dirty="0" err="1" smtClean="0"/>
              <a:t>opção</a:t>
            </a:r>
            <a:r>
              <a:rPr lang="en-US" dirty="0" smtClean="0"/>
              <a:t>, a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chegue</a:t>
            </a:r>
            <a:r>
              <a:rPr lang="en-US" dirty="0" smtClean="0"/>
              <a:t> a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.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acham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são</a:t>
            </a:r>
            <a:r>
              <a:rPr lang="en-US" dirty="0" smtClean="0"/>
              <a:t> boas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ciência</a:t>
            </a:r>
            <a:r>
              <a:rPr lang="en-US" dirty="0" smtClean="0"/>
              <a:t> e </a:t>
            </a:r>
            <a:r>
              <a:rPr lang="en-US" dirty="0" err="1" smtClean="0"/>
              <a:t>isso</a:t>
            </a:r>
            <a:r>
              <a:rPr lang="en-US" dirty="0" smtClean="0"/>
              <a:t> as </a:t>
            </a:r>
            <a:r>
              <a:rPr lang="en-US" dirty="0" err="1" smtClean="0"/>
              <a:t>influencia</a:t>
            </a:r>
            <a:r>
              <a:rPr lang="en-US" dirty="0" smtClean="0"/>
              <a:t> a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do campo.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a </a:t>
            </a:r>
            <a:r>
              <a:rPr lang="en-US" dirty="0" err="1" smtClean="0"/>
              <a:t>proporção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r>
              <a:rPr lang="en-US" dirty="0" smtClean="0"/>
              <a:t> é </a:t>
            </a:r>
            <a:r>
              <a:rPr lang="en-US" dirty="0" err="1" smtClean="0"/>
              <a:t>tão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i="1" dirty="0" smtClean="0"/>
              <a:t>STEM</a:t>
            </a:r>
            <a:r>
              <a:rPr lang="en-US" dirty="0" smtClean="0"/>
              <a:t>, mas </a:t>
            </a:r>
            <a:r>
              <a:rPr lang="en-US" dirty="0" err="1" smtClean="0"/>
              <a:t>elas</a:t>
            </a:r>
            <a:r>
              <a:rPr lang="en-US" dirty="0" smtClean="0"/>
              <a:t> se </a:t>
            </a:r>
            <a:r>
              <a:rPr lang="en-US" dirty="0" err="1" smtClean="0"/>
              <a:t>dão</a:t>
            </a:r>
            <a:r>
              <a:rPr lang="en-US" dirty="0" smtClean="0"/>
              <a:t> </a:t>
            </a:r>
            <a:r>
              <a:rPr lang="en-US" dirty="0" err="1" smtClean="0"/>
              <a:t>tão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r>
              <a:rPr lang="en-US" dirty="0" smtClean="0"/>
              <a:t>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1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Apesar da frequ</a:t>
            </a:r>
            <a:r>
              <a:rPr lang="pt-BR" dirty="0" smtClean="0"/>
              <a:t>ência de contribuições de mulheres ser maior ...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en-US" dirty="0" err="1" smtClean="0"/>
              <a:t>Usuários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têm</a:t>
            </a:r>
            <a:r>
              <a:rPr lang="en-US" dirty="0" smtClean="0"/>
              <a:t> o tempo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comunidade</a:t>
            </a:r>
            <a:r>
              <a:rPr lang="en-US" dirty="0" smtClean="0"/>
              <a:t> </a:t>
            </a:r>
            <a:r>
              <a:rPr lang="en-US" dirty="0" err="1" smtClean="0"/>
              <a:t>preferem</a:t>
            </a:r>
            <a:r>
              <a:rPr lang="en-US" dirty="0" smtClean="0"/>
              <a:t> responder à </a:t>
            </a:r>
            <a:r>
              <a:rPr lang="en-US" dirty="0" err="1" smtClean="0"/>
              <a:t>perguntar</a:t>
            </a:r>
            <a:r>
              <a:rPr lang="en-US" dirty="0" smtClean="0"/>
              <a:t>. 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verificamos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usuários</a:t>
            </a:r>
            <a:r>
              <a:rPr lang="en-US" dirty="0" smtClean="0"/>
              <a:t> </a:t>
            </a:r>
            <a:r>
              <a:rPr lang="en-US" dirty="0" err="1" smtClean="0"/>
              <a:t>são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.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8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olharmos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de </a:t>
            </a:r>
            <a:r>
              <a:rPr lang="en-US" dirty="0" err="1" smtClean="0"/>
              <a:t>áreas</a:t>
            </a:r>
            <a:r>
              <a:rPr lang="en-US" dirty="0" smtClean="0"/>
              <a:t> de </a:t>
            </a:r>
            <a:r>
              <a:rPr lang="en-US" i="1" dirty="0" smtClean="0"/>
              <a:t>STEM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são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terem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, </a:t>
            </a:r>
            <a:r>
              <a:rPr lang="en-US" dirty="0" err="1" smtClean="0"/>
              <a:t>observamos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é similar </a:t>
            </a:r>
            <a:r>
              <a:rPr lang="en-US" dirty="0" err="1" smtClean="0"/>
              <a:t>aos</a:t>
            </a:r>
            <a:r>
              <a:rPr lang="en-US" dirty="0" smtClean="0"/>
              <a:t> de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à </a:t>
            </a:r>
            <a:r>
              <a:rPr lang="en-US" i="1" dirty="0" smtClean="0"/>
              <a:t>STEM</a:t>
            </a:r>
            <a:r>
              <a:rPr lang="en-US" dirty="0" smtClean="0"/>
              <a:t>. 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 </a:t>
            </a:r>
            <a:r>
              <a:rPr lang="en-US" dirty="0" err="1" smtClean="0"/>
              <a:t>fato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escolherem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campo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no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baseline="0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apontam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têm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com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ciência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postura</a:t>
            </a:r>
            <a:r>
              <a:rPr lang="en-US" dirty="0" smtClean="0"/>
              <a:t> com </a:t>
            </a:r>
            <a:r>
              <a:rPr lang="en-US" dirty="0" err="1" smtClean="0"/>
              <a:t>relação</a:t>
            </a:r>
            <a:r>
              <a:rPr lang="en-US" dirty="0" smtClean="0"/>
              <a:t> à </a:t>
            </a:r>
            <a:r>
              <a:rPr lang="en-US" dirty="0" err="1" smtClean="0"/>
              <a:t>disciplina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positiva</a:t>
            </a:r>
            <a:r>
              <a:rPr lang="en-US" dirty="0" smtClean="0"/>
              <a:t> [37], e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 </a:t>
            </a:r>
            <a:r>
              <a:rPr lang="en-US" dirty="0" err="1" smtClean="0"/>
              <a:t>educacionais</a:t>
            </a:r>
            <a:r>
              <a:rPr lang="en-US" dirty="0" smtClean="0"/>
              <a:t> </a:t>
            </a:r>
          </a:p>
          <a:p>
            <a:endParaRPr lang="pt-BR" dirty="0" smtClean="0"/>
          </a:p>
          <a:p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STEM com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STEM 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endParaRPr lang="en-US" dirty="0" smtClean="0"/>
          </a:p>
          <a:p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têm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com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ciência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postura</a:t>
            </a:r>
            <a:r>
              <a:rPr lang="en-US" dirty="0" smtClean="0"/>
              <a:t> com </a:t>
            </a:r>
            <a:r>
              <a:rPr lang="en-US" dirty="0" err="1" smtClean="0"/>
              <a:t>relação</a:t>
            </a:r>
            <a:r>
              <a:rPr lang="en-US" dirty="0" smtClean="0"/>
              <a:t> à </a:t>
            </a:r>
            <a:r>
              <a:rPr lang="en-US" dirty="0" err="1" smtClean="0"/>
              <a:t>disciplina</a:t>
            </a:r>
            <a:r>
              <a:rPr lang="en-US" dirty="0" smtClean="0"/>
              <a:t> e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 </a:t>
            </a:r>
            <a:r>
              <a:rPr lang="en-US" dirty="0" err="1" smtClean="0"/>
              <a:t>educacionais</a:t>
            </a:r>
            <a:r>
              <a:rPr lang="en-US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88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Conseguimos</a:t>
            </a:r>
            <a:r>
              <a:rPr lang="en-US" dirty="0" smtClean="0"/>
              <a:t> </a:t>
            </a:r>
            <a:r>
              <a:rPr lang="en-US" dirty="0" err="1" smtClean="0"/>
              <a:t>enxergar</a:t>
            </a:r>
            <a:r>
              <a:rPr lang="en-US" dirty="0" smtClean="0"/>
              <a:t> </a:t>
            </a:r>
            <a:r>
              <a:rPr lang="en-US" dirty="0" err="1" smtClean="0"/>
              <a:t>claramente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barreiras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participação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nestes</a:t>
            </a:r>
            <a:r>
              <a:rPr lang="en-US" dirty="0" smtClean="0"/>
              <a:t> sites: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, </a:t>
            </a:r>
            <a:r>
              <a:rPr lang="en-US" dirty="0" err="1" smtClean="0"/>
              <a:t>considerando</a:t>
            </a:r>
            <a:r>
              <a:rPr lang="en-US" dirty="0" smtClean="0"/>
              <a:t> a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proporção</a:t>
            </a:r>
            <a:r>
              <a:rPr lang="en-US" dirty="0" smtClean="0"/>
              <a:t> de </a:t>
            </a:r>
            <a:r>
              <a:rPr lang="en-US" dirty="0" err="1" smtClean="0"/>
              <a:t>contribuidoras</a:t>
            </a:r>
            <a:r>
              <a:rPr lang="en-US" dirty="0" smtClean="0"/>
              <a:t> e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à </a:t>
            </a:r>
            <a:r>
              <a:rPr lang="en-US" dirty="0" err="1" smtClean="0"/>
              <a:t>partida</a:t>
            </a:r>
            <a:r>
              <a:rPr lang="en-US" dirty="0" smtClean="0"/>
              <a:t> </a:t>
            </a:r>
            <a:r>
              <a:rPr lang="en-US" dirty="0" err="1" smtClean="0"/>
              <a:t>antecipada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engajadas</a:t>
            </a:r>
            <a:r>
              <a:rPr lang="en-US" dirty="0" smtClean="0"/>
              <a:t>. </a:t>
            </a:r>
            <a:r>
              <a:rPr lang="en-US" dirty="0" err="1" smtClean="0"/>
              <a:t>Ambas</a:t>
            </a:r>
            <a:r>
              <a:rPr lang="en-US" dirty="0" smtClean="0"/>
              <a:t> as </a:t>
            </a:r>
            <a:r>
              <a:rPr lang="en-US" dirty="0" err="1" smtClean="0"/>
              <a:t>barreiras</a:t>
            </a:r>
            <a:r>
              <a:rPr lang="en-US" dirty="0" smtClean="0"/>
              <a:t> </a:t>
            </a:r>
            <a:r>
              <a:rPr lang="en-US" dirty="0" err="1" smtClean="0"/>
              <a:t>são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expressivas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 </a:t>
            </a:r>
            <a:r>
              <a:rPr lang="en-US" i="1" dirty="0" smtClean="0"/>
              <a:t>STEM </a:t>
            </a:r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pt-BR" dirty="0" smtClean="0"/>
              <a:t>Internet, linguagem utilizada</a:t>
            </a:r>
          </a:p>
          <a:p>
            <a:pPr marL="171450" indent="-171450">
              <a:buFont typeface="Arial"/>
              <a:buChar char="•"/>
            </a:pPr>
            <a:r>
              <a:rPr lang="pt-BR" dirty="0" smtClean="0"/>
              <a:t>Nicks</a:t>
            </a:r>
            <a:r>
              <a:rPr lang="pt-BR" baseline="0" dirty="0" smtClean="0"/>
              <a:t> femininos no </a:t>
            </a:r>
            <a:r>
              <a:rPr lang="pt-BR" baseline="0" dirty="0" err="1" smtClean="0"/>
              <a:t>irc</a:t>
            </a:r>
            <a:r>
              <a:rPr lang="pt-BR" baseline="0" dirty="0" smtClean="0"/>
              <a:t> tendem a receber 25x mais </a:t>
            </a:r>
            <a:r>
              <a:rPr lang="pt-BR" baseline="0" dirty="0" err="1" smtClean="0"/>
              <a:t>harassment</a:t>
            </a:r>
            <a:endParaRPr lang="pt-BR" baseline="0" dirty="0" smtClean="0"/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MMORPG v</a:t>
            </a:r>
            <a:r>
              <a:rPr lang="pt-BR" baseline="0" dirty="0" smtClean="0"/>
              <a:t>ê um crescimento em massa da sua população feminina, apesar de tudo. O número de mulheres ultrapassa o de homens</a:t>
            </a:r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FOSS 5% - 2% de contribuições por parte das mulheres. Homens não têm noção do preconceito implícito</a:t>
            </a:r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Feedback e competitividade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5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pt-BR" baseline="0" dirty="0" smtClean="0"/>
              <a:t>Preconceito na contratação</a:t>
            </a:r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Mulheres se dão tão bem quanto homens em </a:t>
            </a:r>
            <a:r>
              <a:rPr lang="pt-BR" baseline="0" dirty="0" err="1" smtClean="0"/>
              <a:t>Math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tasks</a:t>
            </a:r>
            <a:r>
              <a:rPr lang="pt-BR" baseline="0" dirty="0" smtClean="0"/>
              <a:t> e têm notas maiores que eles em disciplinas STEM</a:t>
            </a:r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Talento inato</a:t>
            </a:r>
          </a:p>
          <a:p>
            <a:pPr marL="171450" indent="-171450">
              <a:buFont typeface="Arial"/>
              <a:buChar char="•"/>
            </a:pPr>
            <a:r>
              <a:rPr lang="pt-BR" baseline="0" dirty="0" smtClean="0"/>
              <a:t>Baixa autoconfiança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8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 usei medianas!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0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Total: 85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21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r>
              <a:rPr lang="pt-BR" dirty="0" smtClean="0"/>
              <a:t> </a:t>
            </a:r>
            <a:r>
              <a:rPr lang="pt-BR" dirty="0" err="1" smtClean="0"/>
              <a:t>women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57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Answers</a:t>
            </a:r>
            <a:r>
              <a:rPr lang="pt-BR" dirty="0" smtClean="0"/>
              <a:t> </a:t>
            </a:r>
            <a:r>
              <a:rPr lang="pt-BR" dirty="0" err="1" smtClean="0"/>
              <a:t>women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Answers</a:t>
            </a:r>
            <a:r>
              <a:rPr lang="pt-BR" dirty="0" smtClean="0"/>
              <a:t> </a:t>
            </a:r>
            <a:r>
              <a:rPr lang="pt-BR" dirty="0" err="1" smtClean="0"/>
              <a:t>men</a:t>
            </a:r>
            <a:r>
              <a:rPr lang="pt-BR" dirty="0" smtClean="0"/>
              <a:t> (apenas duas comunidades deram diferen</a:t>
            </a:r>
            <a:r>
              <a:rPr lang="pt-BR" dirty="0" smtClean="0"/>
              <a:t>ça estatística para perguntas para homens)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3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Contributions</a:t>
            </a:r>
            <a:r>
              <a:rPr lang="pt-BR" dirty="0" smtClean="0"/>
              <a:t> total </a:t>
            </a:r>
            <a:r>
              <a:rPr lang="pt-BR" dirty="0" err="1" smtClean="0"/>
              <a:t>women</a:t>
            </a:r>
            <a:endParaRPr lang="pt-BR" dirty="0" smtClean="0"/>
          </a:p>
          <a:p>
            <a:endParaRPr lang="pt-B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Estes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mostram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identificam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gênero</a:t>
            </a:r>
            <a:r>
              <a:rPr lang="en-US" dirty="0" smtClean="0"/>
              <a:t> e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engajam</a:t>
            </a:r>
            <a:r>
              <a:rPr lang="en-US" dirty="0" smtClean="0"/>
              <a:t> à </a:t>
            </a:r>
            <a:r>
              <a:rPr lang="en-US" dirty="0" err="1" smtClean="0"/>
              <a:t>comunidade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dos sites, </a:t>
            </a:r>
            <a:r>
              <a:rPr lang="en-US" dirty="0" err="1" smtClean="0"/>
              <a:t>não</a:t>
            </a:r>
            <a:r>
              <a:rPr lang="en-US" dirty="0" smtClean="0"/>
              <a:t> </a:t>
            </a:r>
            <a:r>
              <a:rPr lang="en-US" dirty="0" err="1" smtClean="0"/>
              <a:t>contribuem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.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contrário</a:t>
            </a:r>
            <a:r>
              <a:rPr lang="en-US" dirty="0" smtClean="0"/>
              <a:t>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</a:t>
            </a:r>
            <a:r>
              <a:rPr lang="en-US" dirty="0" err="1" smtClean="0"/>
              <a:t>diferenças</a:t>
            </a:r>
            <a:r>
              <a:rPr lang="en-US" dirty="0" smtClean="0"/>
              <a:t>,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são</a:t>
            </a:r>
            <a:r>
              <a:rPr lang="en-US" dirty="0" smtClean="0"/>
              <a:t>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apontam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contribuem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66AC-0D4F-E741-8689-A77582811CE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2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1749-EE40-7847-9680-075E2F5C773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D6EE-90FE-854F-9C60-F8B24F8A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Comportamentais</a:t>
            </a:r>
            <a:r>
              <a:rPr lang="en-US" dirty="0" smtClean="0"/>
              <a:t> Entre </a:t>
            </a:r>
            <a:r>
              <a:rPr lang="en-US" dirty="0" err="1" smtClean="0"/>
              <a:t>Gêneros</a:t>
            </a:r>
            <a:r>
              <a:rPr lang="en-US" dirty="0" smtClean="0"/>
              <a:t> </a:t>
            </a:r>
            <a:r>
              <a:rPr lang="pt-BR" dirty="0" smtClean="0"/>
              <a:t>em</a:t>
            </a:r>
            <a:r>
              <a:rPr lang="en-US" dirty="0" smtClean="0"/>
              <a:t> </a:t>
            </a:r>
            <a:r>
              <a:rPr lang="pt-BR" dirty="0" smtClean="0"/>
              <a:t>Comunidades</a:t>
            </a:r>
            <a:r>
              <a:rPr lang="en-US" dirty="0" smtClean="0"/>
              <a:t> de </a:t>
            </a:r>
            <a:r>
              <a:rPr lang="en-US" dirty="0" err="1" smtClean="0"/>
              <a:t>Perguntas</a:t>
            </a:r>
            <a:r>
              <a:rPr lang="en-US" dirty="0" smtClean="0"/>
              <a:t> e </a:t>
            </a:r>
            <a:r>
              <a:rPr lang="en-US" dirty="0" err="1" smtClean="0"/>
              <a:t>Respostas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Milena Araujo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 smtClean="0"/>
              <a:t>diversa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Conte</a:t>
            </a:r>
            <a:r>
              <a:rPr lang="en-US" dirty="0" err="1" smtClean="0"/>
              <a:t>údo</a:t>
            </a:r>
            <a:r>
              <a:rPr lang="en-US" dirty="0" smtClean="0"/>
              <a:t> com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tendenciosa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parte da </a:t>
            </a: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e </a:t>
            </a:r>
            <a:r>
              <a:rPr lang="en-US" dirty="0" err="1" smtClean="0"/>
              <a:t>similaridades</a:t>
            </a:r>
            <a:r>
              <a:rPr lang="en-US" dirty="0" smtClean="0"/>
              <a:t> no </a:t>
            </a:r>
            <a:r>
              <a:rPr lang="en-US" dirty="0" err="1" smtClean="0"/>
              <a:t>comportamento</a:t>
            </a:r>
            <a:r>
              <a:rPr lang="en-US" dirty="0" smtClean="0"/>
              <a:t> de </a:t>
            </a:r>
            <a:r>
              <a:rPr lang="en-US" dirty="0" err="1" smtClean="0"/>
              <a:t>homens</a:t>
            </a:r>
            <a:r>
              <a:rPr lang="en-US" dirty="0" smtClean="0"/>
              <a:t> e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do </a:t>
            </a:r>
            <a:r>
              <a:rPr lang="en-US" dirty="0" err="1" smtClean="0"/>
              <a:t>StackExchange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justificar</a:t>
            </a:r>
            <a:r>
              <a:rPr lang="en-US" dirty="0" smtClean="0"/>
              <a:t> a </a:t>
            </a: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mulheres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Comunidades Online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Diferen</a:t>
            </a:r>
            <a:r>
              <a:rPr lang="pt-BR" dirty="0" smtClean="0"/>
              <a:t>ças de comportamento online</a:t>
            </a:r>
          </a:p>
          <a:p>
            <a:r>
              <a:rPr lang="pt-BR" dirty="0" smtClean="0"/>
              <a:t>IRC</a:t>
            </a:r>
          </a:p>
          <a:p>
            <a:r>
              <a:rPr lang="pt-BR" dirty="0" smtClean="0"/>
              <a:t>MMORPG</a:t>
            </a:r>
          </a:p>
          <a:p>
            <a:r>
              <a:rPr lang="pt-BR" dirty="0" smtClean="0"/>
              <a:t>FOSS</a:t>
            </a:r>
          </a:p>
          <a:p>
            <a:r>
              <a:rPr lang="pt-BR" dirty="0" smtClean="0"/>
              <a:t>Competitividade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2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Mulheres em STEM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Preconceito na contrata</a:t>
            </a:r>
            <a:r>
              <a:rPr lang="pt-BR" dirty="0" smtClean="0"/>
              <a:t>ção</a:t>
            </a:r>
          </a:p>
          <a:p>
            <a:r>
              <a:rPr lang="pt-BR" dirty="0" smtClean="0"/>
              <a:t>Performance de mulheres em STEM</a:t>
            </a:r>
          </a:p>
          <a:p>
            <a:r>
              <a:rPr lang="pt-BR" dirty="0" smtClean="0"/>
              <a:t>Talento inato</a:t>
            </a:r>
          </a:p>
          <a:p>
            <a:r>
              <a:rPr lang="pt-BR" dirty="0" smtClean="0"/>
              <a:t>Baixa autoconfiança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77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Comunidades</a:t>
            </a:r>
            <a:r>
              <a:rPr lang="en-US" dirty="0" smtClean="0"/>
              <a:t> do </a:t>
            </a:r>
            <a:r>
              <a:rPr lang="en-US" dirty="0" err="1" smtClean="0"/>
              <a:t>StackExchange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85 </a:t>
            </a:r>
            <a:r>
              <a:rPr lang="en-US" dirty="0" err="1" smtClean="0"/>
              <a:t>comunidades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categorias</a:t>
            </a:r>
            <a:r>
              <a:rPr lang="en-US" dirty="0" smtClean="0"/>
              <a:t>: </a:t>
            </a:r>
            <a:r>
              <a:rPr lang="en-US" dirty="0" err="1"/>
              <a:t>Tecnologia</a:t>
            </a:r>
            <a:r>
              <a:rPr lang="en-US" dirty="0"/>
              <a:t>, </a:t>
            </a:r>
            <a:r>
              <a:rPr lang="en-US" dirty="0" err="1"/>
              <a:t>Cultura</a:t>
            </a:r>
            <a:r>
              <a:rPr lang="en-US" dirty="0"/>
              <a:t>, </a:t>
            </a:r>
            <a:r>
              <a:rPr lang="en-US" dirty="0" err="1"/>
              <a:t>Artes</a:t>
            </a:r>
            <a:r>
              <a:rPr lang="en-US" dirty="0"/>
              <a:t>, </a:t>
            </a:r>
            <a:r>
              <a:rPr lang="en-US" dirty="0" err="1"/>
              <a:t>Ciência</a:t>
            </a:r>
            <a:r>
              <a:rPr lang="en-US" dirty="0"/>
              <a:t>, </a:t>
            </a:r>
            <a:r>
              <a:rPr lang="en-US" dirty="0" err="1"/>
              <a:t>Negócios</a:t>
            </a:r>
            <a:r>
              <a:rPr lang="en-US" dirty="0"/>
              <a:t> e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Destaque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 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Participativos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Reputação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/>
              <a:t>50</a:t>
            </a:r>
          </a:p>
          <a:p>
            <a:endParaRPr lang="en-US" dirty="0" smtClean="0"/>
          </a:p>
          <a:p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contribuição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Gênero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Automatizada</a:t>
            </a:r>
            <a:endParaRPr lang="en-US" dirty="0" smtClean="0"/>
          </a:p>
          <a:p>
            <a:r>
              <a:rPr lang="en-US" dirty="0" smtClean="0"/>
              <a:t>Global Name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8980"/>
              </p:ext>
            </p:extLst>
          </p:nvPr>
        </p:nvGraphicFramePr>
        <p:xfrm>
          <a:off x="1523997" y="3162964"/>
          <a:ext cx="6104404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6101"/>
                <a:gridCol w="1526101"/>
                <a:gridCol w="1526101"/>
                <a:gridCol w="1526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Comunidades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Mulheres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Homens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Neg</a:t>
                      </a:r>
                      <a:r>
                        <a:rPr lang="pt-BR" dirty="0" smtClean="0"/>
                        <a:t>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Artes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Profissional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</a:t>
                      </a:r>
                      <a:r>
                        <a:rPr lang="pt-BR" dirty="0" smtClean="0"/>
                        <a:t>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796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Tecnologia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2751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4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Comportamento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Quantidade</a:t>
            </a:r>
            <a:endParaRPr lang="en-US" dirty="0"/>
          </a:p>
          <a:p>
            <a:r>
              <a:rPr lang="en-US" dirty="0" err="1" smtClean="0"/>
              <a:t>Qualidade</a:t>
            </a:r>
            <a:endParaRPr lang="en-US" dirty="0" smtClean="0"/>
          </a:p>
          <a:p>
            <a:r>
              <a:rPr lang="en-US" dirty="0" err="1" smtClean="0"/>
              <a:t>Dedica</a:t>
            </a:r>
            <a:r>
              <a:rPr lang="en-US" dirty="0" err="1" smtClean="0"/>
              <a:t>ção</a:t>
            </a:r>
            <a:endParaRPr lang="en-US" dirty="0" smtClean="0"/>
          </a:p>
          <a:p>
            <a:r>
              <a:rPr lang="en-US" dirty="0" err="1" smtClean="0"/>
              <a:t>Contribuições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tempo</a:t>
            </a:r>
          </a:p>
          <a:p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tempo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Igualdades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53890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Perguntas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Respostas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Coment</a:t>
                      </a:r>
                      <a:r>
                        <a:rPr lang="pt-BR" dirty="0" smtClean="0"/>
                        <a:t>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1828"/>
              </p:ext>
            </p:extLst>
          </p:nvPr>
        </p:nvGraphicFramePr>
        <p:xfrm>
          <a:off x="457200" y="2681023"/>
          <a:ext cx="82296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/>
                <a:gridCol w="2057400"/>
                <a:gridCol w="1889155"/>
                <a:gridCol w="22256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Taxa de Aceita</a:t>
                      </a:r>
                      <a:r>
                        <a:rPr lang="pt-BR" dirty="0" smtClean="0"/>
                        <a:t>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Utilidade M</a:t>
                      </a:r>
                      <a:r>
                        <a:rPr lang="pt-BR" dirty="0" smtClean="0"/>
                        <a:t>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r>
                        <a:rPr lang="pt-BR" dirty="0" smtClean="0"/>
                        <a:t>édia das Perguntas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60263"/>
              </p:ext>
            </p:extLst>
          </p:nvPr>
        </p:nvGraphicFramePr>
        <p:xfrm>
          <a:off x="457200" y="3768325"/>
          <a:ext cx="8229600" cy="736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/>
                <a:gridCol w="2743200"/>
                <a:gridCol w="2743200"/>
              </a:tblGrid>
              <a:tr h="26650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</a:t>
                      </a:r>
                      <a:r>
                        <a:rPr lang="pt-BR" dirty="0" smtClean="0"/>
                        <a:t>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de Vida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Dedica</a:t>
                      </a:r>
                      <a:r>
                        <a:rPr lang="pt-BR" dirty="0" smtClean="0"/>
                        <a:t>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21948"/>
              </p:ext>
            </p:extLst>
          </p:nvPr>
        </p:nvGraphicFramePr>
        <p:xfrm>
          <a:off x="457200" y="4882051"/>
          <a:ext cx="82296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Contribui</a:t>
                      </a:r>
                      <a:r>
                        <a:rPr lang="pt-BR" dirty="0" smtClean="0"/>
                        <a:t>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Registros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Ao Longo do 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s_wom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swers_wom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swers_m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3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ributions_wom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</a:t>
            </a:r>
            <a:r>
              <a:rPr lang="pt-BR" dirty="0" smtClean="0"/>
              <a:t>ças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N</a:t>
            </a:r>
            <a:r>
              <a:rPr lang="en-US" dirty="0" err="1" smtClean="0"/>
              <a:t>ão</a:t>
            </a:r>
            <a:r>
              <a:rPr lang="en-US" dirty="0" smtClean="0"/>
              <a:t> </a:t>
            </a:r>
            <a:r>
              <a:rPr lang="en-US" dirty="0" err="1"/>
              <a:t>encontramos</a:t>
            </a:r>
            <a:r>
              <a:rPr lang="en-US" dirty="0"/>
              <a:t> um </a:t>
            </a:r>
            <a:r>
              <a:rPr lang="en-US" dirty="0" err="1"/>
              <a:t>padrão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</a:t>
            </a:r>
            <a:r>
              <a:rPr lang="en-US" dirty="0" err="1"/>
              <a:t>às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diferença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avaliação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. </a:t>
            </a:r>
            <a:endParaRPr lang="en-US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9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Dedica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Homens t</a:t>
            </a:r>
            <a:r>
              <a:rPr lang="pt-BR" dirty="0" smtClean="0"/>
              <a:t>êm um tempo de vida maior</a:t>
            </a:r>
          </a:p>
          <a:p>
            <a:endParaRPr lang="pt-BR" dirty="0" smtClean="0"/>
          </a:p>
          <a:p>
            <a:r>
              <a:rPr lang="pt-BR" dirty="0" smtClean="0"/>
              <a:t>Mulheres contribuem mais frequentemente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66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</a:t>
            </a:r>
            <a:r>
              <a:rPr lang="pt-BR" dirty="0" smtClean="0"/>
              <a:t>ças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Contribui</a:t>
            </a:r>
            <a:r>
              <a:rPr lang="pt-BR" dirty="0" smtClean="0"/>
              <a:t>ções vindas de mulheres têm aumentado em um quarto das comunidades estudadas</a:t>
            </a:r>
            <a:endParaRPr lang="pt-BR" dirty="0" smtClean="0"/>
          </a:p>
          <a:p>
            <a:r>
              <a:rPr lang="pt-BR" dirty="0" smtClean="0"/>
              <a:t>Os registros por parte das mulheres t</a:t>
            </a:r>
            <a:r>
              <a:rPr lang="pt-BR" dirty="0" smtClean="0"/>
              <a:t>êm aumentado, principalmente em comunidades de 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8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colaborativas</a:t>
            </a:r>
            <a:endParaRPr lang="en-US" dirty="0" smtClean="0"/>
          </a:p>
          <a:p>
            <a:r>
              <a:rPr lang="en-US" dirty="0" err="1" smtClean="0"/>
              <a:t>Comunidades</a:t>
            </a:r>
            <a:r>
              <a:rPr lang="en-US" dirty="0" smtClean="0"/>
              <a:t> de </a:t>
            </a:r>
            <a:r>
              <a:rPr lang="en-US" dirty="0" err="1" smtClean="0"/>
              <a:t>perguntas</a:t>
            </a:r>
            <a:r>
              <a:rPr lang="en-US" dirty="0" smtClean="0"/>
              <a:t> e </a:t>
            </a:r>
            <a:r>
              <a:rPr lang="en-US" dirty="0" err="1" smtClean="0"/>
              <a:t>respostas</a:t>
            </a:r>
            <a:endParaRPr lang="en-US" dirty="0" smtClean="0"/>
          </a:p>
          <a:p>
            <a:r>
              <a:rPr lang="en-US" dirty="0" err="1" smtClean="0"/>
              <a:t>Reputação</a:t>
            </a:r>
            <a:endParaRPr lang="en-US" dirty="0" smtClean="0"/>
          </a:p>
          <a:p>
            <a:r>
              <a:rPr lang="en-US" dirty="0" smtClean="0"/>
              <a:t>STEM</a:t>
            </a:r>
          </a:p>
          <a:p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gênero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Implicações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Igualdades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contribuem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StackExchange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</a:t>
            </a:r>
            <a:r>
              <a:rPr lang="pt-BR" dirty="0" smtClean="0"/>
              <a:t>ças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Perguntas e Respostas: STEM e n</a:t>
            </a:r>
            <a:r>
              <a:rPr lang="pt-BR" dirty="0" smtClean="0"/>
              <a:t>ão-STEM</a:t>
            </a:r>
          </a:p>
          <a:p>
            <a:pPr lvl="1"/>
            <a:r>
              <a:rPr lang="pt-BR" dirty="0" smtClean="0"/>
              <a:t>Mulheres perguntam mais</a:t>
            </a:r>
          </a:p>
          <a:p>
            <a:pPr lvl="1"/>
            <a:r>
              <a:rPr lang="pt-BR" dirty="0" smtClean="0"/>
              <a:t>Homens respondem mais em comunidades STEM</a:t>
            </a:r>
          </a:p>
          <a:p>
            <a:pPr lvl="1"/>
            <a:r>
              <a:rPr lang="pt-BR" dirty="0" smtClean="0"/>
              <a:t>Influ</a:t>
            </a:r>
            <a:r>
              <a:rPr lang="pt-BR" dirty="0" smtClean="0"/>
              <a:t>ência da sua história e cultura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96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de Vida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Homens t</a:t>
            </a:r>
            <a:r>
              <a:rPr lang="pt-BR" dirty="0" smtClean="0"/>
              <a:t>êm maior tempo de vida nas comunidades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33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Similaridades comunidades STEM e n</a:t>
            </a:r>
            <a:r>
              <a:rPr lang="pt-BR" dirty="0" smtClean="0"/>
              <a:t>ão STEM</a:t>
            </a:r>
          </a:p>
          <a:p>
            <a:endParaRPr lang="pt-BR" dirty="0" smtClean="0"/>
          </a:p>
          <a:p>
            <a:r>
              <a:rPr lang="pt-BR" dirty="0" smtClean="0"/>
              <a:t>Falta de mulheres gera mais falta de mulheres</a:t>
            </a:r>
          </a:p>
          <a:p>
            <a:endParaRPr lang="pt-BR" dirty="0" smtClean="0"/>
          </a:p>
          <a:p>
            <a:r>
              <a:rPr lang="pt-BR" dirty="0" smtClean="0"/>
              <a:t>Modelos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18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Duas barreiras foram encontradas: uma para novatas e outra para mulheres engajadas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45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igualdade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espera</a:t>
            </a:r>
            <a:r>
              <a:rPr lang="en-US" dirty="0" smtClean="0"/>
              <a:t>,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 STEM e </a:t>
            </a:r>
            <a:r>
              <a:rPr lang="en-US" dirty="0" err="1"/>
              <a:t>a</a:t>
            </a:r>
            <a:r>
              <a:rPr lang="en-US" dirty="0" err="1" smtClean="0"/>
              <a:t>pesar</a:t>
            </a:r>
            <a:r>
              <a:rPr lang="en-US" dirty="0" smtClean="0"/>
              <a:t> da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proporção</a:t>
            </a:r>
            <a:r>
              <a:rPr lang="en-US" dirty="0" smtClean="0"/>
              <a:t>, </a:t>
            </a:r>
            <a:r>
              <a:rPr lang="en-US" dirty="0" err="1" smtClean="0"/>
              <a:t>mulheres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potencial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estudadas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r>
              <a:rPr lang="en-US" dirty="0" smtClean="0"/>
              <a:t>, </a:t>
            </a:r>
            <a:r>
              <a:rPr lang="en-US" dirty="0" err="1" smtClean="0"/>
              <a:t>Críticas</a:t>
            </a:r>
            <a:r>
              <a:rPr lang="en-US" dirty="0" smtClean="0"/>
              <a:t>, </a:t>
            </a:r>
            <a:r>
              <a:rPr lang="en-US" dirty="0" err="1" smtClean="0"/>
              <a:t>sugestões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Obrigada</a:t>
            </a:r>
            <a:r>
              <a:rPr lang="en-US" dirty="0" smtClean="0"/>
              <a:t> :D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StackExchange</a:t>
            </a:r>
            <a:endParaRPr lang="en-US" dirty="0" smtClean="0"/>
          </a:p>
          <a:p>
            <a:pPr lvl="1"/>
            <a:r>
              <a:rPr lang="en-US" dirty="0" smtClean="0"/>
              <a:t>125 sites</a:t>
            </a:r>
            <a:endParaRPr lang="en-US" dirty="0"/>
          </a:p>
          <a:p>
            <a:pPr lvl="1"/>
            <a:r>
              <a:rPr lang="en-US" dirty="0" smtClean="0"/>
              <a:t>5 </a:t>
            </a:r>
            <a:r>
              <a:rPr lang="en-US" dirty="0" err="1"/>
              <a:t>milhões</a:t>
            </a:r>
            <a:r>
              <a:rPr lang="en-US" dirty="0"/>
              <a:t> de </a:t>
            </a:r>
            <a:r>
              <a:rPr lang="en-US" dirty="0" err="1" smtClean="0"/>
              <a:t>usuários</a:t>
            </a:r>
            <a:endParaRPr lang="en-US" dirty="0"/>
          </a:p>
          <a:p>
            <a:pPr lvl="1"/>
            <a:r>
              <a:rPr lang="en-US" dirty="0" smtClean="0"/>
              <a:t>10 </a:t>
            </a:r>
            <a:r>
              <a:rPr lang="en-US" dirty="0" err="1"/>
              <a:t>milhões</a:t>
            </a:r>
            <a:r>
              <a:rPr lang="en-US" dirty="0"/>
              <a:t> de </a:t>
            </a:r>
            <a:r>
              <a:rPr lang="en-US" dirty="0" err="1" smtClean="0"/>
              <a:t>perguntas</a:t>
            </a:r>
            <a:endParaRPr lang="en-US" dirty="0"/>
          </a:p>
          <a:p>
            <a:pPr lvl="1"/>
            <a:r>
              <a:rPr lang="en-US" dirty="0" smtClean="0"/>
              <a:t>18 </a:t>
            </a:r>
            <a:r>
              <a:rPr lang="en-US" dirty="0" err="1"/>
              <a:t>milhões</a:t>
            </a:r>
            <a:r>
              <a:rPr lang="en-US" dirty="0"/>
              <a:t> de </a:t>
            </a:r>
            <a:r>
              <a:rPr lang="en-US" dirty="0" err="1" smtClean="0"/>
              <a:t>respostas</a:t>
            </a:r>
            <a:endParaRPr lang="en-US" dirty="0" smtClean="0"/>
          </a:p>
          <a:p>
            <a:r>
              <a:rPr lang="en-US" dirty="0" smtClean="0"/>
              <a:t>Gender </a:t>
            </a:r>
            <a:r>
              <a:rPr lang="en-US" dirty="0" smtClean="0"/>
              <a:t>Gap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0"/>
            <a:ext cx="6716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64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-wom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63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Gender Gap</a:t>
            </a:r>
          </a:p>
          <a:p>
            <a:pPr lvl="1"/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endParaRPr lang="en-US" dirty="0" smtClean="0"/>
          </a:p>
          <a:p>
            <a:pPr lvl="1"/>
            <a:r>
              <a:rPr lang="en-US" dirty="0" err="1" smtClean="0"/>
              <a:t>Comunidades</a:t>
            </a:r>
            <a:r>
              <a:rPr lang="en-US" dirty="0" smtClean="0"/>
              <a:t>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pt-BR" dirty="0" err="1" smtClean="0"/>
              <a:t>StackOverflow</a:t>
            </a:r>
            <a:endParaRPr lang="pt-BR" dirty="0" smtClean="0"/>
          </a:p>
          <a:p>
            <a:r>
              <a:rPr lang="pt-BR" dirty="0" smtClean="0"/>
              <a:t>Estereótipos</a:t>
            </a:r>
          </a:p>
          <a:p>
            <a:r>
              <a:rPr lang="pt-BR" dirty="0" smtClean="0"/>
              <a:t>Experiência pessoal</a:t>
            </a:r>
          </a:p>
        </p:txBody>
      </p:sp>
    </p:spTree>
    <p:extLst>
      <p:ext uri="{BB962C8B-B14F-4D97-AF65-F5344CB8AC3E}">
        <p14:creationId xmlns:p14="http://schemas.microsoft.com/office/powerpoint/2010/main" val="18355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8574</TotalTime>
  <Words>1160</Words>
  <Application>Microsoft Macintosh PowerPoint</Application>
  <PresentationFormat>On-screen Show (4:3)</PresentationFormat>
  <Paragraphs>208</Paragraphs>
  <Slides>39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Diferenças Comportamentais Entre Gêneros em Comunidades de Perguntas e Respostas</vt:lpstr>
      <vt:lpstr>Visão geral</vt:lpstr>
      <vt:lpstr>Definições Importantes</vt:lpstr>
      <vt:lpstr>Contexto</vt:lpstr>
      <vt:lpstr>PowerPoint Presentation</vt:lpstr>
      <vt:lpstr>Motivação</vt:lpstr>
      <vt:lpstr>PowerPoint Presentation</vt:lpstr>
      <vt:lpstr>PowerPoint Presentation</vt:lpstr>
      <vt:lpstr>Motivação</vt:lpstr>
      <vt:lpstr>Motivação</vt:lpstr>
      <vt:lpstr>objetivos</vt:lpstr>
      <vt:lpstr>Objetivos</vt:lpstr>
      <vt:lpstr>Fatos</vt:lpstr>
      <vt:lpstr>Comunidades Online</vt:lpstr>
      <vt:lpstr>Mulheres em STEM</vt:lpstr>
      <vt:lpstr>Abordagem</vt:lpstr>
      <vt:lpstr>Comunidades do StackExchange</vt:lpstr>
      <vt:lpstr>Usuários Participativos</vt:lpstr>
      <vt:lpstr>Identificação de Gênero</vt:lpstr>
      <vt:lpstr>Comportamento</vt:lpstr>
      <vt:lpstr>resultados</vt:lpstr>
      <vt:lpstr>Igualdades</vt:lpstr>
      <vt:lpstr>PowerPoint Presentation</vt:lpstr>
      <vt:lpstr>PowerPoint Presentation</vt:lpstr>
      <vt:lpstr>PowerPoint Presentation</vt:lpstr>
      <vt:lpstr>PowerPoint Presentation</vt:lpstr>
      <vt:lpstr>Diferenças</vt:lpstr>
      <vt:lpstr>Dedicação</vt:lpstr>
      <vt:lpstr>Diferenças</vt:lpstr>
      <vt:lpstr>Implicações</vt:lpstr>
      <vt:lpstr>Igualdades</vt:lpstr>
      <vt:lpstr>Diferenças</vt:lpstr>
      <vt:lpstr>Tempo de Vida</vt:lpstr>
      <vt:lpstr>Modelos</vt:lpstr>
      <vt:lpstr>PowerPoint Presentation</vt:lpstr>
      <vt:lpstr>Conclusões</vt:lpstr>
      <vt:lpstr>Conclusões</vt:lpstr>
      <vt:lpstr>Dúvidas, Críticas, sugestões?</vt:lpstr>
      <vt:lpstr>Obrigada :D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Diferenças Comportamentais Entre Gêneros em Comunidades de Perguntas e Respostas</dc:title>
  <dc:creator>Milena Araujo</dc:creator>
  <cp:lastModifiedBy>Milena Araujo</cp:lastModifiedBy>
  <cp:revision>34</cp:revision>
  <dcterms:created xsi:type="dcterms:W3CDTF">2015-07-09T18:23:12Z</dcterms:created>
  <dcterms:modified xsi:type="dcterms:W3CDTF">2015-07-15T17:27:50Z</dcterms:modified>
</cp:coreProperties>
</file>