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386" r:id="rId4"/>
    <p:sldId id="388" r:id="rId5"/>
    <p:sldId id="346" r:id="rId6"/>
    <p:sldId id="344" r:id="rId7"/>
    <p:sldId id="348" r:id="rId8"/>
    <p:sldId id="390" r:id="rId9"/>
    <p:sldId id="347" r:id="rId10"/>
    <p:sldId id="374" r:id="rId11"/>
    <p:sldId id="392" r:id="rId12"/>
    <p:sldId id="393" r:id="rId13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4B81"/>
    <a:srgbClr val="AE9EC2"/>
    <a:srgbClr val="315480"/>
    <a:srgbClr val="0C34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55" autoAdjust="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338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7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D4D4F-69E2-4299-BD89-68695E5DB097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EBC02-493A-44F8-A5CB-36C17FE1276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31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1782-8573-F341-BE6C-89D9581B7237}" type="datetimeFigureOut">
              <a:rPr lang="es-ES" smtClean="0"/>
              <a:t>26/10/2023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F281-A0C6-8743-B284-59EAA61AA0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6689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1782-8573-F341-BE6C-89D9581B7237}" type="datetimeFigureOut">
              <a:rPr lang="es-ES" smtClean="0"/>
              <a:t>26/10/2023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F281-A0C6-8743-B284-59EAA61AA0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6746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1782-8573-F341-BE6C-89D9581B7237}" type="datetimeFigureOut">
              <a:rPr lang="es-ES" smtClean="0"/>
              <a:t>26/10/2023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F281-A0C6-8743-B284-59EAA61AA0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5442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1782-8573-F341-BE6C-89D9581B7237}" type="datetimeFigureOut">
              <a:rPr lang="es-ES" smtClean="0"/>
              <a:t>26/10/2023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F281-A0C6-8743-B284-59EAA61AA0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965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1782-8573-F341-BE6C-89D9581B7237}" type="datetimeFigureOut">
              <a:rPr lang="es-ES" smtClean="0"/>
              <a:t>26/10/2023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F281-A0C6-8743-B284-59EAA61AA0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712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1782-8573-F341-BE6C-89D9581B7237}" type="datetimeFigureOut">
              <a:rPr lang="es-ES" smtClean="0"/>
              <a:t>26/10/2023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F281-A0C6-8743-B284-59EAA61AA0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461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1782-8573-F341-BE6C-89D9581B7237}" type="datetimeFigureOut">
              <a:rPr lang="es-ES" smtClean="0"/>
              <a:t>26/10/2023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F281-A0C6-8743-B284-59EAA61AA0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2613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1782-8573-F341-BE6C-89D9581B7237}" type="datetimeFigureOut">
              <a:rPr lang="es-ES" smtClean="0"/>
              <a:t>26/10/2023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F281-A0C6-8743-B284-59EAA61AA0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440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1782-8573-F341-BE6C-89D9581B7237}" type="datetimeFigureOut">
              <a:rPr lang="es-ES" smtClean="0"/>
              <a:t>26/10/2023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F281-A0C6-8743-B284-59EAA61AA0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1268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1782-8573-F341-BE6C-89D9581B7237}" type="datetimeFigureOut">
              <a:rPr lang="es-ES" smtClean="0"/>
              <a:t>26/10/2023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F281-A0C6-8743-B284-59EAA61AA0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9495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1782-8573-F341-BE6C-89D9581B7237}" type="datetimeFigureOut">
              <a:rPr lang="es-ES" smtClean="0"/>
              <a:t>26/10/2023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1F281-A0C6-8743-B284-59EAA61AA0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6199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91782-8573-F341-BE6C-89D9581B7237}" type="datetimeFigureOut">
              <a:rPr lang="es-ES" smtClean="0"/>
              <a:t>26/10/2023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1F281-A0C6-8743-B284-59EAA61AA0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3010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44.sv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11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11" Type="http://schemas.openxmlformats.org/officeDocument/2006/relationships/image" Target="../media/image16.png"/><Relationship Id="rId5" Type="http://schemas.openxmlformats.org/officeDocument/2006/relationships/image" Target="../media/image46.sv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7" Type="http://schemas.openxmlformats.org/officeDocument/2006/relationships/image" Target="../media/image14.png"/><Relationship Id="rId12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11" Type="http://schemas.openxmlformats.org/officeDocument/2006/relationships/image" Target="../media/image18.png"/><Relationship Id="rId5" Type="http://schemas.openxmlformats.org/officeDocument/2006/relationships/image" Target="../media/image46.svg"/><Relationship Id="rId10" Type="http://schemas.openxmlformats.org/officeDocument/2006/relationships/image" Target="../media/image17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3.png"/><Relationship Id="rId10" Type="http://schemas.openxmlformats.org/officeDocument/2006/relationships/image" Target="../media/image22.png"/><Relationship Id="rId4" Type="http://schemas.openxmlformats.org/officeDocument/2006/relationships/image" Target="../media/image44.svg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4B8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/>
        </p:nvSpPr>
        <p:spPr>
          <a:xfrm>
            <a:off x="1" y="0"/>
            <a:ext cx="9144000" cy="6858000"/>
          </a:xfrm>
          <a:prstGeom prst="rect">
            <a:avLst/>
          </a:prstGeom>
          <a:solidFill>
            <a:srgbClr val="0C347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 descr="usm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510" y="1362318"/>
            <a:ext cx="2581966" cy="1251187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2" y="3371826"/>
            <a:ext cx="9143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bg1"/>
                </a:solidFill>
                <a:latin typeface="Arial"/>
                <a:cs typeface="Arial"/>
              </a:rPr>
              <a:t> 2023-SEM2  Taller Lenguaje de programación</a:t>
            </a:r>
          </a:p>
          <a:p>
            <a:pPr algn="ctr"/>
            <a:endParaRPr lang="es-ES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847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DC66EE7-7A5A-41D3-B817-B390B7593DE0}"/>
              </a:ext>
            </a:extLst>
          </p:cNvPr>
          <p:cNvSpPr/>
          <p:nvPr/>
        </p:nvSpPr>
        <p:spPr>
          <a:xfrm>
            <a:off x="294554" y="2381304"/>
            <a:ext cx="1368609" cy="435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350" dirty="0" err="1"/>
              <a:t>Controller</a:t>
            </a:r>
            <a:endParaRPr lang="en-US" sz="135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6E0898-D43E-45DE-97EF-C731971D353D}"/>
              </a:ext>
            </a:extLst>
          </p:cNvPr>
          <p:cNvSpPr/>
          <p:nvPr/>
        </p:nvSpPr>
        <p:spPr>
          <a:xfrm>
            <a:off x="296342" y="3091634"/>
            <a:ext cx="1368609" cy="435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350" dirty="0" err="1"/>
              <a:t>Service</a:t>
            </a:r>
            <a:endParaRPr lang="en-US" sz="135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75686A1-138A-4B65-A559-0156D616907C}"/>
              </a:ext>
            </a:extLst>
          </p:cNvPr>
          <p:cNvCxnSpPr/>
          <p:nvPr/>
        </p:nvCxnSpPr>
        <p:spPr>
          <a:xfrm>
            <a:off x="978859" y="2814558"/>
            <a:ext cx="0" cy="229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642CC0A-A2BC-4097-B60D-628471AA59EF}"/>
              </a:ext>
            </a:extLst>
          </p:cNvPr>
          <p:cNvSpPr/>
          <p:nvPr/>
        </p:nvSpPr>
        <p:spPr>
          <a:xfrm>
            <a:off x="294553" y="4334057"/>
            <a:ext cx="1368609" cy="435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350" dirty="0" err="1"/>
              <a:t>Repository</a:t>
            </a:r>
            <a:endParaRPr lang="en-US" sz="135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0FD3A49-BDE6-4317-AE95-6B1236C4ACB6}"/>
              </a:ext>
            </a:extLst>
          </p:cNvPr>
          <p:cNvCxnSpPr>
            <a:cxnSpLocks/>
          </p:cNvCxnSpPr>
          <p:nvPr/>
        </p:nvCxnSpPr>
        <p:spPr>
          <a:xfrm>
            <a:off x="980647" y="3544964"/>
            <a:ext cx="0" cy="189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5C37CF6-ACBD-498B-831B-95C60DE7D063}"/>
              </a:ext>
            </a:extLst>
          </p:cNvPr>
          <p:cNvCxnSpPr/>
          <p:nvPr/>
        </p:nvCxnSpPr>
        <p:spPr>
          <a:xfrm>
            <a:off x="970635" y="4750183"/>
            <a:ext cx="1789" cy="343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2541676-5A6C-4C52-9591-4778D9DD817E}"/>
              </a:ext>
            </a:extLst>
          </p:cNvPr>
          <p:cNvGrpSpPr/>
          <p:nvPr/>
        </p:nvGrpSpPr>
        <p:grpSpPr>
          <a:xfrm>
            <a:off x="635958" y="5832048"/>
            <a:ext cx="1727532" cy="685800"/>
            <a:chOff x="4081925" y="5669886"/>
            <a:chExt cx="2303376" cy="914400"/>
          </a:xfrm>
        </p:grpSpPr>
        <p:pic>
          <p:nvPicPr>
            <p:cNvPr id="44" name="Graphic 43" descr="Database with solid fill">
              <a:extLst>
                <a:ext uri="{FF2B5EF4-FFF2-40B4-BE49-F238E27FC236}">
                  <a16:creationId xmlns:a16="http://schemas.microsoft.com/office/drawing/2014/main" id="{7E75A8E2-57E5-4C5C-AA9A-117498345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81925" y="5669886"/>
              <a:ext cx="914400" cy="914400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2F89AE0-5FF5-4867-AAC6-E4D5AB3351EF}"/>
                </a:ext>
              </a:extLst>
            </p:cNvPr>
            <p:cNvSpPr txBox="1"/>
            <p:nvPr/>
          </p:nvSpPr>
          <p:spPr>
            <a:xfrm>
              <a:off x="4831596" y="5944065"/>
              <a:ext cx="1553705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350" dirty="0" err="1"/>
                <a:t>DataBase</a:t>
              </a:r>
              <a:endParaRPr lang="en-US" sz="1350" dirty="0"/>
            </a:p>
          </p:txBody>
        </p:sp>
      </p:grpSp>
      <p:pic>
        <p:nvPicPr>
          <p:cNvPr id="24" name="Imagen 23" descr="Captura de pantalla 2020-06-12 a la(s) 7.02.29 p. m.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250"/>
            <a:ext cx="9144000" cy="538029"/>
          </a:xfrm>
          <a:prstGeom prst="rect">
            <a:avLst/>
          </a:prstGeom>
        </p:spPr>
      </p:pic>
      <p:sp>
        <p:nvSpPr>
          <p:cNvPr id="28" name="CuadroTexto 27"/>
          <p:cNvSpPr txBox="1"/>
          <p:nvPr/>
        </p:nvSpPr>
        <p:spPr>
          <a:xfrm>
            <a:off x="163637" y="-49784"/>
            <a:ext cx="839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  <a:latin typeface="Arial"/>
                <a:cs typeface="Arial"/>
              </a:rPr>
              <a:t>Arquitectura en Spring </a:t>
            </a:r>
            <a:r>
              <a:rPr lang="es-ES" b="1" dirty="0" err="1" smtClean="0">
                <a:solidFill>
                  <a:schemeClr val="bg1"/>
                </a:solidFill>
                <a:latin typeface="Arial"/>
                <a:cs typeface="Arial"/>
              </a:rPr>
              <a:t>Boot</a:t>
            </a:r>
            <a:endParaRPr lang="es-ES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7642CC0A-A2BC-4097-B60D-628471AA59EF}"/>
              </a:ext>
            </a:extLst>
          </p:cNvPr>
          <p:cNvSpPr/>
          <p:nvPr/>
        </p:nvSpPr>
        <p:spPr>
          <a:xfrm>
            <a:off x="305802" y="5114926"/>
            <a:ext cx="1368609" cy="435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350" dirty="0" err="1" smtClean="0"/>
              <a:t>Entity</a:t>
            </a:r>
            <a:endParaRPr lang="en-US" sz="1350" dirty="0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ADC66EE7-7A5A-41D3-B817-B390B7593DE0}"/>
              </a:ext>
            </a:extLst>
          </p:cNvPr>
          <p:cNvSpPr/>
          <p:nvPr/>
        </p:nvSpPr>
        <p:spPr>
          <a:xfrm>
            <a:off x="6480111" y="2395515"/>
            <a:ext cx="1368609" cy="435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350" dirty="0" err="1"/>
              <a:t>Controller</a:t>
            </a:r>
            <a:endParaRPr lang="en-US" sz="1350" dirty="0"/>
          </a:p>
        </p:txBody>
      </p:sp>
      <p:cxnSp>
        <p:nvCxnSpPr>
          <p:cNvPr id="19" name="Straight Arrow Connector 12">
            <a:extLst>
              <a:ext uri="{FF2B5EF4-FFF2-40B4-BE49-F238E27FC236}">
                <a16:creationId xmlns:a16="http://schemas.microsoft.com/office/drawing/2014/main" id="{4484C018-30EE-4ECF-A2D8-03E79487C57A}"/>
              </a:ext>
            </a:extLst>
          </p:cNvPr>
          <p:cNvCxnSpPr>
            <a:cxnSpLocks/>
            <a:stCxn id="21" idx="2"/>
            <a:endCxn id="45" idx="0"/>
          </p:cNvCxnSpPr>
          <p:nvPr/>
        </p:nvCxnSpPr>
        <p:spPr>
          <a:xfrm>
            <a:off x="7160406" y="1261718"/>
            <a:ext cx="4010" cy="34755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5">
            <a:extLst>
              <a:ext uri="{FF2B5EF4-FFF2-40B4-BE49-F238E27FC236}">
                <a16:creationId xmlns:a16="http://schemas.microsoft.com/office/drawing/2014/main" id="{76701D18-EC3D-409C-8B09-C2091F4991F9}"/>
              </a:ext>
            </a:extLst>
          </p:cNvPr>
          <p:cNvGrpSpPr/>
          <p:nvPr/>
        </p:nvGrpSpPr>
        <p:grpSpPr>
          <a:xfrm>
            <a:off x="6817506" y="575918"/>
            <a:ext cx="1727531" cy="685800"/>
            <a:chOff x="4081925" y="0"/>
            <a:chExt cx="2303374" cy="914400"/>
          </a:xfrm>
        </p:grpSpPr>
        <p:pic>
          <p:nvPicPr>
            <p:cNvPr id="21" name="Graphic 10" descr="Web design with solid fill">
              <a:extLst>
                <a:ext uri="{FF2B5EF4-FFF2-40B4-BE49-F238E27FC236}">
                  <a16:creationId xmlns:a16="http://schemas.microsoft.com/office/drawing/2014/main" id="{CD905DB5-E6EF-4422-B2E7-5B941437859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81925" y="0"/>
              <a:ext cx="914400" cy="914400"/>
            </a:xfrm>
            <a:prstGeom prst="rect">
              <a:avLst/>
            </a:prstGeom>
          </p:spPr>
        </p:pic>
        <p:sp>
          <p:nvSpPr>
            <p:cNvPr id="22" name="TextBox 14">
              <a:extLst>
                <a:ext uri="{FF2B5EF4-FFF2-40B4-BE49-F238E27FC236}">
                  <a16:creationId xmlns:a16="http://schemas.microsoft.com/office/drawing/2014/main" id="{4795A8CE-D31C-4073-A11D-6753331C325E}"/>
                </a:ext>
              </a:extLst>
            </p:cNvPr>
            <p:cNvSpPr txBox="1"/>
            <p:nvPr/>
          </p:nvSpPr>
          <p:spPr>
            <a:xfrm>
              <a:off x="4936210" y="272535"/>
              <a:ext cx="1449089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350" dirty="0" smtClean="0"/>
                <a:t>Navegador</a:t>
              </a:r>
              <a:endParaRPr lang="en-US" sz="1350" dirty="0"/>
            </a:p>
          </p:txBody>
        </p:sp>
      </p:grpSp>
      <p:sp>
        <p:nvSpPr>
          <p:cNvPr id="30" name="Rectangle 22">
            <a:extLst>
              <a:ext uri="{FF2B5EF4-FFF2-40B4-BE49-F238E27FC236}">
                <a16:creationId xmlns:a16="http://schemas.microsoft.com/office/drawing/2014/main" id="{256E0898-D43E-45DE-97EF-C731971D353D}"/>
              </a:ext>
            </a:extLst>
          </p:cNvPr>
          <p:cNvSpPr/>
          <p:nvPr/>
        </p:nvSpPr>
        <p:spPr>
          <a:xfrm>
            <a:off x="6435868" y="3788969"/>
            <a:ext cx="1368609" cy="435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350" dirty="0" err="1"/>
              <a:t>Service</a:t>
            </a:r>
            <a:endParaRPr lang="en-US" sz="1350" dirty="0"/>
          </a:p>
        </p:txBody>
      </p:sp>
      <p:cxnSp>
        <p:nvCxnSpPr>
          <p:cNvPr id="31" name="Straight Arrow Connector 24">
            <a:extLst>
              <a:ext uri="{FF2B5EF4-FFF2-40B4-BE49-F238E27FC236}">
                <a16:creationId xmlns:a16="http://schemas.microsoft.com/office/drawing/2014/main" id="{C75686A1-138A-4B65-A559-0156D616907C}"/>
              </a:ext>
            </a:extLst>
          </p:cNvPr>
          <p:cNvCxnSpPr/>
          <p:nvPr/>
        </p:nvCxnSpPr>
        <p:spPr>
          <a:xfrm>
            <a:off x="7138730" y="3405069"/>
            <a:ext cx="0" cy="37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77370" y="566506"/>
            <a:ext cx="602741" cy="1382225"/>
          </a:xfrm>
          <a:prstGeom prst="rect">
            <a:avLst/>
          </a:prstGeom>
        </p:spPr>
      </p:pic>
      <p:cxnSp>
        <p:nvCxnSpPr>
          <p:cNvPr id="39" name="Straight Arrow Connector 45">
            <a:extLst>
              <a:ext uri="{FF2B5EF4-FFF2-40B4-BE49-F238E27FC236}">
                <a16:creationId xmlns:a16="http://schemas.microsoft.com/office/drawing/2014/main" id="{F5C37CF6-ACBD-498B-831B-95C60DE7D063}"/>
              </a:ext>
            </a:extLst>
          </p:cNvPr>
          <p:cNvCxnSpPr/>
          <p:nvPr/>
        </p:nvCxnSpPr>
        <p:spPr>
          <a:xfrm>
            <a:off x="977696" y="5587088"/>
            <a:ext cx="0" cy="28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5958" y="548388"/>
            <a:ext cx="721268" cy="1461030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453366" y="192499"/>
            <a:ext cx="1107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 smtClean="0">
                <a:solidFill>
                  <a:schemeClr val="bg1"/>
                </a:solidFill>
              </a:rPr>
              <a:t>BACKEND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6591175" y="211546"/>
            <a:ext cx="1250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 smtClean="0">
                <a:solidFill>
                  <a:schemeClr val="bg1"/>
                </a:solidFill>
              </a:rPr>
              <a:t>FRONTEND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5" name="Rectangle 2">
            <a:extLst>
              <a:ext uri="{FF2B5EF4-FFF2-40B4-BE49-F238E27FC236}">
                <a16:creationId xmlns:a16="http://schemas.microsoft.com/office/drawing/2014/main" id="{ADC66EE7-7A5A-41D3-B817-B390B7593DE0}"/>
              </a:ext>
            </a:extLst>
          </p:cNvPr>
          <p:cNvSpPr/>
          <p:nvPr/>
        </p:nvSpPr>
        <p:spPr>
          <a:xfrm>
            <a:off x="6480111" y="1609271"/>
            <a:ext cx="1368609" cy="435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350" dirty="0" err="1" smtClean="0"/>
              <a:t>Templates</a:t>
            </a:r>
            <a:endParaRPr lang="en-US" sz="1350" dirty="0"/>
          </a:p>
        </p:txBody>
      </p:sp>
      <p:cxnSp>
        <p:nvCxnSpPr>
          <p:cNvPr id="49" name="Straight Arrow Connector 12">
            <a:extLst>
              <a:ext uri="{FF2B5EF4-FFF2-40B4-BE49-F238E27FC236}">
                <a16:creationId xmlns:a16="http://schemas.microsoft.com/office/drawing/2014/main" id="{4484C018-30EE-4ECF-A2D8-03E79487C57A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7164416" y="2081557"/>
            <a:ext cx="899" cy="31395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Imagen 4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06631" y="1926356"/>
            <a:ext cx="2076450" cy="561975"/>
          </a:xfrm>
          <a:prstGeom prst="rect">
            <a:avLst/>
          </a:prstGeom>
        </p:spPr>
      </p:pic>
      <p:sp>
        <p:nvSpPr>
          <p:cNvPr id="51" name="CuadroTexto 50"/>
          <p:cNvSpPr txBox="1"/>
          <p:nvPr/>
        </p:nvSpPr>
        <p:spPr>
          <a:xfrm>
            <a:off x="7821961" y="1611109"/>
            <a:ext cx="1131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thymeleaf</a:t>
            </a:r>
            <a:endParaRPr lang="en-US" dirty="0"/>
          </a:p>
        </p:txBody>
      </p:sp>
      <p:cxnSp>
        <p:nvCxnSpPr>
          <p:cNvPr id="52" name="Straight Arrow Connector 12">
            <a:extLst>
              <a:ext uri="{FF2B5EF4-FFF2-40B4-BE49-F238E27FC236}">
                <a16:creationId xmlns:a16="http://schemas.microsoft.com/office/drawing/2014/main" id="{4484C018-30EE-4ECF-A2D8-03E79487C57A}"/>
              </a:ext>
            </a:extLst>
          </p:cNvPr>
          <p:cNvCxnSpPr>
            <a:cxnSpLocks/>
          </p:cNvCxnSpPr>
          <p:nvPr/>
        </p:nvCxnSpPr>
        <p:spPr>
          <a:xfrm>
            <a:off x="1663162" y="2888559"/>
            <a:ext cx="4713784" cy="1063783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7796275" y="3820679"/>
            <a:ext cx="140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restTemplate</a:t>
            </a:r>
            <a:endParaRPr lang="en-US" dirty="0"/>
          </a:p>
        </p:txBody>
      </p:sp>
      <p:pic>
        <p:nvPicPr>
          <p:cNvPr id="60" name="Imagen 5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79686" y="3626187"/>
            <a:ext cx="1119395" cy="1087412"/>
          </a:xfrm>
          <a:prstGeom prst="rect">
            <a:avLst/>
          </a:prstGeom>
        </p:spPr>
      </p:pic>
      <p:pic>
        <p:nvPicPr>
          <p:cNvPr id="61" name="Imagen 6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32388" y="680173"/>
            <a:ext cx="797815" cy="979387"/>
          </a:xfrm>
          <a:prstGeom prst="rect">
            <a:avLst/>
          </a:prstGeom>
        </p:spPr>
      </p:pic>
      <p:pic>
        <p:nvPicPr>
          <p:cNvPr id="62" name="Imagen 6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48973" y="1577185"/>
            <a:ext cx="991766" cy="378537"/>
          </a:xfrm>
          <a:prstGeom prst="rect">
            <a:avLst/>
          </a:prstGeom>
        </p:spPr>
      </p:pic>
      <p:sp>
        <p:nvSpPr>
          <p:cNvPr id="66" name="Rectangle 22">
            <a:extLst>
              <a:ext uri="{FF2B5EF4-FFF2-40B4-BE49-F238E27FC236}">
                <a16:creationId xmlns:a16="http://schemas.microsoft.com/office/drawing/2014/main" id="{256E0898-D43E-45DE-97EF-C731971D353D}"/>
              </a:ext>
            </a:extLst>
          </p:cNvPr>
          <p:cNvSpPr/>
          <p:nvPr/>
        </p:nvSpPr>
        <p:spPr>
          <a:xfrm>
            <a:off x="314086" y="3734792"/>
            <a:ext cx="1368609" cy="435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350" dirty="0" smtClean="0"/>
              <a:t>DTO</a:t>
            </a:r>
            <a:endParaRPr lang="en-US" sz="1350" dirty="0"/>
          </a:p>
        </p:txBody>
      </p:sp>
      <p:cxnSp>
        <p:nvCxnSpPr>
          <p:cNvPr id="67" name="Straight Arrow Connector 26">
            <a:extLst>
              <a:ext uri="{FF2B5EF4-FFF2-40B4-BE49-F238E27FC236}">
                <a16:creationId xmlns:a16="http://schemas.microsoft.com/office/drawing/2014/main" id="{70FD3A49-BDE6-4317-AE95-6B1236C4ACB6}"/>
              </a:ext>
            </a:extLst>
          </p:cNvPr>
          <p:cNvCxnSpPr>
            <a:cxnSpLocks/>
          </p:cNvCxnSpPr>
          <p:nvPr/>
        </p:nvCxnSpPr>
        <p:spPr>
          <a:xfrm>
            <a:off x="981976" y="4183049"/>
            <a:ext cx="0" cy="17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Imagen 6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780850" y="3134064"/>
            <a:ext cx="368122" cy="224324"/>
          </a:xfrm>
          <a:prstGeom prst="rect">
            <a:avLst/>
          </a:prstGeom>
        </p:spPr>
      </p:pic>
      <p:pic>
        <p:nvPicPr>
          <p:cNvPr id="70" name="Imagen 6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12900" y="3121944"/>
            <a:ext cx="302514" cy="224324"/>
          </a:xfrm>
          <a:prstGeom prst="rect">
            <a:avLst/>
          </a:prstGeom>
        </p:spPr>
      </p:pic>
      <p:pic>
        <p:nvPicPr>
          <p:cNvPr id="71" name="Imagen 7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13438" y="3120377"/>
            <a:ext cx="368122" cy="224324"/>
          </a:xfrm>
          <a:prstGeom prst="rect">
            <a:avLst/>
          </a:prstGeom>
        </p:spPr>
      </p:pic>
      <p:pic>
        <p:nvPicPr>
          <p:cNvPr id="72" name="Imagen 7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828830" y="3027055"/>
            <a:ext cx="368122" cy="224324"/>
          </a:xfrm>
          <a:prstGeom prst="rect">
            <a:avLst/>
          </a:prstGeom>
        </p:spPr>
      </p:pic>
      <p:pic>
        <p:nvPicPr>
          <p:cNvPr id="73" name="Imagen 7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29377" y="2948627"/>
            <a:ext cx="368122" cy="224324"/>
          </a:xfrm>
          <a:prstGeom prst="rect">
            <a:avLst/>
          </a:prstGeom>
        </p:spPr>
      </p:pic>
      <p:pic>
        <p:nvPicPr>
          <p:cNvPr id="74" name="Imagen 7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23434" y="3026485"/>
            <a:ext cx="302514" cy="224324"/>
          </a:xfrm>
          <a:prstGeom prst="rect">
            <a:avLst/>
          </a:prstGeom>
        </p:spPr>
      </p:pic>
      <p:pic>
        <p:nvPicPr>
          <p:cNvPr id="75" name="Imagen 7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70732" y="2914893"/>
            <a:ext cx="302514" cy="224324"/>
          </a:xfrm>
          <a:prstGeom prst="rect">
            <a:avLst/>
          </a:prstGeom>
        </p:spPr>
      </p:pic>
      <p:pic>
        <p:nvPicPr>
          <p:cNvPr id="76" name="Imagen 7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40164" y="2683993"/>
            <a:ext cx="368122" cy="224324"/>
          </a:xfrm>
          <a:prstGeom prst="rect">
            <a:avLst/>
          </a:prstGeom>
        </p:spPr>
      </p:pic>
      <p:pic>
        <p:nvPicPr>
          <p:cNvPr id="77" name="Imagen 7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50698" y="2588534"/>
            <a:ext cx="368122" cy="224324"/>
          </a:xfrm>
          <a:prstGeom prst="rect">
            <a:avLst/>
          </a:prstGeom>
        </p:spPr>
      </p:pic>
      <p:pic>
        <p:nvPicPr>
          <p:cNvPr id="78" name="Imagen 7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97996" y="2476942"/>
            <a:ext cx="368122" cy="224324"/>
          </a:xfrm>
          <a:prstGeom prst="rect">
            <a:avLst/>
          </a:prstGeom>
        </p:spPr>
      </p:pic>
      <p:pic>
        <p:nvPicPr>
          <p:cNvPr id="79" name="Imagen 7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42956" y="4892803"/>
            <a:ext cx="397208" cy="239694"/>
          </a:xfrm>
          <a:prstGeom prst="rect">
            <a:avLst/>
          </a:prstGeom>
        </p:spPr>
      </p:pic>
      <p:pic>
        <p:nvPicPr>
          <p:cNvPr id="80" name="Imagen 7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37551" y="4527779"/>
            <a:ext cx="397208" cy="239694"/>
          </a:xfrm>
          <a:prstGeom prst="rect">
            <a:avLst/>
          </a:prstGeom>
        </p:spPr>
      </p:pic>
      <p:pic>
        <p:nvPicPr>
          <p:cNvPr id="81" name="Imagen 8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34640" y="4202968"/>
            <a:ext cx="397208" cy="239694"/>
          </a:xfrm>
          <a:prstGeom prst="rect">
            <a:avLst/>
          </a:prstGeom>
        </p:spPr>
      </p:pic>
      <p:pic>
        <p:nvPicPr>
          <p:cNvPr id="82" name="Imagen 8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64666" y="3653714"/>
            <a:ext cx="397208" cy="239694"/>
          </a:xfrm>
          <a:prstGeom prst="rect">
            <a:avLst/>
          </a:prstGeom>
        </p:spPr>
      </p:pic>
      <p:cxnSp>
        <p:nvCxnSpPr>
          <p:cNvPr id="83" name="Straight Arrow Connector 12">
            <a:extLst>
              <a:ext uri="{FF2B5EF4-FFF2-40B4-BE49-F238E27FC236}">
                <a16:creationId xmlns:a16="http://schemas.microsoft.com/office/drawing/2014/main" id="{4484C018-30EE-4ECF-A2D8-03E79487C57A}"/>
              </a:ext>
            </a:extLst>
          </p:cNvPr>
          <p:cNvCxnSpPr>
            <a:cxnSpLocks/>
          </p:cNvCxnSpPr>
          <p:nvPr/>
        </p:nvCxnSpPr>
        <p:spPr>
          <a:xfrm>
            <a:off x="1950698" y="3344701"/>
            <a:ext cx="0" cy="316438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86" name="Imagen 8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13438" y="2522116"/>
            <a:ext cx="368122" cy="224324"/>
          </a:xfrm>
          <a:prstGeom prst="rect">
            <a:avLst/>
          </a:prstGeom>
        </p:spPr>
      </p:pic>
      <p:pic>
        <p:nvPicPr>
          <p:cNvPr id="87" name="Imagen 8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13438" y="1952728"/>
            <a:ext cx="368122" cy="224324"/>
          </a:xfrm>
          <a:prstGeom prst="rect">
            <a:avLst/>
          </a:prstGeom>
        </p:spPr>
      </p:pic>
      <p:pic>
        <p:nvPicPr>
          <p:cNvPr id="88" name="Imagen 8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5400000">
            <a:off x="3464251" y="3914283"/>
            <a:ext cx="1923099" cy="3898589"/>
          </a:xfrm>
          <a:prstGeom prst="rect">
            <a:avLst/>
          </a:prstGeom>
        </p:spPr>
      </p:pic>
      <p:pic>
        <p:nvPicPr>
          <p:cNvPr id="89" name="Imagen 8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63893" y="4135539"/>
            <a:ext cx="797815" cy="979387"/>
          </a:xfrm>
          <a:prstGeom prst="rect">
            <a:avLst/>
          </a:prstGeom>
        </p:spPr>
      </p:pic>
      <p:pic>
        <p:nvPicPr>
          <p:cNvPr id="90" name="Imagen 8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72378" y="5051249"/>
            <a:ext cx="991766" cy="378537"/>
          </a:xfrm>
          <a:prstGeom prst="rect">
            <a:avLst/>
          </a:prstGeom>
        </p:spPr>
      </p:pic>
      <p:sp>
        <p:nvSpPr>
          <p:cNvPr id="57" name="Rectangle 22">
            <a:extLst>
              <a:ext uri="{FF2B5EF4-FFF2-40B4-BE49-F238E27FC236}">
                <a16:creationId xmlns:a16="http://schemas.microsoft.com/office/drawing/2014/main" id="{256E0898-D43E-45DE-97EF-C731971D353D}"/>
              </a:ext>
            </a:extLst>
          </p:cNvPr>
          <p:cNvSpPr/>
          <p:nvPr/>
        </p:nvSpPr>
        <p:spPr>
          <a:xfrm>
            <a:off x="6456721" y="3089240"/>
            <a:ext cx="1368609" cy="435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350" dirty="0" smtClean="0"/>
              <a:t>DTO</a:t>
            </a:r>
            <a:endParaRPr lang="en-US" sz="1350" dirty="0"/>
          </a:p>
        </p:txBody>
      </p:sp>
      <p:cxnSp>
        <p:nvCxnSpPr>
          <p:cNvPr id="58" name="Straight Arrow Connector 24">
            <a:extLst>
              <a:ext uri="{FF2B5EF4-FFF2-40B4-BE49-F238E27FC236}">
                <a16:creationId xmlns:a16="http://schemas.microsoft.com/office/drawing/2014/main" id="{C75686A1-138A-4B65-A559-0156D616907C}"/>
              </a:ext>
            </a:extLst>
          </p:cNvPr>
          <p:cNvCxnSpPr/>
          <p:nvPr/>
        </p:nvCxnSpPr>
        <p:spPr>
          <a:xfrm>
            <a:off x="7159583" y="2705340"/>
            <a:ext cx="0" cy="37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Imagen 6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1493" y="2116856"/>
            <a:ext cx="657225" cy="371475"/>
          </a:xfrm>
          <a:prstGeom prst="rect">
            <a:avLst/>
          </a:prstGeom>
        </p:spPr>
      </p:pic>
      <p:pic>
        <p:nvPicPr>
          <p:cNvPr id="64" name="Imagen 6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048333" y="4100862"/>
            <a:ext cx="65722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76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DC66EE7-7A5A-41D3-B817-B390B7593DE0}"/>
              </a:ext>
            </a:extLst>
          </p:cNvPr>
          <p:cNvSpPr/>
          <p:nvPr/>
        </p:nvSpPr>
        <p:spPr>
          <a:xfrm>
            <a:off x="1824415" y="2381304"/>
            <a:ext cx="1368609" cy="435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350" dirty="0" err="1"/>
              <a:t>Controller</a:t>
            </a:r>
            <a:endParaRPr lang="en-US" sz="135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6E0898-D43E-45DE-97EF-C731971D353D}"/>
              </a:ext>
            </a:extLst>
          </p:cNvPr>
          <p:cNvSpPr/>
          <p:nvPr/>
        </p:nvSpPr>
        <p:spPr>
          <a:xfrm>
            <a:off x="1826203" y="3091634"/>
            <a:ext cx="1368609" cy="435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350" dirty="0" err="1"/>
              <a:t>Service</a:t>
            </a:r>
            <a:endParaRPr lang="en-US" sz="135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75686A1-138A-4B65-A559-0156D616907C}"/>
              </a:ext>
            </a:extLst>
          </p:cNvPr>
          <p:cNvCxnSpPr/>
          <p:nvPr/>
        </p:nvCxnSpPr>
        <p:spPr>
          <a:xfrm>
            <a:off x="2508720" y="2814558"/>
            <a:ext cx="0" cy="229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642CC0A-A2BC-4097-B60D-628471AA59EF}"/>
              </a:ext>
            </a:extLst>
          </p:cNvPr>
          <p:cNvSpPr/>
          <p:nvPr/>
        </p:nvSpPr>
        <p:spPr>
          <a:xfrm>
            <a:off x="1824414" y="4334057"/>
            <a:ext cx="1368609" cy="435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350" dirty="0" err="1"/>
              <a:t>Repository</a:t>
            </a:r>
            <a:endParaRPr lang="en-US" sz="135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0FD3A49-BDE6-4317-AE95-6B1236C4ACB6}"/>
              </a:ext>
            </a:extLst>
          </p:cNvPr>
          <p:cNvCxnSpPr>
            <a:cxnSpLocks/>
          </p:cNvCxnSpPr>
          <p:nvPr/>
        </p:nvCxnSpPr>
        <p:spPr>
          <a:xfrm>
            <a:off x="2510508" y="3544964"/>
            <a:ext cx="0" cy="189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5C37CF6-ACBD-498B-831B-95C60DE7D063}"/>
              </a:ext>
            </a:extLst>
          </p:cNvPr>
          <p:cNvCxnSpPr/>
          <p:nvPr/>
        </p:nvCxnSpPr>
        <p:spPr>
          <a:xfrm>
            <a:off x="2500496" y="4750183"/>
            <a:ext cx="1789" cy="343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2541676-5A6C-4C52-9591-4778D9DD817E}"/>
              </a:ext>
            </a:extLst>
          </p:cNvPr>
          <p:cNvGrpSpPr/>
          <p:nvPr/>
        </p:nvGrpSpPr>
        <p:grpSpPr>
          <a:xfrm>
            <a:off x="2165819" y="5832048"/>
            <a:ext cx="1727532" cy="685800"/>
            <a:chOff x="4081925" y="5669886"/>
            <a:chExt cx="2303376" cy="914400"/>
          </a:xfrm>
        </p:grpSpPr>
        <p:pic>
          <p:nvPicPr>
            <p:cNvPr id="44" name="Graphic 43" descr="Database with solid fill">
              <a:extLst>
                <a:ext uri="{FF2B5EF4-FFF2-40B4-BE49-F238E27FC236}">
                  <a16:creationId xmlns:a16="http://schemas.microsoft.com/office/drawing/2014/main" id="{7E75A8E2-57E5-4C5C-AA9A-117498345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81925" y="5669886"/>
              <a:ext cx="914400" cy="914400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2F89AE0-5FF5-4867-AAC6-E4D5AB3351EF}"/>
                </a:ext>
              </a:extLst>
            </p:cNvPr>
            <p:cNvSpPr txBox="1"/>
            <p:nvPr/>
          </p:nvSpPr>
          <p:spPr>
            <a:xfrm>
              <a:off x="4831596" y="5944065"/>
              <a:ext cx="1553705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350" dirty="0" err="1"/>
                <a:t>DataBase</a:t>
              </a:r>
              <a:endParaRPr lang="en-US" sz="1350" dirty="0"/>
            </a:p>
          </p:txBody>
        </p:sp>
      </p:grpSp>
      <p:pic>
        <p:nvPicPr>
          <p:cNvPr id="24" name="Imagen 23" descr="Captura de pantalla 2020-06-12 a la(s) 7.02.29 p. m.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250"/>
            <a:ext cx="9144000" cy="538029"/>
          </a:xfrm>
          <a:prstGeom prst="rect">
            <a:avLst/>
          </a:prstGeom>
        </p:spPr>
      </p:pic>
      <p:sp>
        <p:nvSpPr>
          <p:cNvPr id="28" name="CuadroTexto 27"/>
          <p:cNvSpPr txBox="1"/>
          <p:nvPr/>
        </p:nvSpPr>
        <p:spPr>
          <a:xfrm>
            <a:off x="163637" y="-49784"/>
            <a:ext cx="839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  <a:latin typeface="Arial"/>
                <a:cs typeface="Arial"/>
              </a:rPr>
              <a:t>Arquitectura en Spring </a:t>
            </a:r>
            <a:r>
              <a:rPr lang="es-ES" b="1" dirty="0" err="1" smtClean="0">
                <a:solidFill>
                  <a:schemeClr val="bg1"/>
                </a:solidFill>
                <a:latin typeface="Arial"/>
                <a:cs typeface="Arial"/>
              </a:rPr>
              <a:t>Boot</a:t>
            </a:r>
            <a:endParaRPr lang="es-ES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7642CC0A-A2BC-4097-B60D-628471AA59EF}"/>
              </a:ext>
            </a:extLst>
          </p:cNvPr>
          <p:cNvSpPr/>
          <p:nvPr/>
        </p:nvSpPr>
        <p:spPr>
          <a:xfrm>
            <a:off x="1835663" y="5114926"/>
            <a:ext cx="1368609" cy="435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350" dirty="0" err="1" smtClean="0"/>
              <a:t>Entity</a:t>
            </a:r>
            <a:endParaRPr lang="en-US" sz="1350" dirty="0"/>
          </a:p>
        </p:txBody>
      </p:sp>
      <p:cxnSp>
        <p:nvCxnSpPr>
          <p:cNvPr id="39" name="Straight Arrow Connector 45">
            <a:extLst>
              <a:ext uri="{FF2B5EF4-FFF2-40B4-BE49-F238E27FC236}">
                <a16:creationId xmlns:a16="http://schemas.microsoft.com/office/drawing/2014/main" id="{F5C37CF6-ACBD-498B-831B-95C60DE7D063}"/>
              </a:ext>
            </a:extLst>
          </p:cNvPr>
          <p:cNvCxnSpPr/>
          <p:nvPr/>
        </p:nvCxnSpPr>
        <p:spPr>
          <a:xfrm>
            <a:off x="2507557" y="5587088"/>
            <a:ext cx="0" cy="28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5819" y="548388"/>
            <a:ext cx="721268" cy="1461030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1983227" y="192499"/>
            <a:ext cx="1107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 smtClean="0">
                <a:solidFill>
                  <a:schemeClr val="bg1"/>
                </a:solidFill>
              </a:rPr>
              <a:t>BACKEND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6" name="Rectangle 22">
            <a:extLst>
              <a:ext uri="{FF2B5EF4-FFF2-40B4-BE49-F238E27FC236}">
                <a16:creationId xmlns:a16="http://schemas.microsoft.com/office/drawing/2014/main" id="{256E0898-D43E-45DE-97EF-C731971D353D}"/>
              </a:ext>
            </a:extLst>
          </p:cNvPr>
          <p:cNvSpPr/>
          <p:nvPr/>
        </p:nvSpPr>
        <p:spPr>
          <a:xfrm>
            <a:off x="1843947" y="3734792"/>
            <a:ext cx="1368609" cy="435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350" dirty="0" smtClean="0"/>
              <a:t>DTO</a:t>
            </a:r>
            <a:endParaRPr lang="en-US" sz="1350" dirty="0"/>
          </a:p>
        </p:txBody>
      </p:sp>
      <p:cxnSp>
        <p:nvCxnSpPr>
          <p:cNvPr id="67" name="Straight Arrow Connector 26">
            <a:extLst>
              <a:ext uri="{FF2B5EF4-FFF2-40B4-BE49-F238E27FC236}">
                <a16:creationId xmlns:a16="http://schemas.microsoft.com/office/drawing/2014/main" id="{70FD3A49-BDE6-4317-AE95-6B1236C4ACB6}"/>
              </a:ext>
            </a:extLst>
          </p:cNvPr>
          <p:cNvCxnSpPr>
            <a:cxnSpLocks/>
          </p:cNvCxnSpPr>
          <p:nvPr/>
        </p:nvCxnSpPr>
        <p:spPr>
          <a:xfrm>
            <a:off x="2511837" y="4183049"/>
            <a:ext cx="0" cy="17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Imagen 5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92956" y="561831"/>
            <a:ext cx="3963687" cy="6120721"/>
          </a:xfrm>
          <a:prstGeom prst="rect">
            <a:avLst/>
          </a:prstGeom>
        </p:spPr>
      </p:pic>
      <p:cxnSp>
        <p:nvCxnSpPr>
          <p:cNvPr id="5" name="Conector recto de flecha 4"/>
          <p:cNvCxnSpPr/>
          <p:nvPr/>
        </p:nvCxnSpPr>
        <p:spPr>
          <a:xfrm flipH="1">
            <a:off x="3290047" y="2221195"/>
            <a:ext cx="865830" cy="3914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/>
          <p:cNvCxnSpPr/>
          <p:nvPr/>
        </p:nvCxnSpPr>
        <p:spPr>
          <a:xfrm flipH="1" flipV="1">
            <a:off x="3280527" y="3278734"/>
            <a:ext cx="895171" cy="5329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/>
          <p:nvPr/>
        </p:nvCxnSpPr>
        <p:spPr>
          <a:xfrm flipH="1">
            <a:off x="3272303" y="2997770"/>
            <a:ext cx="845166" cy="23347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/>
          <p:cNvCxnSpPr/>
          <p:nvPr/>
        </p:nvCxnSpPr>
        <p:spPr>
          <a:xfrm flipH="1">
            <a:off x="3290047" y="2605127"/>
            <a:ext cx="847904" cy="13472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/>
          <p:cNvCxnSpPr/>
          <p:nvPr/>
        </p:nvCxnSpPr>
        <p:spPr>
          <a:xfrm flipH="1">
            <a:off x="3095119" y="4355124"/>
            <a:ext cx="1022350" cy="16825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4" name="Imagen 8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3637" y="2333674"/>
            <a:ext cx="1550074" cy="419515"/>
          </a:xfrm>
          <a:prstGeom prst="rect">
            <a:avLst/>
          </a:prstGeom>
        </p:spPr>
      </p:pic>
      <p:pic>
        <p:nvPicPr>
          <p:cNvPr id="85" name="Imagen 8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0888" y="1265039"/>
            <a:ext cx="595570" cy="731114"/>
          </a:xfrm>
          <a:prstGeom prst="rect">
            <a:avLst/>
          </a:prstGeom>
        </p:spPr>
      </p:pic>
      <p:pic>
        <p:nvPicPr>
          <p:cNvPr id="91" name="Imagen 9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8496" y="1996153"/>
            <a:ext cx="740355" cy="282579"/>
          </a:xfrm>
          <a:prstGeom prst="rect">
            <a:avLst/>
          </a:prstGeom>
        </p:spPr>
      </p:pic>
      <p:cxnSp>
        <p:nvCxnSpPr>
          <p:cNvPr id="92" name="Conector recto de flecha 91"/>
          <p:cNvCxnSpPr/>
          <p:nvPr/>
        </p:nvCxnSpPr>
        <p:spPr>
          <a:xfrm flipH="1" flipV="1">
            <a:off x="2511837" y="1573823"/>
            <a:ext cx="1445088" cy="49833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4" name="Imagen 9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42120" y="2133099"/>
            <a:ext cx="65722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00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n 23" descr="Captura de pantalla 2020-06-12 a la(s) 7.02.29 p. m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250"/>
            <a:ext cx="9144000" cy="538029"/>
          </a:xfrm>
          <a:prstGeom prst="rect">
            <a:avLst/>
          </a:prstGeom>
        </p:spPr>
      </p:pic>
      <p:sp>
        <p:nvSpPr>
          <p:cNvPr id="28" name="CuadroTexto 27"/>
          <p:cNvSpPr txBox="1"/>
          <p:nvPr/>
        </p:nvSpPr>
        <p:spPr>
          <a:xfrm>
            <a:off x="163637" y="-49784"/>
            <a:ext cx="839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  <a:latin typeface="Arial"/>
                <a:cs typeface="Arial"/>
              </a:rPr>
              <a:t>Arquitectura en Spring </a:t>
            </a:r>
            <a:r>
              <a:rPr lang="es-ES" b="1" dirty="0" err="1" smtClean="0">
                <a:solidFill>
                  <a:schemeClr val="bg1"/>
                </a:solidFill>
                <a:latin typeface="Arial"/>
                <a:cs typeface="Arial"/>
              </a:rPr>
              <a:t>Boot</a:t>
            </a:r>
            <a:endParaRPr lang="es-ES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ADC66EE7-7A5A-41D3-B817-B390B7593DE0}"/>
              </a:ext>
            </a:extLst>
          </p:cNvPr>
          <p:cNvSpPr/>
          <p:nvPr/>
        </p:nvSpPr>
        <p:spPr>
          <a:xfrm>
            <a:off x="6480111" y="2395515"/>
            <a:ext cx="1368609" cy="435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350" dirty="0" err="1"/>
              <a:t>Controller</a:t>
            </a:r>
            <a:endParaRPr lang="en-US" sz="1350" dirty="0"/>
          </a:p>
        </p:txBody>
      </p:sp>
      <p:cxnSp>
        <p:nvCxnSpPr>
          <p:cNvPr id="19" name="Straight Arrow Connector 12">
            <a:extLst>
              <a:ext uri="{FF2B5EF4-FFF2-40B4-BE49-F238E27FC236}">
                <a16:creationId xmlns:a16="http://schemas.microsoft.com/office/drawing/2014/main" id="{4484C018-30EE-4ECF-A2D8-03E79487C57A}"/>
              </a:ext>
            </a:extLst>
          </p:cNvPr>
          <p:cNvCxnSpPr>
            <a:cxnSpLocks/>
            <a:stCxn id="21" idx="2"/>
            <a:endCxn id="45" idx="0"/>
          </p:cNvCxnSpPr>
          <p:nvPr/>
        </p:nvCxnSpPr>
        <p:spPr>
          <a:xfrm>
            <a:off x="7160406" y="1261718"/>
            <a:ext cx="4010" cy="34755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5">
            <a:extLst>
              <a:ext uri="{FF2B5EF4-FFF2-40B4-BE49-F238E27FC236}">
                <a16:creationId xmlns:a16="http://schemas.microsoft.com/office/drawing/2014/main" id="{76701D18-EC3D-409C-8B09-C2091F4991F9}"/>
              </a:ext>
            </a:extLst>
          </p:cNvPr>
          <p:cNvGrpSpPr/>
          <p:nvPr/>
        </p:nvGrpSpPr>
        <p:grpSpPr>
          <a:xfrm>
            <a:off x="6817506" y="575918"/>
            <a:ext cx="1727531" cy="685800"/>
            <a:chOff x="4081925" y="0"/>
            <a:chExt cx="2303374" cy="914400"/>
          </a:xfrm>
        </p:grpSpPr>
        <p:pic>
          <p:nvPicPr>
            <p:cNvPr id="21" name="Graphic 10" descr="Web design with solid fill">
              <a:extLst>
                <a:ext uri="{FF2B5EF4-FFF2-40B4-BE49-F238E27FC236}">
                  <a16:creationId xmlns:a16="http://schemas.microsoft.com/office/drawing/2014/main" id="{CD905DB5-E6EF-4422-B2E7-5B94143785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81925" y="0"/>
              <a:ext cx="914400" cy="914400"/>
            </a:xfrm>
            <a:prstGeom prst="rect">
              <a:avLst/>
            </a:prstGeom>
          </p:spPr>
        </p:pic>
        <p:sp>
          <p:nvSpPr>
            <p:cNvPr id="22" name="TextBox 14">
              <a:extLst>
                <a:ext uri="{FF2B5EF4-FFF2-40B4-BE49-F238E27FC236}">
                  <a16:creationId xmlns:a16="http://schemas.microsoft.com/office/drawing/2014/main" id="{4795A8CE-D31C-4073-A11D-6753331C325E}"/>
                </a:ext>
              </a:extLst>
            </p:cNvPr>
            <p:cNvSpPr txBox="1"/>
            <p:nvPr/>
          </p:nvSpPr>
          <p:spPr>
            <a:xfrm>
              <a:off x="4936210" y="272535"/>
              <a:ext cx="1449089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350" dirty="0" smtClean="0"/>
                <a:t>Navegador</a:t>
              </a:r>
              <a:endParaRPr lang="en-US" sz="1350" dirty="0"/>
            </a:p>
          </p:txBody>
        </p:sp>
      </p:grpSp>
      <p:cxnSp>
        <p:nvCxnSpPr>
          <p:cNvPr id="31" name="Straight Arrow Connector 24">
            <a:extLst>
              <a:ext uri="{FF2B5EF4-FFF2-40B4-BE49-F238E27FC236}">
                <a16:creationId xmlns:a16="http://schemas.microsoft.com/office/drawing/2014/main" id="{C75686A1-138A-4B65-A559-0156D616907C}"/>
              </a:ext>
            </a:extLst>
          </p:cNvPr>
          <p:cNvCxnSpPr>
            <a:stCxn id="18" idx="2"/>
          </p:cNvCxnSpPr>
          <p:nvPr/>
        </p:nvCxnSpPr>
        <p:spPr>
          <a:xfrm>
            <a:off x="7164416" y="2830616"/>
            <a:ext cx="0" cy="37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7370" y="566506"/>
            <a:ext cx="602741" cy="1382225"/>
          </a:xfrm>
          <a:prstGeom prst="rect">
            <a:avLst/>
          </a:prstGeom>
        </p:spPr>
      </p:pic>
      <p:sp>
        <p:nvSpPr>
          <p:cNvPr id="43" name="CuadroTexto 42"/>
          <p:cNvSpPr txBox="1"/>
          <p:nvPr/>
        </p:nvSpPr>
        <p:spPr>
          <a:xfrm>
            <a:off x="6591175" y="211546"/>
            <a:ext cx="1250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 smtClean="0">
                <a:solidFill>
                  <a:schemeClr val="bg1"/>
                </a:solidFill>
              </a:rPr>
              <a:t>FRONTEND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5" name="Rectangle 2">
            <a:extLst>
              <a:ext uri="{FF2B5EF4-FFF2-40B4-BE49-F238E27FC236}">
                <a16:creationId xmlns:a16="http://schemas.microsoft.com/office/drawing/2014/main" id="{ADC66EE7-7A5A-41D3-B817-B390B7593DE0}"/>
              </a:ext>
            </a:extLst>
          </p:cNvPr>
          <p:cNvSpPr/>
          <p:nvPr/>
        </p:nvSpPr>
        <p:spPr>
          <a:xfrm>
            <a:off x="6480111" y="1609271"/>
            <a:ext cx="1368609" cy="435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350" dirty="0" err="1" smtClean="0"/>
              <a:t>Templates</a:t>
            </a:r>
            <a:endParaRPr lang="en-US" sz="1350" dirty="0"/>
          </a:p>
        </p:txBody>
      </p:sp>
      <p:cxnSp>
        <p:nvCxnSpPr>
          <p:cNvPr id="49" name="Straight Arrow Connector 12">
            <a:extLst>
              <a:ext uri="{FF2B5EF4-FFF2-40B4-BE49-F238E27FC236}">
                <a16:creationId xmlns:a16="http://schemas.microsoft.com/office/drawing/2014/main" id="{4484C018-30EE-4ECF-A2D8-03E79487C57A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7164416" y="2081557"/>
            <a:ext cx="899" cy="31395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0"/>
          <p:cNvSpPr txBox="1"/>
          <p:nvPr/>
        </p:nvSpPr>
        <p:spPr>
          <a:xfrm>
            <a:off x="7821961" y="1611109"/>
            <a:ext cx="1131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thymeleaf</a:t>
            </a:r>
            <a:endParaRPr lang="en-US" dirty="0"/>
          </a:p>
        </p:txBody>
      </p:sp>
      <p:pic>
        <p:nvPicPr>
          <p:cNvPr id="89" name="Imagen 8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450" y="2118151"/>
            <a:ext cx="797815" cy="979387"/>
          </a:xfrm>
          <a:prstGeom prst="rect">
            <a:avLst/>
          </a:prstGeom>
        </p:spPr>
      </p:pic>
      <p:pic>
        <p:nvPicPr>
          <p:cNvPr id="90" name="Imagen 8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474" y="3056957"/>
            <a:ext cx="991766" cy="37853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30741" y="566505"/>
            <a:ext cx="3718703" cy="6278603"/>
          </a:xfrm>
          <a:prstGeom prst="rect">
            <a:avLst/>
          </a:prstGeom>
        </p:spPr>
      </p:pic>
      <p:cxnSp>
        <p:nvCxnSpPr>
          <p:cNvPr id="36" name="Conector recto de flecha 35"/>
          <p:cNvCxnSpPr/>
          <p:nvPr/>
        </p:nvCxnSpPr>
        <p:spPr>
          <a:xfrm flipH="1">
            <a:off x="3156438" y="1948731"/>
            <a:ext cx="3246291" cy="18847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 flipH="1" flipV="1">
            <a:off x="4183039" y="2081557"/>
            <a:ext cx="2186536" cy="5262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/>
          <p:nvPr/>
        </p:nvCxnSpPr>
        <p:spPr>
          <a:xfrm flipH="1" flipV="1">
            <a:off x="3745523" y="2523392"/>
            <a:ext cx="2622041" cy="9075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/>
          <p:nvPr/>
        </p:nvCxnSpPr>
        <p:spPr>
          <a:xfrm flipH="1" flipV="1">
            <a:off x="1520054" y="2885513"/>
            <a:ext cx="761686" cy="55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2" name="Imagen 5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1275" y="1280091"/>
            <a:ext cx="368122" cy="224324"/>
          </a:xfrm>
          <a:prstGeom prst="rect">
            <a:avLst/>
          </a:prstGeom>
        </p:spPr>
      </p:pic>
      <p:pic>
        <p:nvPicPr>
          <p:cNvPr id="53" name="Imagen 5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3675" y="1432491"/>
            <a:ext cx="368122" cy="224324"/>
          </a:xfrm>
          <a:prstGeom prst="rect">
            <a:avLst/>
          </a:prstGeom>
        </p:spPr>
      </p:pic>
      <p:pic>
        <p:nvPicPr>
          <p:cNvPr id="54" name="Imagen 5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6075" y="1584891"/>
            <a:ext cx="368122" cy="224324"/>
          </a:xfrm>
          <a:prstGeom prst="rect">
            <a:avLst/>
          </a:prstGeom>
        </p:spPr>
      </p:pic>
      <p:cxnSp>
        <p:nvCxnSpPr>
          <p:cNvPr id="56" name="Conector recto de flecha 55"/>
          <p:cNvCxnSpPr>
            <a:stCxn id="89" idx="0"/>
          </p:cNvCxnSpPr>
          <p:nvPr/>
        </p:nvCxnSpPr>
        <p:spPr>
          <a:xfrm flipH="1" flipV="1">
            <a:off x="1050212" y="1839556"/>
            <a:ext cx="13146" cy="27859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/>
          <p:cNvCxnSpPr/>
          <p:nvPr/>
        </p:nvCxnSpPr>
        <p:spPr>
          <a:xfrm>
            <a:off x="1314148" y="1839556"/>
            <a:ext cx="1074907" cy="6838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22">
            <a:extLst>
              <a:ext uri="{FF2B5EF4-FFF2-40B4-BE49-F238E27FC236}">
                <a16:creationId xmlns:a16="http://schemas.microsoft.com/office/drawing/2014/main" id="{256E0898-D43E-45DE-97EF-C731971D353D}"/>
              </a:ext>
            </a:extLst>
          </p:cNvPr>
          <p:cNvSpPr/>
          <p:nvPr/>
        </p:nvSpPr>
        <p:spPr>
          <a:xfrm>
            <a:off x="6432499" y="3936235"/>
            <a:ext cx="1368609" cy="435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350" dirty="0" err="1"/>
              <a:t>Service</a:t>
            </a:r>
            <a:endParaRPr lang="en-US" sz="1350" dirty="0"/>
          </a:p>
        </p:txBody>
      </p:sp>
      <p:cxnSp>
        <p:nvCxnSpPr>
          <p:cNvPr id="60" name="Straight Arrow Connector 24">
            <a:extLst>
              <a:ext uri="{FF2B5EF4-FFF2-40B4-BE49-F238E27FC236}">
                <a16:creationId xmlns:a16="http://schemas.microsoft.com/office/drawing/2014/main" id="{C75686A1-138A-4B65-A559-0156D616907C}"/>
              </a:ext>
            </a:extLst>
          </p:cNvPr>
          <p:cNvCxnSpPr/>
          <p:nvPr/>
        </p:nvCxnSpPr>
        <p:spPr>
          <a:xfrm>
            <a:off x="7135361" y="3552335"/>
            <a:ext cx="0" cy="37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/>
          <p:cNvSpPr txBox="1"/>
          <p:nvPr/>
        </p:nvSpPr>
        <p:spPr>
          <a:xfrm>
            <a:off x="7792906" y="3967945"/>
            <a:ext cx="140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restTemplate</a:t>
            </a:r>
            <a:endParaRPr lang="en-US" dirty="0"/>
          </a:p>
        </p:txBody>
      </p:sp>
      <p:pic>
        <p:nvPicPr>
          <p:cNvPr id="62" name="Imagen 6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0524" y="4282805"/>
            <a:ext cx="797815" cy="979387"/>
          </a:xfrm>
          <a:prstGeom prst="rect">
            <a:avLst/>
          </a:prstGeom>
        </p:spPr>
      </p:pic>
      <p:pic>
        <p:nvPicPr>
          <p:cNvPr id="63" name="Imagen 6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9009" y="5198515"/>
            <a:ext cx="991766" cy="378537"/>
          </a:xfrm>
          <a:prstGeom prst="rect">
            <a:avLst/>
          </a:prstGeom>
        </p:spPr>
      </p:pic>
      <p:sp>
        <p:nvSpPr>
          <p:cNvPr id="64" name="Rectangle 22">
            <a:extLst>
              <a:ext uri="{FF2B5EF4-FFF2-40B4-BE49-F238E27FC236}">
                <a16:creationId xmlns:a16="http://schemas.microsoft.com/office/drawing/2014/main" id="{256E0898-D43E-45DE-97EF-C731971D353D}"/>
              </a:ext>
            </a:extLst>
          </p:cNvPr>
          <p:cNvSpPr/>
          <p:nvPr/>
        </p:nvSpPr>
        <p:spPr>
          <a:xfrm>
            <a:off x="6453352" y="3236506"/>
            <a:ext cx="1368609" cy="435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350" dirty="0" smtClean="0"/>
              <a:t>DTO</a:t>
            </a:r>
            <a:endParaRPr lang="en-US" sz="1350" dirty="0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87897" y="3726599"/>
            <a:ext cx="657225" cy="371475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450" y="639944"/>
            <a:ext cx="657225" cy="371475"/>
          </a:xfrm>
          <a:prstGeom prst="rect">
            <a:avLst/>
          </a:prstGeom>
        </p:spPr>
      </p:pic>
      <p:cxnSp>
        <p:nvCxnSpPr>
          <p:cNvPr id="65" name="Conector recto de flecha 64"/>
          <p:cNvCxnSpPr/>
          <p:nvPr/>
        </p:nvCxnSpPr>
        <p:spPr>
          <a:xfrm flipH="1" flipV="1">
            <a:off x="598129" y="981436"/>
            <a:ext cx="13146" cy="27859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/>
          <p:cNvCxnSpPr>
            <a:stCxn id="59" idx="1"/>
          </p:cNvCxnSpPr>
          <p:nvPr/>
        </p:nvCxnSpPr>
        <p:spPr>
          <a:xfrm flipH="1" flipV="1">
            <a:off x="3666392" y="2980592"/>
            <a:ext cx="2766107" cy="11731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/>
          <p:cNvCxnSpPr/>
          <p:nvPr/>
        </p:nvCxnSpPr>
        <p:spPr>
          <a:xfrm flipV="1">
            <a:off x="2963530" y="1544653"/>
            <a:ext cx="2991288" cy="51638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56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aptura de pantalla 2020-06-12 a la(s) 7.02.29 p. m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179"/>
            <a:ext cx="9144000" cy="538029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557365" y="488024"/>
            <a:ext cx="839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  <a:latin typeface="Arial"/>
                <a:cs typeface="Arial"/>
              </a:rPr>
              <a:t>Bienvenidos a Taller Lenguaje de programación</a:t>
            </a:r>
            <a:endParaRPr lang="es-ES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57365" y="1738390"/>
            <a:ext cx="35394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000" b="1" baseline="30000" dirty="0" smtClean="0">
                <a:solidFill>
                  <a:schemeClr val="bg1">
                    <a:lumMod val="65000"/>
                  </a:schemeClr>
                </a:solidFill>
              </a:rPr>
              <a:t>Docente:</a:t>
            </a:r>
          </a:p>
          <a:p>
            <a:endParaRPr lang="es-ES_tradnl" sz="3000" b="1" baseline="300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s-ES_tradnl" sz="3000" b="1" baseline="30000" dirty="0">
                <a:solidFill>
                  <a:schemeClr val="bg1">
                    <a:lumMod val="65000"/>
                  </a:schemeClr>
                </a:solidFill>
              </a:rPr>
              <a:t>Leonardo Hernández </a:t>
            </a:r>
            <a:r>
              <a:rPr lang="es-ES_tradnl" sz="3000" b="1" baseline="30000" dirty="0" smtClean="0">
                <a:solidFill>
                  <a:schemeClr val="bg1">
                    <a:lumMod val="65000"/>
                  </a:schemeClr>
                </a:solidFill>
              </a:rPr>
              <a:t>Vera</a:t>
            </a:r>
          </a:p>
          <a:p>
            <a:endParaRPr lang="es-ES_tradnl" sz="3000" b="1" baseline="300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s-ES_tradnl" sz="3000" b="1" baseline="30000" dirty="0" smtClean="0">
                <a:solidFill>
                  <a:schemeClr val="bg1">
                    <a:lumMod val="65000"/>
                  </a:schemeClr>
                </a:solidFill>
              </a:rPr>
              <a:t>Ingeniero Civil Informático</a:t>
            </a:r>
          </a:p>
          <a:p>
            <a:endParaRPr lang="es-ES_tradnl" sz="3000" b="1" baseline="300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s-ES_tradnl" sz="3000" b="1" baseline="30000" dirty="0" smtClean="0">
                <a:solidFill>
                  <a:schemeClr val="bg1">
                    <a:lumMod val="65000"/>
                  </a:schemeClr>
                </a:solidFill>
              </a:rPr>
              <a:t>leonardo.hernandezv@usm.cl</a:t>
            </a:r>
            <a:endParaRPr lang="es-ES" sz="3000" b="1" baseline="30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35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J2EE Containers : Overview - Pianalytix - Machine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04724"/>
            <a:ext cx="8058126" cy="482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 descr="Captura de pantalla 2020-06-12 a la(s) 7.02.29 p. m.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179"/>
            <a:ext cx="9144000" cy="53802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57365" y="488024"/>
            <a:ext cx="839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  <a:latin typeface="Arial"/>
                <a:cs typeface="Arial"/>
              </a:rPr>
              <a:t>J2EE Servidor TOMCAT solo tiene Web </a:t>
            </a:r>
            <a:r>
              <a:rPr lang="es-ES" b="1" dirty="0" err="1" smtClean="0">
                <a:solidFill>
                  <a:schemeClr val="bg1"/>
                </a:solidFill>
                <a:latin typeface="Arial"/>
                <a:cs typeface="Arial"/>
              </a:rPr>
              <a:t>Tier</a:t>
            </a:r>
            <a:r>
              <a:rPr lang="es-ES" b="1" dirty="0" smtClean="0">
                <a:solidFill>
                  <a:schemeClr val="bg1"/>
                </a:solidFill>
                <a:latin typeface="Arial"/>
                <a:cs typeface="Arial"/>
              </a:rPr>
              <a:t> Corre JSP/</a:t>
            </a:r>
            <a:r>
              <a:rPr lang="es-ES" b="1" dirty="0" err="1" smtClean="0">
                <a:solidFill>
                  <a:schemeClr val="bg1"/>
                </a:solidFill>
                <a:latin typeface="Arial"/>
                <a:cs typeface="Arial"/>
              </a:rPr>
              <a:t>Servlet</a:t>
            </a:r>
            <a:r>
              <a:rPr lang="es-ES" b="1" dirty="0" smtClean="0">
                <a:solidFill>
                  <a:schemeClr val="bg1"/>
                </a:solidFill>
                <a:latin typeface="Arial"/>
                <a:cs typeface="Arial"/>
              </a:rPr>
              <a:t>/</a:t>
            </a:r>
            <a:r>
              <a:rPr lang="es-ES" b="1" dirty="0" err="1" smtClean="0">
                <a:solidFill>
                  <a:schemeClr val="bg1"/>
                </a:solidFill>
                <a:latin typeface="Arial"/>
                <a:cs typeface="Arial"/>
              </a:rPr>
              <a:t>Beans</a:t>
            </a:r>
            <a:endParaRPr lang="es-ES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995777" y="1375575"/>
            <a:ext cx="3140766" cy="4762831"/>
          </a:xfrm>
          <a:prstGeom prst="rect">
            <a:avLst/>
          </a:prstGeom>
          <a:noFill/>
          <a:ln w="666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5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65" y="1314994"/>
            <a:ext cx="7782127" cy="4948237"/>
          </a:xfrm>
          <a:prstGeom prst="rect">
            <a:avLst/>
          </a:prstGeom>
        </p:spPr>
      </p:pic>
      <p:pic>
        <p:nvPicPr>
          <p:cNvPr id="6" name="Imagen 5" descr="Captura de pantalla 2020-06-12 a la(s) 7.02.29 p. m.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179"/>
            <a:ext cx="9144000" cy="53802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557365" y="488024"/>
            <a:ext cx="839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  <a:latin typeface="Arial"/>
                <a:cs typeface="Arial"/>
              </a:rPr>
              <a:t>Spring </a:t>
            </a:r>
            <a:r>
              <a:rPr lang="es-ES" b="1" dirty="0" err="1" smtClean="0">
                <a:solidFill>
                  <a:schemeClr val="bg1"/>
                </a:solidFill>
                <a:latin typeface="Arial"/>
                <a:cs typeface="Arial"/>
              </a:rPr>
              <a:t>Boot</a:t>
            </a:r>
            <a:endParaRPr lang="es-ES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113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GitHub - bizarrecode/angular-crud-rest-api: CRUD Web Application Example  built using Angular, Bootstrap, RESTfu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48536" y="1565686"/>
            <a:ext cx="11586438" cy="610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 descr="Captura de pantalla 2020-06-12 a la(s) 7.02.29 p. m.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179"/>
            <a:ext cx="9144000" cy="53802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57365" y="488024"/>
            <a:ext cx="839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  <a:latin typeface="Arial"/>
                <a:cs typeface="Arial"/>
              </a:rPr>
              <a:t>Ejemplo de CRUD con Spring </a:t>
            </a:r>
            <a:r>
              <a:rPr lang="es-ES" b="1" dirty="0" err="1" smtClean="0">
                <a:solidFill>
                  <a:schemeClr val="bg1"/>
                </a:solidFill>
                <a:latin typeface="Arial"/>
                <a:cs typeface="Arial"/>
              </a:rPr>
              <a:t>Boot</a:t>
            </a:r>
            <a:r>
              <a:rPr lang="es-ES" b="1" dirty="0" smtClean="0">
                <a:solidFill>
                  <a:schemeClr val="bg1"/>
                </a:solidFill>
                <a:latin typeface="Arial"/>
                <a:cs typeface="Arial"/>
              </a:rPr>
              <a:t> Web</a:t>
            </a:r>
            <a:endParaRPr lang="es-ES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306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apuntes:http [Acceso a Datos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43" y="4215161"/>
            <a:ext cx="8843265" cy="224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Improvements in CUBAs REST API v2 – Road to CUBA and beyond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43" y="1026053"/>
            <a:ext cx="8738212" cy="2540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 descr="Captura de pantalla 2020-06-12 a la(s) 7.02.29 p. m.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179"/>
            <a:ext cx="9144000" cy="53802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57365" y="488024"/>
            <a:ext cx="839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  <a:latin typeface="Arial"/>
                <a:cs typeface="Arial"/>
              </a:rPr>
              <a:t>Rutas/</a:t>
            </a:r>
            <a:r>
              <a:rPr lang="es-ES" b="1" dirty="0" err="1" smtClean="0">
                <a:solidFill>
                  <a:schemeClr val="bg1"/>
                </a:solidFill>
                <a:latin typeface="Arial"/>
                <a:cs typeface="Arial"/>
              </a:rPr>
              <a:t>Path</a:t>
            </a:r>
            <a:r>
              <a:rPr lang="es-ES" b="1" dirty="0" smtClean="0">
                <a:solidFill>
                  <a:schemeClr val="bg1"/>
                </a:solidFill>
                <a:latin typeface="Arial"/>
                <a:cs typeface="Arial"/>
              </a:rPr>
              <a:t> Generalidad y ejemplo</a:t>
            </a:r>
            <a:endParaRPr lang="es-ES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20176" y="3688853"/>
            <a:ext cx="839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latin typeface="Arial"/>
                <a:cs typeface="Arial"/>
              </a:rPr>
              <a:t>Ejemplo entidad </a:t>
            </a:r>
            <a:r>
              <a:rPr lang="es-ES" b="1" dirty="0" err="1" smtClean="0">
                <a:latin typeface="Arial"/>
                <a:cs typeface="Arial"/>
              </a:rPr>
              <a:t>Task</a:t>
            </a:r>
            <a:endParaRPr lang="es-ES" b="1" dirty="0">
              <a:latin typeface="Arial"/>
              <a:cs typeface="Arial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38252" y="6456556"/>
            <a:ext cx="89936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https://assertible.com/blog/7-http-methods-every-web-developer-should-know-and-how-to-test-them</a:t>
            </a:r>
          </a:p>
        </p:txBody>
      </p:sp>
    </p:spTree>
    <p:extLst>
      <p:ext uri="{BB962C8B-B14F-4D97-AF65-F5344CB8AC3E}">
        <p14:creationId xmlns:p14="http://schemas.microsoft.com/office/powerpoint/2010/main" val="17471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REST and RESTful Routes in Rails | He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52" y="956208"/>
            <a:ext cx="8741607" cy="5589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 descr="Captura de pantalla 2020-06-12 a la(s) 7.02.29 p. m.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179"/>
            <a:ext cx="9144000" cy="53802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57365" y="488024"/>
            <a:ext cx="839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  <a:latin typeface="Arial"/>
                <a:cs typeface="Arial"/>
              </a:rPr>
              <a:t>Verbos HTTP y relación con FORM y LINK</a:t>
            </a:r>
            <a:endParaRPr lang="es-ES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869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aptura de pantalla 2020-06-12 a la(s) 7.02.29 p. m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179"/>
            <a:ext cx="9144000" cy="53802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57365" y="488024"/>
            <a:ext cx="839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  <a:latin typeface="Arial"/>
                <a:cs typeface="Arial"/>
              </a:rPr>
              <a:t>URL </a:t>
            </a:r>
            <a:r>
              <a:rPr lang="es-ES" b="1" dirty="0" err="1" smtClean="0">
                <a:solidFill>
                  <a:schemeClr val="bg1"/>
                </a:solidFill>
                <a:latin typeface="Arial"/>
                <a:cs typeface="Arial"/>
              </a:rPr>
              <a:t>Helper</a:t>
            </a:r>
            <a:endParaRPr lang="es-ES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6" name="Picture 2" descr="REST and RESTful Routes in Rails | Hem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54" y="1125638"/>
            <a:ext cx="8390692" cy="562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77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RESTful Routes &amp; DELETE - DEV Commun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80" y="1026053"/>
            <a:ext cx="8976405" cy="562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 descr="Captura de pantalla 2020-06-12 a la(s) 7.02.29 p. m.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179"/>
            <a:ext cx="9144000" cy="53802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57365" y="488024"/>
            <a:ext cx="839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  <a:latin typeface="Arial"/>
                <a:cs typeface="Arial"/>
              </a:rPr>
              <a:t>Rutas/</a:t>
            </a:r>
            <a:r>
              <a:rPr lang="es-ES" b="1" dirty="0" err="1" smtClean="0">
                <a:solidFill>
                  <a:schemeClr val="bg1"/>
                </a:solidFill>
                <a:latin typeface="Arial"/>
                <a:cs typeface="Arial"/>
              </a:rPr>
              <a:t>Path</a:t>
            </a:r>
            <a:r>
              <a:rPr lang="es-ES" b="1" dirty="0" smtClean="0">
                <a:solidFill>
                  <a:schemeClr val="bg1"/>
                </a:solidFill>
                <a:latin typeface="Arial"/>
                <a:cs typeface="Arial"/>
              </a:rPr>
              <a:t> Otro ejemplo</a:t>
            </a:r>
            <a:endParaRPr lang="es-ES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090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104</Words>
  <Application>Microsoft Office PowerPoint</Application>
  <PresentationFormat>Presentación en pantalla (4:3)</PresentationFormat>
  <Paragraphs>51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Comisión Interdisciplinaria de Imagen  del Consejo de Rectores de Valparaíso (CRUV)  Junio 2020</dc:title>
  <dc:creator>Universidad Técnia Federico Santa María</dc:creator>
  <cp:lastModifiedBy>Usuario de Windows</cp:lastModifiedBy>
  <cp:revision>105</cp:revision>
  <dcterms:created xsi:type="dcterms:W3CDTF">2020-06-02T15:31:11Z</dcterms:created>
  <dcterms:modified xsi:type="dcterms:W3CDTF">2023-10-26T17:06:36Z</dcterms:modified>
</cp:coreProperties>
</file>