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6" r:id="rId9"/>
    <p:sldId id="261" r:id="rId10"/>
    <p:sldId id="267" r:id="rId11"/>
    <p:sldId id="269" r:id="rId12"/>
    <p:sldId id="270" r:id="rId13"/>
    <p:sldId id="263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8" r:id="rId27"/>
    <p:sldId id="297" r:id="rId28"/>
    <p:sldId id="303" r:id="rId29"/>
    <p:sldId id="283" r:id="rId30"/>
    <p:sldId id="302" r:id="rId31"/>
    <p:sldId id="301" r:id="rId32"/>
    <p:sldId id="284" r:id="rId33"/>
    <p:sldId id="285" r:id="rId34"/>
    <p:sldId id="286" r:id="rId35"/>
    <p:sldId id="288" r:id="rId36"/>
    <p:sldId id="299" r:id="rId37"/>
    <p:sldId id="30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Ventilation and Energy Control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Bradley Hand ITC" panose="03070402050302030203" pitchFamily="66" charset="0"/>
              </a:rPr>
              <a:t>Safety Air Safety Goods &amp; Energy saving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47911" y="497698"/>
            <a:ext cx="4278489" cy="31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0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30287"/>
            <a:ext cx="10554574" cy="363651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Problems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</a:rPr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Planning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Analysis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Software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Project designs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742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91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Hardware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Arduino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Desktop application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Web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3348990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30287"/>
            <a:ext cx="10554574" cy="363651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Problems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</a:rPr>
              <a:t>Planning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Analysis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Software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Project designs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5418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Planning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System request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Working plan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Gant chart</a:t>
            </a:r>
          </a:p>
        </p:txBody>
      </p:sp>
    </p:spTree>
    <p:extLst>
      <p:ext uri="{BB962C8B-B14F-4D97-AF65-F5344CB8AC3E}">
        <p14:creationId xmlns:p14="http://schemas.microsoft.com/office/powerpoint/2010/main" val="4064112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System Request: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10" y="2222625"/>
            <a:ext cx="10998178" cy="4376068"/>
          </a:xfrm>
        </p:spPr>
        <p:txBody>
          <a:bodyPr>
            <a:normAutofit/>
          </a:bodyPr>
          <a:lstStyle/>
          <a:p>
            <a:pPr lvl="0" fontAlgn="base">
              <a:buFont typeface="Arial" panose="020B0604020202020204" pitchFamily="34" charset="0"/>
              <a:buChar char="•"/>
            </a:pPr>
            <a:r>
              <a:rPr lang="en-US" sz="2600" dirty="0"/>
              <a:t>project sponsor</a:t>
            </a:r>
            <a:r>
              <a:rPr lang="en-US" sz="2600" b="1" dirty="0"/>
              <a:t>:   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Business need </a:t>
            </a:r>
          </a:p>
          <a:p>
            <a:pPr lvl="0" fontAlgn="base">
              <a:buFont typeface="Arial" panose="020B0604020202020204" pitchFamily="34" charset="0"/>
              <a:buChar char="•"/>
            </a:pPr>
            <a:r>
              <a:rPr lang="en-US" sz="2600" dirty="0"/>
              <a:t>Business requirements:</a:t>
            </a:r>
          </a:p>
          <a:p>
            <a:pPr lvl="0" fontAlgn="base">
              <a:buFont typeface="Arial" panose="020B0604020202020204" pitchFamily="34" charset="0"/>
              <a:buChar char="•"/>
            </a:pPr>
            <a:r>
              <a:rPr lang="en-US" sz="2600" b="1" dirty="0"/>
              <a:t>Business value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Tangible benefits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Intangible benefits </a:t>
            </a:r>
            <a:endParaRPr lang="en-US" sz="2600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/>
              <a:t>Special issues &amp; Constraints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41000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Work Plan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22" y="419583"/>
            <a:ext cx="7157155" cy="6248223"/>
          </a:xfrm>
        </p:spPr>
      </p:pic>
    </p:spTree>
    <p:extLst>
      <p:ext uri="{BB962C8B-B14F-4D97-AF65-F5344CB8AC3E}">
        <p14:creationId xmlns:p14="http://schemas.microsoft.com/office/powerpoint/2010/main" val="2256343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80" y="446088"/>
            <a:ext cx="3547533" cy="161839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Gant chart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5" y="2430073"/>
            <a:ext cx="5536959" cy="39820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23" y="2430072"/>
            <a:ext cx="5949244" cy="39820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84908" y="3244334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Gant chart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84908" y="3244334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Gant chart</a:t>
            </a:r>
          </a:p>
        </p:txBody>
      </p:sp>
    </p:spTree>
    <p:extLst>
      <p:ext uri="{BB962C8B-B14F-4D97-AF65-F5344CB8AC3E}">
        <p14:creationId xmlns:p14="http://schemas.microsoft.com/office/powerpoint/2010/main" val="18220469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30287"/>
            <a:ext cx="10554574" cy="363651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Problems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Background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Planning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</a:rPr>
              <a:t>Analysis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Software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Project designs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32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Analysis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38376"/>
            <a:ext cx="10554574" cy="3636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Feasibility study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Technical feasibility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Economical feasibility</a:t>
            </a: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Risks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648679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33935"/>
            <a:ext cx="10571998" cy="97045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Technical feasibility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Familiarity with application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Help the factory to improve its product and protect the workers from harmful gases.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Familiarity with technology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We will use Arduino, web (html, CSS, java script, JQuery ) and android (java, xml 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Project size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Our team consists of six persons and we can finished our project in one year.</a:t>
            </a:r>
          </a:p>
        </p:txBody>
      </p:sp>
    </p:spTree>
    <p:extLst>
      <p:ext uri="{BB962C8B-B14F-4D97-AF65-F5344CB8AC3E}">
        <p14:creationId xmlns:p14="http://schemas.microsoft.com/office/powerpoint/2010/main" val="3010557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By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Prof: </a:t>
            </a:r>
            <a:r>
              <a:rPr lang="en-US" sz="2800" dirty="0" err="1"/>
              <a:t>Moheb</a:t>
            </a:r>
            <a:r>
              <a:rPr lang="en-US" sz="2800" dirty="0"/>
              <a:t> </a:t>
            </a:r>
            <a:r>
              <a:rPr lang="en-US" sz="2800" dirty="0" err="1"/>
              <a:t>Ramzy</a:t>
            </a:r>
            <a:r>
              <a:rPr lang="en-US" sz="2800" dirty="0"/>
              <a:t> </a:t>
            </a:r>
            <a:r>
              <a:rPr lang="en-US" sz="2800" dirty="0" err="1"/>
              <a:t>Girges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TA: Mina </a:t>
            </a:r>
            <a:r>
              <a:rPr lang="en-US" sz="2800" dirty="0" err="1"/>
              <a:t>Samman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442697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Economic feasibility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8" y="2019300"/>
            <a:ext cx="8417921" cy="4864100"/>
          </a:xfrm>
        </p:spPr>
      </p:pic>
    </p:spTree>
    <p:extLst>
      <p:ext uri="{BB962C8B-B14F-4D97-AF65-F5344CB8AC3E}">
        <p14:creationId xmlns:p14="http://schemas.microsoft.com/office/powerpoint/2010/main" val="48278844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Risks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27112"/>
            <a:ext cx="10659510" cy="3894666"/>
          </a:xfrm>
        </p:spPr>
      </p:pic>
    </p:spTree>
    <p:extLst>
      <p:ext uri="{BB962C8B-B14F-4D97-AF65-F5344CB8AC3E}">
        <p14:creationId xmlns:p14="http://schemas.microsoft.com/office/powerpoint/2010/main" val="2680641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30287"/>
            <a:ext cx="10554574" cy="363651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Problems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Background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Planning phase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Analysis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</a:rPr>
              <a:t>Software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Project designs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8102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Software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Actors &amp; 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case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SSD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Conceptual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Domain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456798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Actors &amp; Goals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48673"/>
            <a:ext cx="10571998" cy="4244038"/>
          </a:xfrm>
        </p:spPr>
      </p:pic>
    </p:spTree>
    <p:extLst>
      <p:ext uri="{BB962C8B-B14F-4D97-AF65-F5344CB8AC3E}">
        <p14:creationId xmlns:p14="http://schemas.microsoft.com/office/powerpoint/2010/main" val="94956824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Use 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2" y="2222500"/>
            <a:ext cx="8505371" cy="4279900"/>
          </a:xfrm>
        </p:spPr>
      </p:pic>
    </p:spTree>
    <p:extLst>
      <p:ext uri="{BB962C8B-B14F-4D97-AF65-F5344CB8AC3E}">
        <p14:creationId xmlns:p14="http://schemas.microsoft.com/office/powerpoint/2010/main" val="2511015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33936"/>
            <a:ext cx="10571998" cy="97045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Use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19" y="1951629"/>
            <a:ext cx="8106771" cy="4735773"/>
          </a:xfrm>
        </p:spPr>
      </p:pic>
    </p:spTree>
    <p:extLst>
      <p:ext uri="{BB962C8B-B14F-4D97-AF65-F5344CB8AC3E}">
        <p14:creationId xmlns:p14="http://schemas.microsoft.com/office/powerpoint/2010/main" val="29265940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Use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296" y="2222500"/>
            <a:ext cx="7746263" cy="4279900"/>
          </a:xfrm>
        </p:spPr>
      </p:pic>
    </p:spTree>
    <p:extLst>
      <p:ext uri="{BB962C8B-B14F-4D97-AF65-F5344CB8AC3E}">
        <p14:creationId xmlns:p14="http://schemas.microsoft.com/office/powerpoint/2010/main" val="30821770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Use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009" y="2076725"/>
            <a:ext cx="7175797" cy="4635500"/>
          </a:xfrm>
        </p:spPr>
      </p:pic>
    </p:spTree>
    <p:extLst>
      <p:ext uri="{BB962C8B-B14F-4D97-AF65-F5344CB8AC3E}">
        <p14:creationId xmlns:p14="http://schemas.microsoft.com/office/powerpoint/2010/main" val="210200020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SSDs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041" y="2133057"/>
            <a:ext cx="7188549" cy="4724943"/>
          </a:xfrm>
        </p:spPr>
      </p:pic>
    </p:spTree>
    <p:extLst>
      <p:ext uri="{BB962C8B-B14F-4D97-AF65-F5344CB8AC3E}">
        <p14:creationId xmlns:p14="http://schemas.microsoft.com/office/powerpoint/2010/main" val="301293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By: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Milad Ezzat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Amgaad Ezzat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Ragaa Maher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Keroles Ibrahim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Adel Abid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John Latif </a:t>
            </a:r>
          </a:p>
        </p:txBody>
      </p:sp>
    </p:spTree>
    <p:extLst>
      <p:ext uri="{BB962C8B-B14F-4D97-AF65-F5344CB8AC3E}">
        <p14:creationId xmlns:p14="http://schemas.microsoft.com/office/powerpoint/2010/main" val="18494603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SSDs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0" y="1996937"/>
            <a:ext cx="8401878" cy="48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906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SSDs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10" y="2199316"/>
            <a:ext cx="9528312" cy="44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80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Conceptual classes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4B915D-206D-465E-993D-BFC88DD29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52151"/>
              </p:ext>
            </p:extLst>
          </p:nvPr>
        </p:nvGraphicFramePr>
        <p:xfrm>
          <a:off x="810000" y="2279374"/>
          <a:ext cx="10785652" cy="352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4793">
                  <a:extLst>
                    <a:ext uri="{9D8B030D-6E8A-4147-A177-3AD203B41FA5}">
                      <a16:colId xmlns:a16="http://schemas.microsoft.com/office/drawing/2014/main" val="47272687"/>
                    </a:ext>
                  </a:extLst>
                </a:gridCol>
                <a:gridCol w="228340">
                  <a:extLst>
                    <a:ext uri="{9D8B030D-6E8A-4147-A177-3AD203B41FA5}">
                      <a16:colId xmlns:a16="http://schemas.microsoft.com/office/drawing/2014/main" val="3305493506"/>
                    </a:ext>
                  </a:extLst>
                </a:gridCol>
                <a:gridCol w="1174286">
                  <a:extLst>
                    <a:ext uri="{9D8B030D-6E8A-4147-A177-3AD203B41FA5}">
                      <a16:colId xmlns:a16="http://schemas.microsoft.com/office/drawing/2014/main" val="1517776371"/>
                    </a:ext>
                  </a:extLst>
                </a:gridCol>
                <a:gridCol w="228340">
                  <a:extLst>
                    <a:ext uri="{9D8B030D-6E8A-4147-A177-3AD203B41FA5}">
                      <a16:colId xmlns:a16="http://schemas.microsoft.com/office/drawing/2014/main" val="1652339817"/>
                    </a:ext>
                  </a:extLst>
                </a:gridCol>
                <a:gridCol w="1477615">
                  <a:extLst>
                    <a:ext uri="{9D8B030D-6E8A-4147-A177-3AD203B41FA5}">
                      <a16:colId xmlns:a16="http://schemas.microsoft.com/office/drawing/2014/main" val="2515999599"/>
                    </a:ext>
                  </a:extLst>
                </a:gridCol>
                <a:gridCol w="228340">
                  <a:extLst>
                    <a:ext uri="{9D8B030D-6E8A-4147-A177-3AD203B41FA5}">
                      <a16:colId xmlns:a16="http://schemas.microsoft.com/office/drawing/2014/main" val="3405851147"/>
                    </a:ext>
                  </a:extLst>
                </a:gridCol>
                <a:gridCol w="1317967">
                  <a:extLst>
                    <a:ext uri="{9D8B030D-6E8A-4147-A177-3AD203B41FA5}">
                      <a16:colId xmlns:a16="http://schemas.microsoft.com/office/drawing/2014/main" val="3382150658"/>
                    </a:ext>
                  </a:extLst>
                </a:gridCol>
                <a:gridCol w="228340">
                  <a:extLst>
                    <a:ext uri="{9D8B030D-6E8A-4147-A177-3AD203B41FA5}">
                      <a16:colId xmlns:a16="http://schemas.microsoft.com/office/drawing/2014/main" val="2530788488"/>
                    </a:ext>
                  </a:extLst>
                </a:gridCol>
                <a:gridCol w="1575235">
                  <a:extLst>
                    <a:ext uri="{9D8B030D-6E8A-4147-A177-3AD203B41FA5}">
                      <a16:colId xmlns:a16="http://schemas.microsoft.com/office/drawing/2014/main" val="4264777919"/>
                    </a:ext>
                  </a:extLst>
                </a:gridCol>
                <a:gridCol w="228340">
                  <a:extLst>
                    <a:ext uri="{9D8B030D-6E8A-4147-A177-3AD203B41FA5}">
                      <a16:colId xmlns:a16="http://schemas.microsoft.com/office/drawing/2014/main" val="1645174942"/>
                    </a:ext>
                  </a:extLst>
                </a:gridCol>
                <a:gridCol w="1093601">
                  <a:extLst>
                    <a:ext uri="{9D8B030D-6E8A-4147-A177-3AD203B41FA5}">
                      <a16:colId xmlns:a16="http://schemas.microsoft.com/office/drawing/2014/main" val="3935743084"/>
                    </a:ext>
                  </a:extLst>
                </a:gridCol>
                <a:gridCol w="228340">
                  <a:extLst>
                    <a:ext uri="{9D8B030D-6E8A-4147-A177-3AD203B41FA5}">
                      <a16:colId xmlns:a16="http://schemas.microsoft.com/office/drawing/2014/main" val="1251998032"/>
                    </a:ext>
                  </a:extLst>
                </a:gridCol>
                <a:gridCol w="1552115">
                  <a:extLst>
                    <a:ext uri="{9D8B030D-6E8A-4147-A177-3AD203B41FA5}">
                      <a16:colId xmlns:a16="http://schemas.microsoft.com/office/drawing/2014/main" val="3156788737"/>
                    </a:ext>
                  </a:extLst>
                </a:gridCol>
              </a:tblGrid>
              <a:tr h="61881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DHT_11 sensor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GP2Y10 sensor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CDS sensor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 values 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 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06946"/>
                  </a:ext>
                </a:extLst>
              </a:tr>
              <a:tr h="384352"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400" b="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297872"/>
                  </a:ext>
                </a:extLst>
              </a:tr>
              <a:tr h="61881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Readings 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 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 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Environment 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MQ_135 sensor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LM_35 sensor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76022"/>
                  </a:ext>
                </a:extLst>
              </a:tr>
              <a:tr h="609004"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296691"/>
                  </a:ext>
                </a:extLst>
              </a:tr>
              <a:tr h="61881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Controller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Desktop app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Username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Password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Devices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Sensors</a:t>
                      </a:r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82136"/>
                  </a:ext>
                </a:extLst>
              </a:tr>
              <a:tr h="609004"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/>
                      <a:endParaRPr lang="ar-EG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4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32366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33936"/>
            <a:ext cx="10571998" cy="97045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Domain model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828" y="2197100"/>
            <a:ext cx="7223323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72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Contracts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AB3DCA-128E-4ECD-AAD8-60708A853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233336"/>
            <a:ext cx="10354839" cy="4245987"/>
          </a:xfrm>
        </p:spPr>
      </p:pic>
    </p:spTree>
    <p:extLst>
      <p:ext uri="{BB962C8B-B14F-4D97-AF65-F5344CB8AC3E}">
        <p14:creationId xmlns:p14="http://schemas.microsoft.com/office/powerpoint/2010/main" val="85170531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Contracts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0" y="2226365"/>
            <a:ext cx="9833817" cy="4377635"/>
          </a:xfrm>
        </p:spPr>
      </p:pic>
    </p:spTree>
    <p:extLst>
      <p:ext uri="{BB962C8B-B14F-4D97-AF65-F5344CB8AC3E}">
        <p14:creationId xmlns:p14="http://schemas.microsoft.com/office/powerpoint/2010/main" val="3208314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20683"/>
            <a:ext cx="10571998" cy="73225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Design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18" y="1908313"/>
            <a:ext cx="9369286" cy="4893365"/>
          </a:xfrm>
        </p:spPr>
      </p:pic>
    </p:spTree>
    <p:extLst>
      <p:ext uri="{BB962C8B-B14F-4D97-AF65-F5344CB8AC3E}">
        <p14:creationId xmlns:p14="http://schemas.microsoft.com/office/powerpoint/2010/main" val="8398573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33936"/>
            <a:ext cx="10571998" cy="73225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ERD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53" y="2163417"/>
            <a:ext cx="8812696" cy="4694583"/>
          </a:xfrm>
        </p:spPr>
      </p:pic>
    </p:spTree>
    <p:extLst>
      <p:ext uri="{BB962C8B-B14F-4D97-AF65-F5344CB8AC3E}">
        <p14:creationId xmlns:p14="http://schemas.microsoft.com/office/powerpoint/2010/main" val="3963992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30287"/>
            <a:ext cx="10554574" cy="363651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Problems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Background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Planning phase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Analysis phase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Software artifacts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</a:rPr>
              <a:t>Project designs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31646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Design</a:t>
            </a:r>
          </a:p>
          <a:p>
            <a:r>
              <a:rPr lang="en-US" dirty="0"/>
              <a:t>Mobile App Design</a:t>
            </a:r>
          </a:p>
          <a:p>
            <a:r>
              <a:rPr lang="en-US" dirty="0"/>
              <a:t>Web App Design</a:t>
            </a:r>
          </a:p>
        </p:txBody>
      </p:sp>
    </p:spTree>
    <p:extLst>
      <p:ext uri="{BB962C8B-B14F-4D97-AF65-F5344CB8AC3E}">
        <p14:creationId xmlns:p14="http://schemas.microsoft.com/office/powerpoint/2010/main" val="304580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30287"/>
            <a:ext cx="10554574" cy="36365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Planning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Analysis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Software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Project designs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83407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Desktop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8E29B-7895-442C-8C9E-4151E589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90728"/>
            <a:ext cx="5610727" cy="2413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B96986-FACE-4288-BBC5-2924E196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4367460"/>
            <a:ext cx="5610726" cy="24130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DA9C2E-CDC9-448D-AEC8-74DD813AF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274" y="1954365"/>
            <a:ext cx="5610727" cy="23494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18B069-3C40-48EF-A35F-44935599E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274" y="4367460"/>
            <a:ext cx="5610726" cy="24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58365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Mobile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256365"/>
            <a:ext cx="2413000" cy="4021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277533"/>
            <a:ext cx="2374900" cy="3958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2298699"/>
            <a:ext cx="2362200" cy="3937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2298699"/>
            <a:ext cx="2374900" cy="39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67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Web designs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246CF-319D-4A23-99B2-FADBFF57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4215"/>
            <a:ext cx="5817901" cy="2350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EAB15-CD4D-4936-B36B-5D1C03787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4534"/>
            <a:ext cx="5817901" cy="2520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92764-6A92-4D25-9418-068C9D208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26" y="2083965"/>
            <a:ext cx="5706607" cy="45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78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285" y="3429000"/>
            <a:ext cx="10571998" cy="970450"/>
          </a:xfrm>
        </p:spPr>
        <p:txBody>
          <a:bodyPr/>
          <a:lstStyle/>
          <a:p>
            <a:pPr algn="ctr"/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8991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95664"/>
            <a:ext cx="11079775" cy="44155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Industrial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Air pollution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Consumption energy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Filed we choose for implement the project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56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30287"/>
            <a:ext cx="10554574" cy="363651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</a:rPr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Planning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Analysis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Software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Project designs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445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1111067" cy="43817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The Manufacturing Process of sugar</a:t>
            </a:r>
            <a:r>
              <a:rPr lang="en-US" dirty="0"/>
              <a:t> </a:t>
            </a:r>
            <a:r>
              <a:rPr lang="en-US" sz="2600" b="1" dirty="0"/>
              <a:t>problems</a:t>
            </a:r>
            <a:r>
              <a:rPr lang="en-US" sz="2200" b="1" dirty="0"/>
              <a:t>:  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b="1" dirty="0"/>
              <a:t>Extraction process cause of producing: 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humidity and dust. 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/>
              <a:t>Evaporation stage: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 temperature and troubles in the pressure as a result of heating,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 CO2 and GUYER (which cause of losing sight and chest allergy). 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/>
              <a:t>Boiling stage cause of increasing 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temperature, pressure and humidity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/>
              <a:t>packaging stage: 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sugar can be infected, if it exposure to high temperature or humidity. 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dirty="0"/>
              <a:t>Some gases produced with Manufacturing  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NO2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CO  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dirty="0"/>
              <a:t>Energy consumption </a:t>
            </a:r>
          </a:p>
        </p:txBody>
      </p:sp>
    </p:spTree>
    <p:extLst>
      <p:ext uri="{BB962C8B-B14F-4D97-AF65-F5344CB8AC3E}">
        <p14:creationId xmlns:p14="http://schemas.microsoft.com/office/powerpoint/2010/main" val="3367472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89" y="2730287"/>
            <a:ext cx="10554574" cy="363651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600" dirty="0">
                <a:solidFill>
                  <a:schemeClr val="accent1"/>
                </a:solidFill>
              </a:rPr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Planning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Analysis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Software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Project designs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007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Solution??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35176"/>
            <a:ext cx="10554574" cy="4381713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600" b="1" dirty="0"/>
              <a:t>Current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600" b="1" dirty="0"/>
              <a:t>VECS</a:t>
            </a:r>
          </a:p>
        </p:txBody>
      </p:sp>
    </p:spTree>
    <p:extLst>
      <p:ext uri="{BB962C8B-B14F-4D97-AF65-F5344CB8AC3E}">
        <p14:creationId xmlns:p14="http://schemas.microsoft.com/office/powerpoint/2010/main" val="3784939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1099</TotalTime>
  <Words>477</Words>
  <Application>Microsoft Office PowerPoint</Application>
  <PresentationFormat>Widescreen</PresentationFormat>
  <Paragraphs>221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Adobe Ming Std L</vt:lpstr>
      <vt:lpstr>Arial</vt:lpstr>
      <vt:lpstr>Bradley Hand ITC</vt:lpstr>
      <vt:lpstr>Calibri</vt:lpstr>
      <vt:lpstr>Century Gothic</vt:lpstr>
      <vt:lpstr>Times New Roman</vt:lpstr>
      <vt:lpstr>Wingdings</vt:lpstr>
      <vt:lpstr>Wingdings 2</vt:lpstr>
      <vt:lpstr>Quotable</vt:lpstr>
      <vt:lpstr>Ventilation and Energy Control System </vt:lpstr>
      <vt:lpstr>Supervised By :</vt:lpstr>
      <vt:lpstr>Prepared By: </vt:lpstr>
      <vt:lpstr>Agenda:</vt:lpstr>
      <vt:lpstr>Introduction</vt:lpstr>
      <vt:lpstr>Agenda:</vt:lpstr>
      <vt:lpstr>Problems</vt:lpstr>
      <vt:lpstr>Agenda:</vt:lpstr>
      <vt:lpstr>Solution??</vt:lpstr>
      <vt:lpstr>Agenda:</vt:lpstr>
      <vt:lpstr>background</vt:lpstr>
      <vt:lpstr>Agenda:</vt:lpstr>
      <vt:lpstr>Planning phase</vt:lpstr>
      <vt:lpstr>System Request:</vt:lpstr>
      <vt:lpstr>Work Plan </vt:lpstr>
      <vt:lpstr>Gant chart </vt:lpstr>
      <vt:lpstr>Agenda:</vt:lpstr>
      <vt:lpstr>Analysis phase</vt:lpstr>
      <vt:lpstr>Feasibility study</vt:lpstr>
      <vt:lpstr>Economic feasibility  </vt:lpstr>
      <vt:lpstr>Risks</vt:lpstr>
      <vt:lpstr>Agenda:</vt:lpstr>
      <vt:lpstr>Software Artifacts</vt:lpstr>
      <vt:lpstr>Actors &amp; Goals</vt:lpstr>
      <vt:lpstr>Use case diagram</vt:lpstr>
      <vt:lpstr>Use Example</vt:lpstr>
      <vt:lpstr>Use Example</vt:lpstr>
      <vt:lpstr>Use Example</vt:lpstr>
      <vt:lpstr>SSDs</vt:lpstr>
      <vt:lpstr>SSDs</vt:lpstr>
      <vt:lpstr>SSDs</vt:lpstr>
      <vt:lpstr>Conceptual classes</vt:lpstr>
      <vt:lpstr>Domain model</vt:lpstr>
      <vt:lpstr>Contracts</vt:lpstr>
      <vt:lpstr>Contracts</vt:lpstr>
      <vt:lpstr>Design Model</vt:lpstr>
      <vt:lpstr>ERD</vt:lpstr>
      <vt:lpstr>Agenda:</vt:lpstr>
      <vt:lpstr>Project designs</vt:lpstr>
      <vt:lpstr>Desktop design</vt:lpstr>
      <vt:lpstr>Mobile design</vt:lpstr>
      <vt:lpstr>Web designs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Ventilation and Energy Control System</dc:title>
  <dc:creator>Ragaa Maher</dc:creator>
  <cp:lastModifiedBy>milad</cp:lastModifiedBy>
  <cp:revision>99</cp:revision>
  <dcterms:created xsi:type="dcterms:W3CDTF">2018-02-08T13:16:22Z</dcterms:created>
  <dcterms:modified xsi:type="dcterms:W3CDTF">2018-02-12T11:48:28Z</dcterms:modified>
</cp:coreProperties>
</file>