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4"/>
  </p:notesMasterIdLst>
  <p:sldIdLst>
    <p:sldId id="256" r:id="rId2"/>
    <p:sldId id="303" r:id="rId3"/>
    <p:sldId id="297" r:id="rId4"/>
    <p:sldId id="298" r:id="rId5"/>
    <p:sldId id="299" r:id="rId6"/>
    <p:sldId id="300" r:id="rId7"/>
    <p:sldId id="301" r:id="rId8"/>
    <p:sldId id="302" r:id="rId9"/>
    <p:sldId id="295" r:id="rId10"/>
    <p:sldId id="296" r:id="rId11"/>
    <p:sldId id="293" r:id="rId12"/>
    <p:sldId id="294" r:id="rId13"/>
    <p:sldId id="277" r:id="rId14"/>
    <p:sldId id="268" r:id="rId15"/>
    <p:sldId id="269" r:id="rId16"/>
    <p:sldId id="283" r:id="rId17"/>
    <p:sldId id="284" r:id="rId18"/>
    <p:sldId id="285" r:id="rId19"/>
    <p:sldId id="286" r:id="rId20"/>
    <p:sldId id="287" r:id="rId21"/>
    <p:sldId id="288" r:id="rId22"/>
    <p:sldId id="278" r:id="rId23"/>
    <p:sldId id="291" r:id="rId24"/>
    <p:sldId id="289" r:id="rId25"/>
    <p:sldId id="292" r:id="rId26"/>
    <p:sldId id="279" r:id="rId27"/>
    <p:sldId id="290" r:id="rId28"/>
    <p:sldId id="280" r:id="rId29"/>
    <p:sldId id="282" r:id="rId30"/>
    <p:sldId id="281" r:id="rId31"/>
    <p:sldId id="275" r:id="rId32"/>
    <p:sldId id="27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41" autoAdjust="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416939-D52E-451B-BA94-BBEBD047EBB9}" type="datetimeFigureOut">
              <a:rPr lang="en-US" smtClean="0"/>
              <a:t>2/10/2014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CA653-80DE-4166-9EFE-EE18469CC7D4}" type="slidenum">
              <a:rPr lang="en-US" smtClean="0"/>
              <a:t>‹#›</a:t>
            </a:fld>
            <a:endParaRPr lang="en-US"/>
          </a:p>
        </p:txBody>
      </p:sp>
    </p:spTree>
    <p:extLst>
      <p:ext uri="{BB962C8B-B14F-4D97-AF65-F5344CB8AC3E}">
        <p14:creationId xmlns:p14="http://schemas.microsoft.com/office/powerpoint/2010/main" val="32118718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Discussion</a:t>
            </a:r>
          </a:p>
          <a:p>
            <a:endParaRPr lang="en-US" dirty="0" smtClean="0"/>
          </a:p>
          <a:p>
            <a:endParaRPr lang="en-US" dirty="0" smtClean="0"/>
          </a:p>
          <a:p>
            <a:r>
              <a:rPr lang="en-US" dirty="0" smtClean="0"/>
              <a:t>The switch statement syntax is a means of conditionally executing code. In particular, switch executes one set of statements selected from an arbitrary number of alternatives. Each alternative is called a case, and consists of</a:t>
            </a:r>
          </a:p>
          <a:p>
            <a:endParaRPr lang="en-US" dirty="0" smtClean="0"/>
          </a:p>
          <a:p>
            <a:r>
              <a:rPr lang="en-US" dirty="0" smtClean="0"/>
              <a:t>The case statement</a:t>
            </a:r>
          </a:p>
          <a:p>
            <a:endParaRPr lang="en-US" dirty="0" smtClean="0"/>
          </a:p>
          <a:p>
            <a:r>
              <a:rPr lang="en-US" dirty="0" smtClean="0"/>
              <a:t>One or more case expressions</a:t>
            </a:r>
          </a:p>
          <a:p>
            <a:endParaRPr lang="en-US" dirty="0" smtClean="0"/>
          </a:p>
          <a:p>
            <a:r>
              <a:rPr lang="en-US" dirty="0" smtClean="0"/>
              <a:t>One or more statements</a:t>
            </a:r>
          </a:p>
          <a:p>
            <a:endParaRPr lang="en-US" dirty="0" smtClean="0"/>
          </a:p>
          <a:p>
            <a:r>
              <a:rPr lang="en-US" dirty="0" smtClean="0"/>
              <a:t>In its basic syntax, switch executes the statements associated with the first case where </a:t>
            </a:r>
            <a:r>
              <a:rPr lang="en-US" dirty="0" err="1" smtClean="0"/>
              <a:t>switch_expr</a:t>
            </a:r>
            <a:r>
              <a:rPr lang="en-US" dirty="0" smtClean="0"/>
              <a:t> == </a:t>
            </a:r>
            <a:r>
              <a:rPr lang="en-US" dirty="0" err="1" smtClean="0"/>
              <a:t>case_expr</a:t>
            </a:r>
            <a:r>
              <a:rPr lang="en-US" dirty="0" smtClean="0"/>
              <a:t>. When the case expression is a cell array (as in the second case above), switch executes the case where any of the elements of the cell array matches the switch expression. If no case expression matches the switch expression, then control passes to the otherwise case (if it exists). After the case is executed, program execution resumes with the statement after the end.</a:t>
            </a:r>
          </a:p>
          <a:p>
            <a:endParaRPr lang="en-US" dirty="0" smtClean="0"/>
          </a:p>
          <a:p>
            <a:r>
              <a:rPr lang="en-US" dirty="0" smtClean="0"/>
              <a:t>The </a:t>
            </a:r>
            <a:r>
              <a:rPr lang="en-US" dirty="0" err="1" smtClean="0"/>
              <a:t>switch_expr</a:t>
            </a:r>
            <a:r>
              <a:rPr lang="en-US" dirty="0" smtClean="0"/>
              <a:t> can be a scalar or a string. A scalar </a:t>
            </a:r>
            <a:r>
              <a:rPr lang="en-US" dirty="0" err="1" smtClean="0"/>
              <a:t>switch_expr</a:t>
            </a:r>
            <a:r>
              <a:rPr lang="en-US" dirty="0" smtClean="0"/>
              <a:t> matches a </a:t>
            </a:r>
            <a:r>
              <a:rPr lang="en-US" dirty="0" err="1" smtClean="0"/>
              <a:t>case_expr</a:t>
            </a:r>
            <a:r>
              <a:rPr lang="en-US" dirty="0" smtClean="0"/>
              <a:t> if </a:t>
            </a:r>
            <a:r>
              <a:rPr lang="en-US" dirty="0" err="1" smtClean="0"/>
              <a:t>switch_expr</a:t>
            </a:r>
            <a:r>
              <a:rPr lang="en-US" dirty="0" smtClean="0"/>
              <a:t>==</a:t>
            </a:r>
            <a:r>
              <a:rPr lang="en-US" dirty="0" err="1" smtClean="0"/>
              <a:t>case_expr</a:t>
            </a:r>
            <a:r>
              <a:rPr lang="en-US" dirty="0" smtClean="0"/>
              <a:t>. A string </a:t>
            </a:r>
            <a:r>
              <a:rPr lang="en-US" dirty="0" err="1" smtClean="0"/>
              <a:t>switch_expr</a:t>
            </a:r>
            <a:r>
              <a:rPr lang="en-US" dirty="0" smtClean="0"/>
              <a:t> matches a </a:t>
            </a:r>
            <a:r>
              <a:rPr lang="en-US" dirty="0" err="1" smtClean="0"/>
              <a:t>case_expr</a:t>
            </a:r>
            <a:r>
              <a:rPr lang="en-US" dirty="0" smtClean="0"/>
              <a:t> if </a:t>
            </a:r>
            <a:r>
              <a:rPr lang="en-US" dirty="0" err="1" smtClean="0"/>
              <a:t>strcmp</a:t>
            </a:r>
            <a:r>
              <a:rPr lang="en-US" dirty="0" smtClean="0"/>
              <a:t>(</a:t>
            </a:r>
            <a:r>
              <a:rPr lang="en-US" dirty="0" err="1" smtClean="0"/>
              <a:t>switch_expr,case-expr</a:t>
            </a:r>
            <a:r>
              <a:rPr lang="en-US" dirty="0" smtClean="0"/>
              <a:t>) returns logical 1 (true).</a:t>
            </a:r>
          </a:p>
          <a:p>
            <a:endParaRPr lang="en-US" dirty="0" smtClean="0"/>
          </a:p>
          <a:p>
            <a:r>
              <a:rPr lang="en-US" dirty="0" smtClean="0"/>
              <a:t>A </a:t>
            </a:r>
            <a:r>
              <a:rPr lang="en-US" dirty="0" err="1" smtClean="0"/>
              <a:t>case_expr</a:t>
            </a:r>
            <a:r>
              <a:rPr lang="en-US" dirty="0" smtClean="0"/>
              <a:t> can include arithmetic or logical operators, but not relational operators such as &lt; or &gt;. To test for inequality, use if-</a:t>
            </a:r>
            <a:r>
              <a:rPr lang="en-US" dirty="0" err="1" smtClean="0"/>
              <a:t>elseif</a:t>
            </a:r>
            <a:r>
              <a:rPr lang="en-US" dirty="0" smtClean="0"/>
              <a:t> statements</a:t>
            </a:r>
            <a:endParaRPr lang="en-US" dirty="0"/>
          </a:p>
        </p:txBody>
      </p:sp>
      <p:sp>
        <p:nvSpPr>
          <p:cNvPr id="4" name="Slide Number Placeholder 3"/>
          <p:cNvSpPr>
            <a:spLocks noGrp="1"/>
          </p:cNvSpPr>
          <p:nvPr>
            <p:ph type="sldNum" sz="quarter" idx="10"/>
          </p:nvPr>
        </p:nvSpPr>
        <p:spPr/>
        <p:txBody>
          <a:bodyPr/>
          <a:lstStyle/>
          <a:p>
            <a:fld id="{978CA653-80DE-4166-9EFE-EE18469CC7D4}" type="slidenum">
              <a:rPr lang="en-US" smtClean="0"/>
              <a:t>5</a:t>
            </a:fld>
            <a:endParaRPr lang="en-US"/>
          </a:p>
        </p:txBody>
      </p:sp>
    </p:spTree>
    <p:extLst>
      <p:ext uri="{BB962C8B-B14F-4D97-AF65-F5344CB8AC3E}">
        <p14:creationId xmlns:p14="http://schemas.microsoft.com/office/powerpoint/2010/main" val="3187054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cs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cs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53722-9C97-4A8D-B873-54A9A4B81A85}" type="slidenum">
              <a:rPr lang="he-IL"/>
              <a:pPr/>
              <a:t>31</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136218-E45F-4E50-A3F8-7DED3F6A7C09}" type="slidenum">
              <a:rPr lang="he-IL"/>
              <a:pPr/>
              <a:t>32</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example below shows a while loop that reads the contents of the file </a:t>
            </a:r>
            <a:r>
              <a:rPr lang="en-US" dirty="0" err="1" smtClean="0"/>
              <a:t>fft.m</a:t>
            </a:r>
            <a:r>
              <a:rPr lang="en-US" dirty="0" smtClean="0"/>
              <a:t> into a MATLAB character array. A break statement is used to exit the while loop when the first empty line is encountered. The resulting character array contains the command line help for the </a:t>
            </a:r>
            <a:r>
              <a:rPr lang="en-US" dirty="0" err="1" smtClean="0"/>
              <a:t>fft</a:t>
            </a:r>
            <a:r>
              <a:rPr lang="en-US" dirty="0" smtClean="0"/>
              <a:t> program.</a:t>
            </a:r>
            <a:endParaRPr lang="en-US" dirty="0"/>
          </a:p>
        </p:txBody>
      </p:sp>
      <p:sp>
        <p:nvSpPr>
          <p:cNvPr id="4" name="Slide Number Placeholder 3"/>
          <p:cNvSpPr>
            <a:spLocks noGrp="1"/>
          </p:cNvSpPr>
          <p:nvPr>
            <p:ph type="sldNum" sz="quarter" idx="10"/>
          </p:nvPr>
        </p:nvSpPr>
        <p:spPr/>
        <p:txBody>
          <a:bodyPr/>
          <a:lstStyle/>
          <a:p>
            <a:fld id="{978CA653-80DE-4166-9EFE-EE18469CC7D4}" type="slidenum">
              <a:rPr lang="en-US" smtClean="0"/>
              <a:t>8</a:t>
            </a:fld>
            <a:endParaRPr lang="en-US"/>
          </a:p>
        </p:txBody>
      </p:sp>
    </p:spTree>
    <p:extLst>
      <p:ext uri="{BB962C8B-B14F-4D97-AF65-F5344CB8AC3E}">
        <p14:creationId xmlns:p14="http://schemas.microsoft.com/office/powerpoint/2010/main" val="2712381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err="1" smtClean="0"/>
              <a:t>lookfor</a:t>
            </a:r>
            <a:endParaRPr lang="en-US" dirty="0" smtClean="0"/>
          </a:p>
          <a:p>
            <a:endParaRPr lang="en-US" dirty="0" smtClean="0"/>
          </a:p>
          <a:p>
            <a:endParaRPr lang="en-US" dirty="0" smtClean="0"/>
          </a:p>
          <a:p>
            <a:r>
              <a:rPr lang="en-US" dirty="0" smtClean="0"/>
              <a:t>Search for keyword in all help entries	</a:t>
            </a:r>
            <a:endParaRPr lang="en-US" dirty="0"/>
          </a:p>
        </p:txBody>
      </p:sp>
      <p:sp>
        <p:nvSpPr>
          <p:cNvPr id="4" name="Slide Number Placeholder 3"/>
          <p:cNvSpPr>
            <a:spLocks noGrp="1"/>
          </p:cNvSpPr>
          <p:nvPr>
            <p:ph type="sldNum" sz="quarter" idx="10"/>
          </p:nvPr>
        </p:nvSpPr>
        <p:spPr/>
        <p:txBody>
          <a:bodyPr/>
          <a:lstStyle/>
          <a:p>
            <a:fld id="{978CA653-80DE-4166-9EFE-EE18469CC7D4}" type="slidenum">
              <a:rPr lang="en-US" smtClean="0"/>
              <a:t>11</a:t>
            </a:fld>
            <a:endParaRPr lang="en-US"/>
          </a:p>
        </p:txBody>
      </p:sp>
    </p:spTree>
    <p:extLst>
      <p:ext uri="{BB962C8B-B14F-4D97-AF65-F5344CB8AC3E}">
        <p14:creationId xmlns:p14="http://schemas.microsoft.com/office/powerpoint/2010/main" val="1757838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26F38B-ED02-46BF-ABF9-3AD34BF84B22}" type="slidenum">
              <a:rPr lang="he-IL"/>
              <a:pPr/>
              <a:t>13</a:t>
            </a:fld>
            <a:endParaRPr lang="en-US"/>
          </a:p>
        </p:txBody>
      </p:sp>
      <p:sp>
        <p:nvSpPr>
          <p:cNvPr id="161794" name="Rectangle 2"/>
          <p:cNvSpPr>
            <a:spLocks noGrp="1" noRot="1" noChangeAspect="1" noChangeArrowheads="1" noTextEdit="1"/>
          </p:cNvSpPr>
          <p:nvPr>
            <p:ph type="sldImg"/>
          </p:nvPr>
        </p:nvSpPr>
        <p:spPr>
          <a:xfrm>
            <a:off x="1143000" y="685800"/>
            <a:ext cx="4573588" cy="3429000"/>
          </a:xfrm>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3D0D61-2C3D-43C4-8098-B430348D3917}" type="slidenum">
              <a:rPr lang="en-US"/>
              <a:pPr/>
              <a:t>20</a:t>
            </a:fld>
            <a:endParaRPr 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E3589-01AF-4BF2-9518-8068C68DB7E7}" type="slidenum">
              <a:rPr lang="en-US"/>
              <a:pPr/>
              <a:t>21</a:t>
            </a:fld>
            <a:endParaRPr lang="en-US"/>
          </a:p>
        </p:txBody>
      </p:sp>
      <p:sp>
        <p:nvSpPr>
          <p:cNvPr id="256002" name="Rectangle 2"/>
          <p:cNvSpPr>
            <a:spLocks noGrp="1" noRot="1" noChangeAspect="1" noChangeArrowheads="1" noTextEdit="1"/>
          </p:cNvSpPr>
          <p:nvPr>
            <p:ph type="sldImg"/>
          </p:nvPr>
        </p:nvSpPr>
        <p:spPr>
          <a:ln/>
        </p:spPr>
      </p:sp>
      <p:sp>
        <p:nvSpPr>
          <p:cNvPr id="256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cs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D05AED-ABA9-4EC2-9B43-E0A4E827B712}" type="datetime1">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8C8162-7780-422D-AC1B-395E0A82C51E}" type="datetime1">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10906CF-2471-4B4B-822E-CCE48549C57E}" type="datetime1">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457200" y="6245225"/>
            <a:ext cx="2133600" cy="476250"/>
          </a:xfrm>
        </p:spPr>
        <p:txBody>
          <a:bodyPr/>
          <a:lstStyle>
            <a:lvl1pPr>
              <a:defRPr/>
            </a:lvl1pPr>
          </a:lstStyle>
          <a:p>
            <a:endParaRPr lang="en-US"/>
          </a:p>
        </p:txBody>
      </p:sp>
      <p:sp>
        <p:nvSpPr>
          <p:cNvPr id="7" name="Footer Placeholder 6"/>
          <p:cNvSpPr>
            <a:spLocks noGrp="1"/>
          </p:cNvSpPr>
          <p:nvPr>
            <p:ph type="ftr" sz="quarter" idx="11"/>
          </p:nvPr>
        </p:nvSpPr>
        <p:spPr>
          <a:xfrm>
            <a:off x="3124200" y="6245225"/>
            <a:ext cx="28956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245225"/>
            <a:ext cx="2133600" cy="476250"/>
          </a:xfrm>
        </p:spPr>
        <p:txBody>
          <a:bodyPr/>
          <a:lstStyle>
            <a:lvl1pPr>
              <a:defRPr/>
            </a:lvl1pPr>
          </a:lstStyle>
          <a:p>
            <a:fld id="{FBB278C7-3BC8-4107-B7B9-907C9FDD52AB}" type="slidenum">
              <a:rPr lang="en-US"/>
              <a:pPr/>
              <a:t>‹#›</a:t>
            </a:fld>
            <a:endParaRPr lang="en-US"/>
          </a:p>
        </p:txBody>
      </p:sp>
    </p:spTree>
    <p:extLst>
      <p:ext uri="{BB962C8B-B14F-4D97-AF65-F5344CB8AC3E}">
        <p14:creationId xmlns:p14="http://schemas.microsoft.com/office/powerpoint/2010/main" val="360782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0" y="190500"/>
            <a:ext cx="7010400" cy="152717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905000"/>
            <a:ext cx="3429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629400" y="6248400"/>
            <a:ext cx="1905000" cy="457200"/>
          </a:xfrm>
        </p:spPr>
        <p:txBody>
          <a:bodyPr/>
          <a:lstStyle>
            <a:lvl1pPr>
              <a:defRPr>
                <a:ea typeface="新細明體" pitchFamily="18" charset="-120"/>
              </a:defRPr>
            </a:lvl1pPr>
          </a:lstStyle>
          <a:p>
            <a:fld id="{DED3E9DE-B569-4E2E-A7B1-06097CED8CB5}" type="datetime1">
              <a:rPr lang="en-US"/>
              <a:pPr/>
              <a:t>2/10/2014</a:t>
            </a:fld>
            <a:endParaRPr lang="en-US" altLang="zh-TW">
              <a:ea typeface="+mn-ea"/>
            </a:endParaRPr>
          </a:p>
        </p:txBody>
      </p:sp>
      <p:sp>
        <p:nvSpPr>
          <p:cNvPr id="6" name="Footer Placeholder 5"/>
          <p:cNvSpPr>
            <a:spLocks noGrp="1"/>
          </p:cNvSpPr>
          <p:nvPr>
            <p:ph type="ftr" sz="quarter" idx="11"/>
          </p:nvPr>
        </p:nvSpPr>
        <p:spPr>
          <a:xfrm>
            <a:off x="3276600" y="6248400"/>
            <a:ext cx="2895600" cy="457200"/>
          </a:xfrm>
        </p:spPr>
        <p:txBody>
          <a:bodyPr/>
          <a:lstStyle>
            <a:lvl1pPr>
              <a:defRPr/>
            </a:lvl1pPr>
          </a:lstStyle>
          <a:p>
            <a:endParaRPr lang="en-US" altLang="zh-TW"/>
          </a:p>
        </p:txBody>
      </p:sp>
      <p:sp>
        <p:nvSpPr>
          <p:cNvPr id="7" name="Slide Number Placeholder 6"/>
          <p:cNvSpPr>
            <a:spLocks noGrp="1"/>
          </p:cNvSpPr>
          <p:nvPr>
            <p:ph type="sldNum" sz="quarter" idx="12"/>
          </p:nvPr>
        </p:nvSpPr>
        <p:spPr>
          <a:xfrm>
            <a:off x="1524000" y="6248400"/>
            <a:ext cx="1295400" cy="457200"/>
          </a:xfrm>
        </p:spPr>
        <p:txBody>
          <a:bodyPr/>
          <a:lstStyle>
            <a:lvl1pPr>
              <a:defRPr smtClean="0"/>
            </a:lvl1pPr>
          </a:lstStyle>
          <a:p>
            <a:pPr>
              <a:defRPr/>
            </a:pPr>
            <a:fld id="{FB1662CF-BD52-427F-8619-8E2C1E601AAE}" type="slidenum">
              <a:rPr lang="en-US" altLang="zh-TW"/>
              <a:pPr>
                <a:defRPr/>
              </a:pPr>
              <a:t>‹#›</a:t>
            </a:fld>
            <a:endParaRPr lang="en-US" altLang="zh-TW"/>
          </a:p>
        </p:txBody>
      </p:sp>
    </p:spTree>
    <p:extLst>
      <p:ext uri="{BB962C8B-B14F-4D97-AF65-F5344CB8AC3E}">
        <p14:creationId xmlns:p14="http://schemas.microsoft.com/office/powerpoint/2010/main" val="428571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9D7C91-24D1-48EE-ACE2-8762D6DB1AA5}" type="datetime1">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AD46A2-EE4B-4DB5-A01F-7547FD8AF0F0}" type="datetime1">
              <a:rPr lang="en-US" smtClean="0"/>
              <a:t>2/10/2014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651D76-728B-4CD9-B7A5-CDD02CC0F4BC}" type="datetime1">
              <a:rPr lang="en-US" smtClean="0"/>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33E2F5-F879-4659-94A3-364D13D290BC}" type="datetime1">
              <a:rPr lang="en-US" smtClean="0"/>
              <a:t>2/10/2014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983DC6-38B0-43B1-96CF-B91E8891BBD5}" type="datetime1">
              <a:rPr lang="en-US" smtClean="0"/>
              <a:t>2/10/2014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49C53-625F-4141-BDD0-58D56CC66718}" type="datetime1">
              <a:rPr lang="en-US" smtClean="0"/>
              <a:t>2/10/2014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7629EA-1EEB-4F49-BE25-DE90FB7FC369}" type="datetime1">
              <a:rPr lang="en-US" smtClean="0"/>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3BFC8A-8C18-404C-A826-65AA33FB8550}" type="datetime1">
              <a:rPr lang="en-US" smtClean="0"/>
              <a:t>2/10/2014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D746D59-0F57-46F3-9282-0B54889079AA}" type="datetime1">
              <a:rPr lang="en-US" smtClean="0"/>
              <a:t>2/10/2014</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pic>
        <p:nvPicPr>
          <p:cNvPr id="9" name="Picture 8" descr="logga"/>
          <p:cNvPicPr>
            <a:picLocks noChangeAspect="1" noChangeArrowheads="1"/>
          </p:cNvPicPr>
          <p:nvPr userDrawn="1"/>
        </p:nvPicPr>
        <p:blipFill>
          <a:blip r:embed="rId1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96200" y="1"/>
            <a:ext cx="1432379" cy="1075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ryamchinipardaz@yaho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cap="none" dirty="0" smtClean="0"/>
              <a:t>Resource Allocation in Wireless Cellular Network</a:t>
            </a:r>
            <a:endParaRPr lang="en-US" cap="none" dirty="0"/>
          </a:p>
        </p:txBody>
      </p:sp>
      <p:sp>
        <p:nvSpPr>
          <p:cNvPr id="3" name="Subtitle 2"/>
          <p:cNvSpPr>
            <a:spLocks noGrp="1"/>
          </p:cNvSpPr>
          <p:nvPr>
            <p:ph type="subTitle" idx="1"/>
          </p:nvPr>
        </p:nvSpPr>
        <p:spPr/>
        <p:txBody>
          <a:bodyPr>
            <a:normAutofit lnSpcReduction="10000"/>
          </a:bodyPr>
          <a:lstStyle/>
          <a:p>
            <a:endParaRPr lang="en-US" dirty="0" smtClean="0">
              <a:hlinkClick r:id="rId2"/>
            </a:endParaRPr>
          </a:p>
          <a:p>
            <a:endParaRPr lang="en-US" dirty="0"/>
          </a:p>
          <a:p>
            <a:endParaRPr lang="en-US" dirty="0" smtClean="0"/>
          </a:p>
          <a:p>
            <a:r>
              <a:rPr lang="en-US" sz="2600" b="1" dirty="0" err="1"/>
              <a:t>Amirkabir</a:t>
            </a:r>
            <a:r>
              <a:rPr lang="en-US" sz="2600" b="1" dirty="0"/>
              <a:t> University of Technology</a:t>
            </a:r>
          </a:p>
          <a:p>
            <a:endParaRPr lang="en-US" dirty="0"/>
          </a:p>
        </p:txBody>
      </p:sp>
    </p:spTree>
    <p:extLst>
      <p:ext uri="{BB962C8B-B14F-4D97-AF65-F5344CB8AC3E}">
        <p14:creationId xmlns:p14="http://schemas.microsoft.com/office/powerpoint/2010/main" val="134571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Scripts and Functions</a:t>
            </a:r>
            <a:endParaRPr lang="en-US" dirty="0"/>
          </a:p>
        </p:txBody>
      </p:sp>
      <p:sp>
        <p:nvSpPr>
          <p:cNvPr id="3" name="Content Placeholder 2"/>
          <p:cNvSpPr>
            <a:spLocks noGrp="1"/>
          </p:cNvSpPr>
          <p:nvPr>
            <p:ph idx="1"/>
          </p:nvPr>
        </p:nvSpPr>
        <p:spPr/>
        <p:txBody>
          <a:bodyPr/>
          <a:lstStyle/>
          <a:p>
            <a:r>
              <a:rPr lang="en-US" altLang="zh-CN" dirty="0"/>
              <a:t>There are two kinds of M-files:</a:t>
            </a:r>
          </a:p>
          <a:p>
            <a:pPr lvl="1"/>
            <a:r>
              <a:rPr lang="en-US" altLang="zh-CN" dirty="0"/>
              <a:t>Scripts, which do not accept input arguments or return output arguments. They operate on data in the workspace</a:t>
            </a:r>
          </a:p>
          <a:p>
            <a:pPr lvl="1">
              <a:buNone/>
            </a:pPr>
            <a:endParaRPr lang="en-US" altLang="zh-CN" dirty="0"/>
          </a:p>
          <a:p>
            <a:pPr lvl="1"/>
            <a:r>
              <a:rPr lang="en-US" altLang="zh-CN" dirty="0"/>
              <a:t>Functions, which can accept input arguments and return output arguments. Internal variables are local to the function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73623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0960FB3D-1059-4722-9392-38DE27210CB5}" type="slidenum">
              <a:rPr lang="ar-SA"/>
              <a:pPr/>
              <a:t>11</a:t>
            </a:fld>
            <a:endParaRPr lang="en-US"/>
          </a:p>
        </p:txBody>
      </p:sp>
      <p:sp>
        <p:nvSpPr>
          <p:cNvPr id="61442" name="Rectangle 2"/>
          <p:cNvSpPr>
            <a:spLocks noGrp="1" noChangeArrowheads="1"/>
          </p:cNvSpPr>
          <p:nvPr>
            <p:ph type="title"/>
          </p:nvPr>
        </p:nvSpPr>
        <p:spPr/>
        <p:txBody>
          <a:bodyPr/>
          <a:lstStyle/>
          <a:p>
            <a:r>
              <a:rPr lang="en-US"/>
              <a:t>User-Defined Function</a:t>
            </a:r>
          </a:p>
        </p:txBody>
      </p:sp>
      <p:sp>
        <p:nvSpPr>
          <p:cNvPr id="61443" name="Rectangle 3"/>
          <p:cNvSpPr>
            <a:spLocks noGrp="1" noChangeArrowheads="1"/>
          </p:cNvSpPr>
          <p:nvPr>
            <p:ph type="body" idx="1"/>
          </p:nvPr>
        </p:nvSpPr>
        <p:spPr>
          <a:xfrm>
            <a:off x="927100" y="1816100"/>
            <a:ext cx="7772400" cy="825500"/>
          </a:xfrm>
        </p:spPr>
        <p:txBody>
          <a:bodyPr/>
          <a:lstStyle/>
          <a:p>
            <a:r>
              <a:rPr lang="en-US" sz="2000" dirty="0"/>
              <a:t>Add the following command in the beginning of your m-file:</a:t>
            </a:r>
          </a:p>
          <a:p>
            <a:pPr>
              <a:buFont typeface="Wingdings" pitchFamily="2" charset="2"/>
              <a:buNone/>
            </a:pPr>
            <a:r>
              <a:rPr lang="en-US" sz="2000" b="1" dirty="0"/>
              <a:t>function</a:t>
            </a:r>
            <a:r>
              <a:rPr lang="en-US" sz="2000" dirty="0"/>
              <a:t> [output variables] = </a:t>
            </a:r>
            <a:r>
              <a:rPr lang="en-US" sz="2000" b="1" dirty="0" err="1"/>
              <a:t>function_name</a:t>
            </a:r>
            <a:r>
              <a:rPr lang="en-US" sz="2000" dirty="0"/>
              <a:t> (input variables);</a:t>
            </a:r>
          </a:p>
        </p:txBody>
      </p:sp>
      <p:grpSp>
        <p:nvGrpSpPr>
          <p:cNvPr id="61444" name="Group 4"/>
          <p:cNvGrpSpPr>
            <a:grpSpLocks/>
          </p:cNvGrpSpPr>
          <p:nvPr/>
        </p:nvGrpSpPr>
        <p:grpSpPr bwMode="auto">
          <a:xfrm>
            <a:off x="4178300" y="2641600"/>
            <a:ext cx="3949700" cy="1244600"/>
            <a:chOff x="2632" y="1664"/>
            <a:chExt cx="2488" cy="784"/>
          </a:xfrm>
        </p:grpSpPr>
        <p:sp>
          <p:nvSpPr>
            <p:cNvPr id="61445" name="Text Box 5"/>
            <p:cNvSpPr txBox="1">
              <a:spLocks noChangeArrowheads="1"/>
            </p:cNvSpPr>
            <p:nvPr/>
          </p:nvSpPr>
          <p:spPr bwMode="auto">
            <a:xfrm>
              <a:off x="2632" y="1814"/>
              <a:ext cx="2488"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000" dirty="0">
                  <a:solidFill>
                    <a:schemeClr val="hlink"/>
                  </a:solidFill>
                </a:rPr>
                <a:t>NOTE: the </a:t>
              </a:r>
              <a:r>
                <a:rPr lang="en-US" sz="2000" dirty="0" err="1">
                  <a:solidFill>
                    <a:schemeClr val="hlink"/>
                  </a:solidFill>
                </a:rPr>
                <a:t>function_name</a:t>
              </a:r>
              <a:r>
                <a:rPr lang="en-US" sz="2000" dirty="0">
                  <a:solidFill>
                    <a:schemeClr val="hlink"/>
                  </a:solidFill>
                </a:rPr>
                <a:t> should be the same as your file name to avoid confusion.</a:t>
              </a:r>
            </a:p>
          </p:txBody>
        </p:sp>
        <p:sp>
          <p:nvSpPr>
            <p:cNvPr id="61446" name="Line 6"/>
            <p:cNvSpPr>
              <a:spLocks noChangeShapeType="1"/>
            </p:cNvSpPr>
            <p:nvPr/>
          </p:nvSpPr>
          <p:spPr bwMode="auto">
            <a:xfrm flipV="1">
              <a:off x="3640" y="1664"/>
              <a:ext cx="0" cy="176"/>
            </a:xfrm>
            <a:prstGeom prst="line">
              <a:avLst/>
            </a:prstGeom>
            <a:noFill/>
            <a:ln w="28575">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61447" name="Text Box 7"/>
          <p:cNvSpPr txBox="1">
            <a:spLocks noChangeArrowheads="1"/>
          </p:cNvSpPr>
          <p:nvPr/>
        </p:nvSpPr>
        <p:spPr bwMode="auto">
          <a:xfrm>
            <a:off x="901700" y="3822700"/>
            <a:ext cx="73787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2100" indent="-2921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1" hangingPunct="1">
              <a:buClr>
                <a:schemeClr val="tx2"/>
              </a:buClr>
              <a:buFont typeface="Wingdings" pitchFamily="2" charset="2"/>
              <a:buChar char="§"/>
            </a:pPr>
            <a:r>
              <a:rPr lang="en-US" dirty="0">
                <a:latin typeface="Tahoma" pitchFamily="34" charset="0"/>
              </a:rPr>
              <a:t>calling your function:</a:t>
            </a:r>
          </a:p>
          <a:p>
            <a:pPr lvl="1" eaLnBrk="1" hangingPunct="1"/>
            <a:r>
              <a:rPr lang="en-US" dirty="0">
                <a:latin typeface="Tahoma" pitchFamily="34" charset="0"/>
              </a:rPr>
              <a:t>-- a user-defined function is called by the name of the m-file, </a:t>
            </a:r>
            <a:r>
              <a:rPr lang="en-US" b="1" i="1" u="sng" dirty="0">
                <a:latin typeface="Tahoma" pitchFamily="34" charset="0"/>
              </a:rPr>
              <a:t>not</a:t>
            </a:r>
            <a:r>
              <a:rPr lang="en-US" dirty="0">
                <a:latin typeface="Tahoma" pitchFamily="34" charset="0"/>
              </a:rPr>
              <a:t> the name given in the function definition.</a:t>
            </a:r>
          </a:p>
          <a:p>
            <a:pPr lvl="1" eaLnBrk="1" hangingPunct="1"/>
            <a:r>
              <a:rPr lang="en-US" dirty="0">
                <a:latin typeface="Tahoma" pitchFamily="34" charset="0"/>
              </a:rPr>
              <a:t>-- type in the m-file name like other </a:t>
            </a:r>
            <a:r>
              <a:rPr lang="en-US" dirty="0" smtClean="0">
                <a:latin typeface="Tahoma" pitchFamily="34" charset="0"/>
              </a:rPr>
              <a:t>predefined </a:t>
            </a:r>
            <a:r>
              <a:rPr lang="en-US" dirty="0">
                <a:latin typeface="Tahoma" pitchFamily="34" charset="0"/>
              </a:rPr>
              <a:t>commands.</a:t>
            </a:r>
          </a:p>
        </p:txBody>
      </p:sp>
      <p:sp>
        <p:nvSpPr>
          <p:cNvPr id="61448" name="Text Box 8"/>
          <p:cNvSpPr txBox="1">
            <a:spLocks noChangeArrowheads="1"/>
          </p:cNvSpPr>
          <p:nvPr/>
        </p:nvSpPr>
        <p:spPr bwMode="auto">
          <a:xfrm>
            <a:off x="927100" y="5080000"/>
            <a:ext cx="73787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92100" indent="-2921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eaLnBrk="1" hangingPunct="1">
              <a:buClr>
                <a:schemeClr val="tx2"/>
              </a:buClr>
              <a:buFont typeface="Wingdings" pitchFamily="2" charset="2"/>
              <a:buChar char="§"/>
            </a:pPr>
            <a:r>
              <a:rPr lang="en-US" dirty="0">
                <a:latin typeface="Tahoma" pitchFamily="34" charset="0"/>
              </a:rPr>
              <a:t>Comments:</a:t>
            </a:r>
          </a:p>
          <a:p>
            <a:pPr lvl="1" eaLnBrk="1" hangingPunct="1"/>
            <a:r>
              <a:rPr lang="en-US" dirty="0">
                <a:latin typeface="Tahoma" pitchFamily="34" charset="0"/>
              </a:rPr>
              <a:t>-- The first few lines should be comments, as they will be displayed if help is requested for the function name</a:t>
            </a:r>
            <a:r>
              <a:rPr lang="en-US" dirty="0" smtClean="0">
                <a:latin typeface="Tahoma" pitchFamily="34" charset="0"/>
              </a:rPr>
              <a:t>. </a:t>
            </a:r>
            <a:r>
              <a:rPr lang="en-US" dirty="0">
                <a:latin typeface="Tahoma" pitchFamily="34" charset="0"/>
              </a:rPr>
              <a:t>the first comment line is reference by the </a:t>
            </a:r>
            <a:r>
              <a:rPr lang="en-US" dirty="0" err="1">
                <a:latin typeface="Tahoma" pitchFamily="34" charset="0"/>
              </a:rPr>
              <a:t>lookfor</a:t>
            </a:r>
            <a:r>
              <a:rPr lang="en-US" dirty="0">
                <a:latin typeface="Tahoma" pitchFamily="34" charset="0"/>
              </a:rPr>
              <a:t> command.</a:t>
            </a:r>
          </a:p>
        </p:txBody>
      </p:sp>
    </p:spTree>
    <p:extLst>
      <p:ext uri="{BB962C8B-B14F-4D97-AF65-F5344CB8AC3E}">
        <p14:creationId xmlns:p14="http://schemas.microsoft.com/office/powerpoint/2010/main" val="1464919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61444"/>
                                        </p:tgtEl>
                                        <p:attrNameLst>
                                          <p:attrName>style.visibility</p:attrName>
                                        </p:attrNameLst>
                                      </p:cBhvr>
                                      <p:to>
                                        <p:strVal val="visible"/>
                                      </p:to>
                                    </p:set>
                                    <p:animEffect transition="in" filter="wipe(down)">
                                      <p:cBhvr>
                                        <p:cTn id="15" dur="500"/>
                                        <p:tgtEl>
                                          <p:spTgt spid="6144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61447"/>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61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P spid="61447" grpId="0" autoUpdateAnimBg="0"/>
      <p:bldP spid="6144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example</a:t>
            </a:r>
            <a:endParaRPr lang="en-US" dirty="0"/>
          </a:p>
        </p:txBody>
      </p:sp>
      <p:sp>
        <p:nvSpPr>
          <p:cNvPr id="3" name="Content Placeholder 2"/>
          <p:cNvSpPr>
            <a:spLocks noGrp="1"/>
          </p:cNvSpPr>
          <p:nvPr>
            <p:ph idx="1"/>
          </p:nvPr>
        </p:nvSpPr>
        <p:spPr/>
        <p:txBody>
          <a:bodyPr/>
          <a:lstStyle/>
          <a:p>
            <a:pPr>
              <a:lnSpc>
                <a:spcPct val="90000"/>
              </a:lnSpc>
            </a:pPr>
            <a:r>
              <a:rPr lang="en-US" altLang="zh-CN" dirty="0"/>
              <a:t>Example:</a:t>
            </a:r>
          </a:p>
          <a:p>
            <a:pPr lvl="1">
              <a:lnSpc>
                <a:spcPct val="90000"/>
              </a:lnSpc>
            </a:pPr>
            <a:r>
              <a:rPr lang="en-US" altLang="zh-CN" dirty="0"/>
              <a:t>A file called STAT.M:</a:t>
            </a:r>
          </a:p>
          <a:p>
            <a:pPr marL="822960" lvl="3" indent="0">
              <a:lnSpc>
                <a:spcPct val="90000"/>
              </a:lnSpc>
              <a:buNone/>
            </a:pPr>
            <a:r>
              <a:rPr lang="en-US" altLang="zh-CN" sz="2000" dirty="0">
                <a:latin typeface="Courant" pitchFamily="49" charset="0"/>
              </a:rPr>
              <a:t>function [mean, </a:t>
            </a:r>
            <a:r>
              <a:rPr lang="en-US" altLang="zh-CN" sz="2000" dirty="0" err="1">
                <a:latin typeface="Courant" pitchFamily="49" charset="0"/>
              </a:rPr>
              <a:t>stdev</a:t>
            </a:r>
            <a:r>
              <a:rPr lang="en-US" altLang="zh-CN" sz="2000" dirty="0">
                <a:latin typeface="Courant" pitchFamily="49" charset="0"/>
              </a:rPr>
              <a:t>]=stat(x)</a:t>
            </a:r>
          </a:p>
          <a:p>
            <a:pPr marL="822960" lvl="3" indent="0">
              <a:lnSpc>
                <a:spcPct val="90000"/>
              </a:lnSpc>
              <a:buNone/>
            </a:pPr>
            <a:r>
              <a:rPr lang="en-US" altLang="zh-CN" sz="2000" dirty="0">
                <a:latin typeface="Courant" pitchFamily="49" charset="0"/>
              </a:rPr>
              <a:t>%STAT Interesting statistics.</a:t>
            </a:r>
          </a:p>
          <a:p>
            <a:pPr marL="822960" lvl="3" indent="0">
              <a:lnSpc>
                <a:spcPct val="90000"/>
              </a:lnSpc>
              <a:buNone/>
            </a:pPr>
            <a:r>
              <a:rPr lang="en-US" altLang="zh-CN" sz="2000" dirty="0">
                <a:latin typeface="Courant" pitchFamily="49" charset="0"/>
              </a:rPr>
              <a:t>n=length(x);</a:t>
            </a:r>
          </a:p>
          <a:p>
            <a:pPr marL="822960" lvl="3" indent="0">
              <a:lnSpc>
                <a:spcPct val="90000"/>
              </a:lnSpc>
              <a:buNone/>
            </a:pPr>
            <a:r>
              <a:rPr lang="en-US" altLang="zh-CN" sz="2000" dirty="0">
                <a:latin typeface="Courant" pitchFamily="49" charset="0"/>
              </a:rPr>
              <a:t>mean=sum(x)/n;</a:t>
            </a:r>
          </a:p>
          <a:p>
            <a:pPr marL="822960" lvl="3" indent="0">
              <a:lnSpc>
                <a:spcPct val="90000"/>
              </a:lnSpc>
              <a:buNone/>
            </a:pPr>
            <a:r>
              <a:rPr lang="en-US" altLang="zh-CN" sz="2000" dirty="0" err="1">
                <a:latin typeface="Courant" pitchFamily="49" charset="0"/>
              </a:rPr>
              <a:t>stdev</a:t>
            </a:r>
            <a:r>
              <a:rPr lang="en-US" altLang="zh-CN" sz="2000" dirty="0">
                <a:latin typeface="Courant" pitchFamily="49" charset="0"/>
              </a:rPr>
              <a:t>=</a:t>
            </a:r>
            <a:r>
              <a:rPr lang="en-US" altLang="zh-CN" sz="2000" dirty="0" err="1">
                <a:latin typeface="Courant" pitchFamily="49" charset="0"/>
              </a:rPr>
              <a:t>sqrt</a:t>
            </a:r>
            <a:r>
              <a:rPr lang="en-US" altLang="zh-CN" sz="2000" dirty="0">
                <a:latin typeface="Courant" pitchFamily="49" charset="0"/>
              </a:rPr>
              <a:t>(sum((x-mean).^2)/n);</a:t>
            </a:r>
          </a:p>
          <a:p>
            <a:pPr lvl="1">
              <a:lnSpc>
                <a:spcPct val="90000"/>
              </a:lnSpc>
            </a:pPr>
            <a:r>
              <a:rPr lang="en-US" altLang="zh-CN" dirty="0"/>
              <a:t>Defines a new function called STAT that calculates the mean and standard deviation of a vector</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073566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468313" y="609600"/>
            <a:ext cx="7467600" cy="990600"/>
          </a:xfrm>
        </p:spPr>
        <p:txBody>
          <a:bodyPr>
            <a:normAutofit fontScale="90000"/>
          </a:bodyPr>
          <a:lstStyle/>
          <a:p>
            <a:r>
              <a:rPr lang="en-US" sz="4000" i="1" dirty="0">
                <a:effectLst>
                  <a:outerShdw blurRad="38100" dist="38100" dir="2700000" algn="tl">
                    <a:srgbClr val="000000"/>
                  </a:outerShdw>
                </a:effectLst>
              </a:rPr>
              <a:t>Creating Scripts </a:t>
            </a:r>
            <a:r>
              <a:rPr lang="en-US" sz="4000" i="1" dirty="0" smtClean="0">
                <a:effectLst>
                  <a:outerShdw blurRad="38100" dist="38100" dir="2700000" algn="tl">
                    <a:srgbClr val="000000"/>
                  </a:outerShdw>
                </a:effectLst>
              </a:rPr>
              <a:t>and functions with </a:t>
            </a:r>
            <a:r>
              <a:rPr lang="en-US" sz="4000" i="1" dirty="0">
                <a:effectLst>
                  <a:outerShdw blurRad="38100" dist="38100" dir="2700000" algn="tl">
                    <a:srgbClr val="000000"/>
                  </a:outerShdw>
                </a:effectLst>
              </a:rPr>
              <a:t>MATLAB</a:t>
            </a:r>
            <a:r>
              <a:rPr lang="en-US" sz="4000" b="1" dirty="0"/>
              <a:t> </a:t>
            </a:r>
            <a:r>
              <a:rPr lang="en-US" sz="4000" i="1" dirty="0">
                <a:effectLst>
                  <a:outerShdw blurRad="38100" dist="38100" dir="2700000" algn="tl">
                    <a:srgbClr val="000000"/>
                  </a:outerShdw>
                </a:effectLst>
              </a:rPr>
              <a:t>Editor/Debugger</a:t>
            </a:r>
            <a:r>
              <a:rPr lang="en-US" sz="4000" dirty="0"/>
              <a:t> </a:t>
            </a:r>
            <a:r>
              <a:rPr lang="he-IL" sz="4000" b="1" dirty="0"/>
              <a:t/>
            </a:r>
            <a:br>
              <a:rPr lang="he-IL" sz="4000" b="1" dirty="0"/>
            </a:br>
            <a:endParaRPr lang="en-US" sz="4000" b="1" dirty="0"/>
          </a:p>
        </p:txBody>
      </p:sp>
      <p:sp>
        <p:nvSpPr>
          <p:cNvPr id="160771" name="Rectangle 3"/>
          <p:cNvSpPr>
            <a:spLocks noGrp="1" noChangeArrowheads="1"/>
          </p:cNvSpPr>
          <p:nvPr>
            <p:ph type="body" idx="1"/>
          </p:nvPr>
        </p:nvSpPr>
        <p:spPr>
          <a:xfrm>
            <a:off x="323850" y="1700213"/>
            <a:ext cx="7772400" cy="4114800"/>
          </a:xfrm>
        </p:spPr>
        <p:txBody>
          <a:bodyPr/>
          <a:lstStyle/>
          <a:p>
            <a:r>
              <a:rPr lang="en-US" sz="2000" dirty="0" smtClean="0"/>
              <a:t>Scripts </a:t>
            </a:r>
            <a:r>
              <a:rPr lang="en-US" sz="2000" dirty="0"/>
              <a:t>in MATLAB has the ".m" suffix.</a:t>
            </a:r>
          </a:p>
          <a:p>
            <a:r>
              <a:rPr lang="en-US" sz="2000" dirty="0"/>
              <a:t>They are also called "M-files".</a:t>
            </a:r>
          </a:p>
          <a:p>
            <a:endParaRPr lang="he-IL" dirty="0">
              <a:cs typeface="Times New Roman" pitchFamily="18" charset="0"/>
            </a:endParaRPr>
          </a:p>
          <a:p>
            <a:pPr>
              <a:buFontTx/>
              <a:buNone/>
            </a:pPr>
            <a:r>
              <a:rPr lang="en-US" sz="2800" b="1" dirty="0">
                <a:cs typeface="Times New Roman" pitchFamily="18" charset="0"/>
              </a:rPr>
              <a:t>Open Matlab Editor:</a:t>
            </a:r>
            <a:endParaRPr lang="he-IL" sz="2800" b="1" dirty="0">
              <a:cs typeface="Times New Roman" pitchFamily="18" charset="0"/>
            </a:endParaRPr>
          </a:p>
          <a:p>
            <a:r>
              <a:rPr lang="en-US" dirty="0"/>
              <a:t>File        New         M-file    </a:t>
            </a:r>
            <a:r>
              <a:rPr lang="en-US" b="1" u="sng" dirty="0"/>
              <a:t>OR:</a:t>
            </a:r>
          </a:p>
          <a:p>
            <a:r>
              <a:rPr lang="en-US" dirty="0"/>
              <a:t>&gt;&gt; edit</a:t>
            </a:r>
            <a:endParaRPr lang="en-US" sz="2000" dirty="0">
              <a:cs typeface="Times New Roman" pitchFamily="18" charset="0"/>
            </a:endParaRPr>
          </a:p>
        </p:txBody>
      </p:sp>
      <p:sp>
        <p:nvSpPr>
          <p:cNvPr id="160772" name="Line 4"/>
          <p:cNvSpPr>
            <a:spLocks noChangeShapeType="1"/>
          </p:cNvSpPr>
          <p:nvPr/>
        </p:nvSpPr>
        <p:spPr bwMode="auto">
          <a:xfrm>
            <a:off x="1096963" y="3657600"/>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0773" name="Line 5"/>
          <p:cNvSpPr>
            <a:spLocks noChangeShapeType="1"/>
          </p:cNvSpPr>
          <p:nvPr/>
        </p:nvSpPr>
        <p:spPr bwMode="auto">
          <a:xfrm>
            <a:off x="2463644" y="3657600"/>
            <a:ext cx="5032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60776" name="Text Box 8"/>
          <p:cNvSpPr txBox="1">
            <a:spLocks noChangeArrowheads="1"/>
          </p:cNvSpPr>
          <p:nvPr/>
        </p:nvSpPr>
        <p:spPr bwMode="auto">
          <a:xfrm>
            <a:off x="3810000" y="4202668"/>
            <a:ext cx="1447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dirty="0" smtClean="0"/>
              <a:t>Run scripts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953000"/>
            <a:ext cx="7981950"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Straight Arrow Connector 2"/>
          <p:cNvCxnSpPr/>
          <p:nvPr/>
        </p:nvCxnSpPr>
        <p:spPr>
          <a:xfrm>
            <a:off x="4495800" y="4572000"/>
            <a:ext cx="0" cy="457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2440191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ChangeArrowheads="1"/>
          </p:cNvSpPr>
          <p:nvPr/>
        </p:nvSpPr>
        <p:spPr bwMode="auto">
          <a:xfrm>
            <a:off x="914400" y="228600"/>
            <a:ext cx="7543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4400" b="1">
                <a:solidFill>
                  <a:schemeClr val="tx2"/>
                </a:solidFill>
                <a:effectLst>
                  <a:outerShdw blurRad="38100" dist="38100" dir="2700000" algn="tl">
                    <a:srgbClr val="000000"/>
                  </a:outerShdw>
                </a:effectLst>
                <a:latin typeface="Lucida Sans" pitchFamily="34" charset="0"/>
              </a:rPr>
              <a:t>Function m-files</a:t>
            </a:r>
            <a:endParaRPr lang="en-US" sz="4400" b="1">
              <a:solidFill>
                <a:schemeClr val="tx2"/>
              </a:solidFill>
              <a:effectLst>
                <a:outerShdw blurRad="38100" dist="38100" dir="2700000" algn="tl">
                  <a:srgbClr val="000000"/>
                </a:outerShdw>
              </a:effectLst>
            </a:endParaRPr>
          </a:p>
        </p:txBody>
      </p:sp>
      <p:sp>
        <p:nvSpPr>
          <p:cNvPr id="67587" name="Text Box 3"/>
          <p:cNvSpPr txBox="1">
            <a:spLocks noChangeArrowheads="1"/>
          </p:cNvSpPr>
          <p:nvPr/>
        </p:nvSpPr>
        <p:spPr bwMode="auto">
          <a:xfrm>
            <a:off x="838200" y="1981200"/>
            <a:ext cx="72390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err="1">
                <a:solidFill>
                  <a:srgbClr val="0000FF"/>
                </a:solidFill>
                <a:latin typeface="Comic Sans MS" pitchFamily="66" charset="0"/>
              </a:rPr>
              <a:t>flow.m</a:t>
            </a:r>
            <a:endParaRPr lang="en-US" sz="2400" dirty="0">
              <a:solidFill>
                <a:srgbClr val="0000FF"/>
              </a:solidFill>
              <a:latin typeface="Courier" pitchFamily="49" charset="0"/>
            </a:endParaRPr>
          </a:p>
          <a:p>
            <a:endParaRPr lang="en-US" sz="2400" dirty="0">
              <a:solidFill>
                <a:srgbClr val="0000FF"/>
              </a:solidFill>
              <a:latin typeface="Courier" pitchFamily="49" charset="0"/>
            </a:endParaRPr>
          </a:p>
          <a:p>
            <a:r>
              <a:rPr lang="en-US" sz="2400" dirty="0">
                <a:solidFill>
                  <a:srgbClr val="0000FF"/>
                </a:solidFill>
                <a:latin typeface="Arial" charset="0"/>
              </a:rPr>
              <a:t>function </a:t>
            </a:r>
            <a:r>
              <a:rPr lang="en-US" sz="2400" dirty="0">
                <a:latin typeface="Arial" charset="0"/>
              </a:rPr>
              <a:t>[</a:t>
            </a:r>
            <a:r>
              <a:rPr lang="en-US" sz="2400" dirty="0" err="1">
                <a:latin typeface="Arial" charset="0"/>
              </a:rPr>
              <a:t>NRe</a:t>
            </a:r>
            <a:r>
              <a:rPr lang="en-US" sz="2400" dirty="0">
                <a:latin typeface="Arial" charset="0"/>
              </a:rPr>
              <a:t>, f] = flow(</a:t>
            </a:r>
            <a:r>
              <a:rPr lang="en-US" sz="2400" dirty="0" err="1">
                <a:latin typeface="Arial" charset="0"/>
              </a:rPr>
              <a:t>D,v,rho,mu</a:t>
            </a:r>
            <a:r>
              <a:rPr lang="en-US" sz="2400" dirty="0">
                <a:latin typeface="Arial" charset="0"/>
              </a:rPr>
              <a:t>)</a:t>
            </a:r>
          </a:p>
          <a:p>
            <a:r>
              <a:rPr lang="en-US" sz="2400" dirty="0">
                <a:solidFill>
                  <a:srgbClr val="228B22"/>
                </a:solidFill>
                <a:latin typeface="Arial" charset="0"/>
              </a:rPr>
              <a:t>% flow(</a:t>
            </a:r>
            <a:r>
              <a:rPr lang="en-US" sz="2400" dirty="0" err="1">
                <a:solidFill>
                  <a:srgbClr val="228B22"/>
                </a:solidFill>
                <a:latin typeface="Arial" charset="0"/>
              </a:rPr>
              <a:t>Diamter</a:t>
            </a:r>
            <a:r>
              <a:rPr lang="en-US" sz="2400" dirty="0">
                <a:solidFill>
                  <a:srgbClr val="228B22"/>
                </a:solidFill>
                <a:latin typeface="Arial" charset="0"/>
              </a:rPr>
              <a:t>, Velocity, Density, </a:t>
            </a:r>
          </a:p>
          <a:p>
            <a:r>
              <a:rPr lang="en-US" sz="2400" dirty="0">
                <a:solidFill>
                  <a:srgbClr val="228B22"/>
                </a:solidFill>
                <a:latin typeface="Arial" charset="0"/>
              </a:rPr>
              <a:t>% Viscosity)</a:t>
            </a:r>
          </a:p>
          <a:p>
            <a:r>
              <a:rPr lang="en-US" sz="2400" dirty="0">
                <a:solidFill>
                  <a:srgbClr val="228B22"/>
                </a:solidFill>
                <a:latin typeface="Arial" charset="0"/>
              </a:rPr>
              <a:t>% Outputs </a:t>
            </a:r>
            <a:r>
              <a:rPr lang="en-US" sz="2400" dirty="0" err="1">
                <a:solidFill>
                  <a:srgbClr val="228B22"/>
                </a:solidFill>
                <a:latin typeface="Arial" charset="0"/>
              </a:rPr>
              <a:t>NRe</a:t>
            </a:r>
            <a:r>
              <a:rPr lang="en-US" sz="2400" dirty="0">
                <a:solidFill>
                  <a:srgbClr val="228B22"/>
                </a:solidFill>
                <a:latin typeface="Arial" charset="0"/>
              </a:rPr>
              <a:t> and f</a:t>
            </a:r>
          </a:p>
          <a:p>
            <a:r>
              <a:rPr lang="en-US" sz="2400" dirty="0">
                <a:solidFill>
                  <a:srgbClr val="228B22"/>
                </a:solidFill>
                <a:latin typeface="Arial" charset="0"/>
              </a:rPr>
              <a:t>% Done on 22-Feb-2002</a:t>
            </a:r>
            <a:endParaRPr lang="en-US" sz="2400" dirty="0">
              <a:latin typeface="Arial" charset="0"/>
            </a:endParaRPr>
          </a:p>
          <a:p>
            <a:r>
              <a:rPr lang="en-US" sz="2400" dirty="0" err="1">
                <a:latin typeface="Arial" charset="0"/>
              </a:rPr>
              <a:t>NRe</a:t>
            </a:r>
            <a:r>
              <a:rPr lang="en-US" sz="2400" dirty="0">
                <a:latin typeface="Arial" charset="0"/>
              </a:rPr>
              <a:t> = D*V*rho/mu;</a:t>
            </a:r>
          </a:p>
          <a:p>
            <a:r>
              <a:rPr lang="en-US" sz="2400" dirty="0">
                <a:latin typeface="Arial" charset="0"/>
              </a:rPr>
              <a:t>f = 0.079*</a:t>
            </a:r>
            <a:r>
              <a:rPr lang="en-US" sz="2400" dirty="0" err="1">
                <a:latin typeface="Arial" charset="0"/>
              </a:rPr>
              <a:t>NRe</a:t>
            </a:r>
            <a:r>
              <a:rPr lang="en-US" sz="2400" dirty="0">
                <a:latin typeface="Arial" charset="0"/>
              </a:rPr>
              <a:t>^(-0.25);</a:t>
            </a:r>
          </a:p>
        </p:txBody>
      </p:sp>
      <p:sp>
        <p:nvSpPr>
          <p:cNvPr id="67588" name="Line 4"/>
          <p:cNvSpPr>
            <a:spLocks noChangeShapeType="1"/>
          </p:cNvSpPr>
          <p:nvPr/>
        </p:nvSpPr>
        <p:spPr bwMode="auto">
          <a:xfrm>
            <a:off x="838200" y="2514600"/>
            <a:ext cx="739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9" name="Line 5"/>
          <p:cNvSpPr>
            <a:spLocks noChangeShapeType="1"/>
          </p:cNvSpPr>
          <p:nvPr/>
        </p:nvSpPr>
        <p:spPr bwMode="auto">
          <a:xfrm>
            <a:off x="685800" y="5638800"/>
            <a:ext cx="7391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072144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914400" y="228600"/>
            <a:ext cx="7543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sz="4400" b="1">
                <a:solidFill>
                  <a:schemeClr val="tx2"/>
                </a:solidFill>
                <a:effectLst>
                  <a:outerShdw blurRad="38100" dist="38100" dir="2700000" algn="tl">
                    <a:srgbClr val="000000"/>
                  </a:outerShdw>
                </a:effectLst>
                <a:latin typeface="Lucida Sans" pitchFamily="34" charset="0"/>
              </a:rPr>
              <a:t>Calling a Function</a:t>
            </a:r>
            <a:endParaRPr lang="en-US" sz="4400" b="1">
              <a:solidFill>
                <a:schemeClr val="tx2"/>
              </a:solidFill>
              <a:effectLst>
                <a:outerShdw blurRad="38100" dist="38100" dir="2700000" algn="tl">
                  <a:srgbClr val="000000"/>
                </a:outerShdw>
              </a:effectLst>
            </a:endParaRPr>
          </a:p>
        </p:txBody>
      </p:sp>
      <p:sp>
        <p:nvSpPr>
          <p:cNvPr id="68611" name="Text Box 3"/>
          <p:cNvSpPr txBox="1">
            <a:spLocks noChangeArrowheads="1"/>
          </p:cNvSpPr>
          <p:nvPr/>
        </p:nvSpPr>
        <p:spPr bwMode="auto">
          <a:xfrm>
            <a:off x="838200" y="1524000"/>
            <a:ext cx="72390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000" dirty="0">
                <a:latin typeface="Times New Roman" charset="0"/>
              </a:rPr>
              <a:t>» [Re1, f1] = flow(3, 1.5, 900, 0.01)</a:t>
            </a:r>
          </a:p>
          <a:p>
            <a:endParaRPr lang="en-US" sz="2000" dirty="0">
              <a:latin typeface="Times New Roman" charset="0"/>
            </a:endParaRPr>
          </a:p>
          <a:p>
            <a:r>
              <a:rPr lang="en-US" sz="2000" dirty="0">
                <a:latin typeface="Times New Roman" charset="0"/>
              </a:rPr>
              <a:t>Re1 =</a:t>
            </a:r>
          </a:p>
          <a:p>
            <a:endParaRPr lang="en-US" sz="2000" dirty="0">
              <a:latin typeface="Times New Roman" charset="0"/>
            </a:endParaRPr>
          </a:p>
          <a:p>
            <a:r>
              <a:rPr lang="en-US" sz="2000" dirty="0">
                <a:latin typeface="Times New Roman" charset="0"/>
              </a:rPr>
              <a:t>      405000</a:t>
            </a:r>
          </a:p>
          <a:p>
            <a:endParaRPr lang="en-US" sz="2000" dirty="0">
              <a:latin typeface="Times New Roman" charset="0"/>
            </a:endParaRPr>
          </a:p>
          <a:p>
            <a:endParaRPr lang="en-US" sz="2000" dirty="0">
              <a:latin typeface="Times New Roman" charset="0"/>
            </a:endParaRPr>
          </a:p>
          <a:p>
            <a:r>
              <a:rPr lang="en-US" sz="2000" dirty="0">
                <a:latin typeface="Times New Roman" charset="0"/>
              </a:rPr>
              <a:t>f1 =</a:t>
            </a:r>
          </a:p>
          <a:p>
            <a:endParaRPr lang="en-US" sz="2000" dirty="0">
              <a:latin typeface="Times New Roman" charset="0"/>
            </a:endParaRPr>
          </a:p>
          <a:p>
            <a:r>
              <a:rPr lang="en-US" sz="2000" dirty="0">
                <a:latin typeface="Times New Roman" charset="0"/>
              </a:rPr>
              <a:t>    0.0031</a:t>
            </a:r>
          </a:p>
          <a:p>
            <a:endParaRPr lang="en-US" sz="2000" dirty="0">
              <a:latin typeface="Times New Roman" charset="0"/>
            </a:endParaRPr>
          </a:p>
          <a:p>
            <a:r>
              <a:rPr lang="en-US" sz="2000" dirty="0">
                <a:latin typeface="Times New Roman" charset="0"/>
              </a:rPr>
              <a:t>» </a:t>
            </a:r>
            <a:r>
              <a:rPr lang="en-US" sz="2000" dirty="0" smtClean="0">
                <a:latin typeface="Times New Roman" charset="0"/>
              </a:rPr>
              <a:t>help flow</a:t>
            </a:r>
          </a:p>
          <a:p>
            <a:endParaRPr lang="en-US" sz="2000" dirty="0" smtClean="0">
              <a:latin typeface="Times New Roman" charset="0"/>
            </a:endParaRPr>
          </a:p>
          <a:p>
            <a:r>
              <a:rPr lang="en-US" sz="2000" dirty="0">
                <a:latin typeface="Times New Roman" charset="0"/>
              </a:rPr>
              <a:t>?</a:t>
            </a:r>
          </a:p>
        </p:txBody>
      </p:sp>
    </p:spTree>
    <p:extLst>
      <p:ext uri="{BB962C8B-B14F-4D97-AF65-F5344CB8AC3E}">
        <p14:creationId xmlns:p14="http://schemas.microsoft.com/office/powerpoint/2010/main" val="2649835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Random matrix</a:t>
            </a:r>
            <a:endParaRPr lang="en-US" dirty="0"/>
          </a:p>
        </p:txBody>
      </p:sp>
      <p:sp>
        <p:nvSpPr>
          <p:cNvPr id="4" name="Content Placeholder 3"/>
          <p:cNvSpPr>
            <a:spLocks noGrp="1"/>
          </p:cNvSpPr>
          <p:nvPr>
            <p:ph idx="1"/>
          </p:nvPr>
        </p:nvSpPr>
        <p:spPr/>
        <p:txBody>
          <a:bodyPr/>
          <a:lstStyle/>
          <a:p>
            <a:r>
              <a:rPr lang="en-US" dirty="0"/>
              <a:t>a matrix whose elements are all random numbers</a:t>
            </a:r>
            <a:r>
              <a:rPr lang="en-US" dirty="0" smtClean="0"/>
              <a:t>.</a:t>
            </a:r>
          </a:p>
          <a:p>
            <a:r>
              <a:rPr lang="en-US" dirty="0" smtClean="0"/>
              <a:t>The </a:t>
            </a:r>
            <a:r>
              <a:rPr lang="en-US" dirty="0"/>
              <a:t>most commonly used random numbers are </a:t>
            </a:r>
            <a:endParaRPr lang="en-US" dirty="0" smtClean="0"/>
          </a:p>
          <a:p>
            <a:pPr lvl="1"/>
            <a:r>
              <a:rPr lang="en-US" dirty="0" smtClean="0"/>
              <a:t>Uniformly </a:t>
            </a:r>
            <a:r>
              <a:rPr lang="en-US" dirty="0"/>
              <a:t>distributed random </a:t>
            </a:r>
            <a:r>
              <a:rPr lang="en-US" dirty="0" smtClean="0"/>
              <a:t>numbers</a:t>
            </a:r>
          </a:p>
          <a:p>
            <a:pPr lvl="1"/>
            <a:r>
              <a:rPr lang="en-US" dirty="0" smtClean="0"/>
              <a:t>Normally distributed </a:t>
            </a:r>
            <a:r>
              <a:rPr lang="en-US" dirty="0"/>
              <a:t>random </a:t>
            </a:r>
            <a:r>
              <a:rPr lang="en-US" dirty="0" smtClean="0"/>
              <a:t>numbers</a:t>
            </a:r>
          </a:p>
          <a:p>
            <a:pPr lvl="1"/>
            <a:r>
              <a:rPr lang="en-US" dirty="0"/>
              <a:t>Random matrices of integers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860596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sz="4000" kern="1200" spc="-100" dirty="0">
                <a:solidFill>
                  <a:schemeClr val="tx2"/>
                </a:solidFill>
                <a:latin typeface="+mj-lt"/>
                <a:ea typeface="+mj-ea"/>
                <a:cs typeface="+mj-cs"/>
              </a:rPr>
              <a:t>Uniformly distributed random numbers</a:t>
            </a:r>
          </a:p>
        </p:txBody>
      </p:sp>
      <p:sp>
        <p:nvSpPr>
          <p:cNvPr id="3" name="Content Placeholder 2"/>
          <p:cNvSpPr>
            <a:spLocks noGrp="1"/>
          </p:cNvSpPr>
          <p:nvPr>
            <p:ph idx="1"/>
          </p:nvPr>
        </p:nvSpPr>
        <p:spPr/>
        <p:txBody>
          <a:bodyPr/>
          <a:lstStyle/>
          <a:p>
            <a:r>
              <a:rPr lang="en-US" dirty="0"/>
              <a:t>Uniformly distributed random numbers in [0; 1) are generated by the </a:t>
            </a:r>
            <a:r>
              <a:rPr lang="en-US" dirty="0" smtClean="0"/>
              <a:t>rand function</a:t>
            </a:r>
          </a:p>
          <a:p>
            <a:endParaRPr lang="en-US" dirty="0"/>
          </a:p>
          <a:p>
            <a:pPr marL="0" indent="0">
              <a:buNone/>
            </a:pPr>
            <a:r>
              <a:rPr lang="en-US" dirty="0" smtClean="0"/>
              <a:t>&gt;&gt; </a:t>
            </a:r>
            <a:r>
              <a:rPr lang="en-US" dirty="0"/>
              <a:t>r = rand % or rand(1)</a:t>
            </a:r>
          </a:p>
          <a:p>
            <a:endParaRPr lang="en-US" dirty="0" smtClean="0"/>
          </a:p>
          <a:p>
            <a:pPr marL="0" indent="0">
              <a:buNone/>
            </a:pPr>
            <a:r>
              <a:rPr lang="en-US" dirty="0" smtClean="0"/>
              <a:t>&gt;&gt; </a:t>
            </a:r>
            <a:r>
              <a:rPr lang="en-US" dirty="0"/>
              <a:t>R = rand(n) % or rand(</a:t>
            </a:r>
            <a:r>
              <a:rPr lang="en-US" dirty="0" err="1"/>
              <a:t>m,n</a:t>
            </a:r>
            <a:r>
              <a:rPr lang="en-US" dirty="0" smtClean="0"/>
              <a:t>)</a:t>
            </a:r>
          </a:p>
          <a:p>
            <a:endParaRPr lang="en-US" dirty="0"/>
          </a:p>
          <a:p>
            <a:r>
              <a:rPr lang="en-US" dirty="0"/>
              <a:t>To generate uniformly distributed random numbers </a:t>
            </a:r>
            <a:r>
              <a:rPr lang="en-US" dirty="0" smtClean="0"/>
              <a:t>in</a:t>
            </a:r>
          </a:p>
          <a:p>
            <a:pPr marL="0" indent="0">
              <a:buNone/>
            </a:pPr>
            <a:r>
              <a:rPr lang="en-US" dirty="0" smtClean="0"/>
              <a:t> </a:t>
            </a:r>
            <a:r>
              <a:rPr lang="en-US" dirty="0"/>
              <a:t>[a; b) </a:t>
            </a:r>
            <a:r>
              <a:rPr lang="en-US" dirty="0" smtClean="0"/>
              <a:t>use</a:t>
            </a:r>
          </a:p>
          <a:p>
            <a:pPr marL="0" indent="0">
              <a:buNone/>
            </a:pPr>
            <a:endParaRPr lang="en-US" dirty="0"/>
          </a:p>
          <a:p>
            <a:pPr marL="0" indent="0">
              <a:buNone/>
            </a:pPr>
            <a:r>
              <a:rPr lang="en-US" dirty="0"/>
              <a:t>&gt;&gt; R = a + (b - a)*rand(m, 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408777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l" rtl="0">
              <a:spcBef>
                <a:spcPct val="0"/>
              </a:spcBef>
            </a:pPr>
            <a:r>
              <a:rPr lang="en-US" sz="4000" kern="1200" spc="-100" dirty="0">
                <a:solidFill>
                  <a:schemeClr val="tx2"/>
                </a:solidFill>
                <a:latin typeface="+mj-lt"/>
                <a:ea typeface="+mj-ea"/>
                <a:cs typeface="+mj-cs"/>
              </a:rPr>
              <a:t>Normally distributed random </a:t>
            </a:r>
            <a:r>
              <a:rPr lang="en-US" sz="4000" kern="1200" spc="-100" dirty="0" smtClean="0">
                <a:solidFill>
                  <a:schemeClr val="tx2"/>
                </a:solidFill>
                <a:latin typeface="+mj-lt"/>
                <a:ea typeface="+mj-ea"/>
                <a:cs typeface="+mj-cs"/>
              </a:rPr>
              <a:t>numbers</a:t>
            </a:r>
            <a:endParaRPr lang="en-US" sz="4000" kern="1200" spc="-100" dirty="0">
              <a:solidFill>
                <a:schemeClr val="tx2"/>
              </a:solidFill>
              <a:latin typeface="+mj-lt"/>
              <a:ea typeface="+mj-ea"/>
              <a:cs typeface="+mj-cs"/>
            </a:endParaRPr>
          </a:p>
        </p:txBody>
      </p:sp>
      <p:sp>
        <p:nvSpPr>
          <p:cNvPr id="3" name="Content Placeholder 2"/>
          <p:cNvSpPr>
            <a:spLocks noGrp="1"/>
          </p:cNvSpPr>
          <p:nvPr>
            <p:ph idx="1"/>
          </p:nvPr>
        </p:nvSpPr>
        <p:spPr/>
        <p:txBody>
          <a:bodyPr/>
          <a:lstStyle/>
          <a:p>
            <a:r>
              <a:rPr lang="en-US" dirty="0"/>
              <a:t>To </a:t>
            </a:r>
            <a:r>
              <a:rPr lang="en-US" dirty="0" smtClean="0"/>
              <a:t>generate </a:t>
            </a:r>
            <a:r>
              <a:rPr lang="en-US" dirty="0"/>
              <a:t>normally distributed random numbers with mean 0 and standard deviation 1 use</a:t>
            </a:r>
          </a:p>
          <a:p>
            <a:pPr marL="0" indent="0">
              <a:buNone/>
            </a:pPr>
            <a:r>
              <a:rPr lang="en-US" dirty="0"/>
              <a:t>&gt;&gt; R = </a:t>
            </a:r>
            <a:r>
              <a:rPr lang="en-US" dirty="0" err="1"/>
              <a:t>randn</a:t>
            </a:r>
            <a:r>
              <a:rPr lang="en-US" dirty="0"/>
              <a:t>(m, n</a:t>
            </a:r>
            <a:r>
              <a:rPr lang="en-US" dirty="0" smtClean="0"/>
              <a:t>)</a:t>
            </a:r>
          </a:p>
          <a:p>
            <a:endParaRPr lang="en-US" dirty="0"/>
          </a:p>
          <a:p>
            <a:r>
              <a:rPr lang="en-US" dirty="0"/>
              <a:t>To obtain mean </a:t>
            </a:r>
            <a:r>
              <a:rPr lang="en-US" dirty="0" smtClean="0"/>
              <a:t>“mu” </a:t>
            </a:r>
            <a:r>
              <a:rPr lang="en-US" dirty="0"/>
              <a:t>and standard deviation </a:t>
            </a:r>
            <a:r>
              <a:rPr lang="en-US" dirty="0" smtClean="0"/>
              <a:t>“sig” </a:t>
            </a:r>
            <a:r>
              <a:rPr lang="en-US" dirty="0"/>
              <a:t>use</a:t>
            </a:r>
          </a:p>
          <a:p>
            <a:pPr marL="0" indent="0">
              <a:buNone/>
            </a:pPr>
            <a:r>
              <a:rPr lang="en-US" dirty="0"/>
              <a:t>&gt;&gt; R = mu + sig*</a:t>
            </a:r>
            <a:r>
              <a:rPr lang="en-US" dirty="0" err="1"/>
              <a:t>randn</a:t>
            </a:r>
            <a:r>
              <a:rPr lang="en-US" dirty="0"/>
              <a:t>(m, 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898594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US" sz="4000" kern="1200" spc="-100" dirty="0">
                <a:solidFill>
                  <a:schemeClr val="tx2"/>
                </a:solidFill>
                <a:latin typeface="+mj-lt"/>
                <a:ea typeface="+mj-ea"/>
                <a:cs typeface="+mj-cs"/>
              </a:rPr>
              <a:t>Random matrices of integers</a:t>
            </a:r>
          </a:p>
        </p:txBody>
      </p:sp>
      <p:sp>
        <p:nvSpPr>
          <p:cNvPr id="3" name="Content Placeholder 2"/>
          <p:cNvSpPr>
            <a:spLocks noGrp="1"/>
          </p:cNvSpPr>
          <p:nvPr>
            <p:ph idx="1"/>
          </p:nvPr>
        </p:nvSpPr>
        <p:spPr/>
        <p:txBody>
          <a:bodyPr>
            <a:normAutofit lnSpcReduction="10000"/>
          </a:bodyPr>
          <a:lstStyle/>
          <a:p>
            <a:r>
              <a:rPr lang="en-US" dirty="0" smtClean="0"/>
              <a:t>To generate </a:t>
            </a:r>
            <a:r>
              <a:rPr lang="en-US" dirty="0"/>
              <a:t>one integer in the interval [1; k </a:t>
            </a:r>
            <a:r>
              <a:rPr lang="en-US" dirty="0" smtClean="0"/>
              <a:t>]</a:t>
            </a:r>
          </a:p>
          <a:p>
            <a:pPr marL="0" indent="0">
              <a:buNone/>
            </a:pPr>
            <a:r>
              <a:rPr lang="en-US" dirty="0"/>
              <a:t>&gt;&gt; r = </a:t>
            </a:r>
            <a:r>
              <a:rPr lang="en-US" dirty="0" err="1"/>
              <a:t>randi</a:t>
            </a:r>
            <a:r>
              <a:rPr lang="en-US" dirty="0"/>
              <a:t>(k</a:t>
            </a:r>
            <a:r>
              <a:rPr lang="en-US" dirty="0" smtClean="0"/>
              <a:t>)</a:t>
            </a:r>
          </a:p>
          <a:p>
            <a:pPr marL="0" indent="0">
              <a:buNone/>
            </a:pPr>
            <a:endParaRPr lang="en-US" dirty="0"/>
          </a:p>
          <a:p>
            <a:r>
              <a:rPr lang="en-US" dirty="0"/>
              <a:t>To generate one integer in the interval [k1; k2]</a:t>
            </a:r>
            <a:endParaRPr lang="pt-BR" dirty="0"/>
          </a:p>
          <a:p>
            <a:pPr marL="0" indent="0">
              <a:buNone/>
            </a:pPr>
            <a:r>
              <a:rPr lang="en-US" dirty="0"/>
              <a:t>&gt;&gt; r = </a:t>
            </a:r>
            <a:r>
              <a:rPr lang="en-US" dirty="0" err="1"/>
              <a:t>randi</a:t>
            </a:r>
            <a:r>
              <a:rPr lang="en-US" dirty="0"/>
              <a:t>([k1 k2</a:t>
            </a:r>
            <a:r>
              <a:rPr lang="en-US" dirty="0" smtClean="0"/>
              <a:t>])</a:t>
            </a:r>
            <a:endParaRPr lang="en-US" dirty="0" smtClean="0"/>
          </a:p>
          <a:p>
            <a:endParaRPr lang="en-US" dirty="0" smtClean="0"/>
          </a:p>
          <a:p>
            <a:r>
              <a:rPr lang="en-US" dirty="0" smtClean="0"/>
              <a:t>To generate </a:t>
            </a:r>
            <a:r>
              <a:rPr lang="en-US" dirty="0"/>
              <a:t>a matrix of </a:t>
            </a:r>
            <a:r>
              <a:rPr lang="en-US" dirty="0" smtClean="0"/>
              <a:t>integers </a:t>
            </a:r>
            <a:r>
              <a:rPr lang="en-US" dirty="0"/>
              <a:t>in the interval [1; k </a:t>
            </a:r>
            <a:r>
              <a:rPr lang="en-US" dirty="0" smtClean="0"/>
              <a:t>]</a:t>
            </a:r>
          </a:p>
          <a:p>
            <a:pPr marL="0" indent="0">
              <a:buNone/>
            </a:pPr>
            <a:r>
              <a:rPr lang="pt-BR" dirty="0" smtClean="0"/>
              <a:t>&gt;&gt;R </a:t>
            </a:r>
            <a:r>
              <a:rPr lang="pt-BR" dirty="0"/>
              <a:t>= randi(k, n) % or randi(k, m, n</a:t>
            </a:r>
            <a:r>
              <a:rPr lang="pt-BR" dirty="0" smtClean="0"/>
              <a:t>)</a:t>
            </a:r>
          </a:p>
          <a:p>
            <a:pPr marL="0" indent="0">
              <a:buNone/>
            </a:pPr>
            <a:endParaRPr lang="pt-BR" dirty="0"/>
          </a:p>
          <a:p>
            <a:pPr marL="0" indent="0">
              <a:buNone/>
            </a:pPr>
            <a:endParaRPr lang="pt-BR" dirty="0" smtClean="0"/>
          </a:p>
          <a:p>
            <a:r>
              <a:rPr lang="en-US" dirty="0"/>
              <a:t>To generate a matrix of integers in the </a:t>
            </a:r>
            <a:r>
              <a:rPr lang="en-US" dirty="0" smtClean="0"/>
              <a:t>interval [</a:t>
            </a:r>
            <a:r>
              <a:rPr lang="en-US" dirty="0" smtClean="0"/>
              <a:t>k1; k2]</a:t>
            </a:r>
            <a:endParaRPr lang="pt-BR" dirty="0"/>
          </a:p>
          <a:p>
            <a:pPr marL="0" indent="0">
              <a:buNone/>
            </a:pPr>
            <a:r>
              <a:rPr lang="en-US" dirty="0"/>
              <a:t>&gt;&gt; </a:t>
            </a:r>
            <a:r>
              <a:rPr lang="en-US" dirty="0" smtClean="0"/>
              <a:t>R = </a:t>
            </a:r>
            <a:r>
              <a:rPr lang="en-US" dirty="0" err="1" smtClean="0"/>
              <a:t>randi</a:t>
            </a:r>
            <a:r>
              <a:rPr lang="en-US" dirty="0"/>
              <a:t>([</a:t>
            </a:r>
            <a:r>
              <a:rPr lang="en-US" dirty="0" smtClean="0"/>
              <a:t>k1 k2</a:t>
            </a:r>
            <a:r>
              <a:rPr lang="en-US" dirty="0"/>
              <a:t>], n</a:t>
            </a:r>
            <a:r>
              <a:rPr lang="en-US" dirty="0" smtClean="0"/>
              <a:t>) % or </a:t>
            </a:r>
            <a:r>
              <a:rPr lang="en-US" dirty="0" err="1"/>
              <a:t>randi</a:t>
            </a:r>
            <a:r>
              <a:rPr lang="en-US" dirty="0"/>
              <a:t>([k1 k2], </a:t>
            </a:r>
            <a:r>
              <a:rPr lang="en-US" dirty="0" err="1" smtClean="0"/>
              <a:t>m,n</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931143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Matlab windows</a:t>
            </a: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Arranging windows: Desktop -&gt; layout -&gt; default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17131"/>
            <a:ext cx="6677223" cy="3754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990600" y="5715000"/>
            <a:ext cx="2082621" cy="369332"/>
          </a:xfrm>
          <a:prstGeom prst="rect">
            <a:avLst/>
          </a:prstGeom>
          <a:noFill/>
        </p:spPr>
        <p:txBody>
          <a:bodyPr wrap="none" rtlCol="0">
            <a:spAutoFit/>
          </a:bodyPr>
          <a:lstStyle/>
          <a:p>
            <a:r>
              <a:rPr lang="en-US" dirty="0" smtClean="0"/>
              <a:t>Command window</a:t>
            </a:r>
            <a:endParaRPr lang="en-US" dirty="0"/>
          </a:p>
        </p:txBody>
      </p:sp>
      <p:cxnSp>
        <p:nvCxnSpPr>
          <p:cNvPr id="9" name="Straight Arrow Connector 8"/>
          <p:cNvCxnSpPr/>
          <p:nvPr/>
        </p:nvCxnSpPr>
        <p:spPr>
          <a:xfrm flipV="1">
            <a:off x="2438400" y="4343400"/>
            <a:ext cx="634821" cy="13716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a:xfrm flipH="1">
            <a:off x="6705600" y="1600200"/>
            <a:ext cx="304800" cy="7620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a:off x="6858000" y="1230868"/>
            <a:ext cx="1334661" cy="369332"/>
          </a:xfrm>
          <a:prstGeom prst="rect">
            <a:avLst/>
          </a:prstGeom>
          <a:noFill/>
        </p:spPr>
        <p:txBody>
          <a:bodyPr wrap="none" rtlCol="0">
            <a:spAutoFit/>
          </a:bodyPr>
          <a:lstStyle/>
          <a:p>
            <a:r>
              <a:rPr lang="en-US" dirty="0" smtClean="0"/>
              <a:t>Workspace</a:t>
            </a:r>
            <a:endParaRPr lang="en-US" dirty="0"/>
          </a:p>
        </p:txBody>
      </p:sp>
      <p:cxnSp>
        <p:nvCxnSpPr>
          <p:cNvPr id="14" name="Straight Arrow Connector 13"/>
          <p:cNvCxnSpPr/>
          <p:nvPr/>
        </p:nvCxnSpPr>
        <p:spPr>
          <a:xfrm flipH="1" flipV="1">
            <a:off x="6705600" y="3810000"/>
            <a:ext cx="152400" cy="19050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15" name="TextBox 14"/>
          <p:cNvSpPr txBox="1"/>
          <p:nvPr/>
        </p:nvSpPr>
        <p:spPr>
          <a:xfrm>
            <a:off x="6172200" y="5715000"/>
            <a:ext cx="2031325" cy="369332"/>
          </a:xfrm>
          <a:prstGeom prst="rect">
            <a:avLst/>
          </a:prstGeom>
          <a:noFill/>
        </p:spPr>
        <p:txBody>
          <a:bodyPr wrap="none" rtlCol="0">
            <a:spAutoFit/>
          </a:bodyPr>
          <a:lstStyle/>
          <a:p>
            <a:r>
              <a:rPr lang="en-US" dirty="0" smtClean="0"/>
              <a:t>Command History</a:t>
            </a:r>
            <a:endParaRPr lang="en-US" dirty="0"/>
          </a:p>
        </p:txBody>
      </p:sp>
      <p:cxnSp>
        <p:nvCxnSpPr>
          <p:cNvPr id="19" name="Straight Arrow Connector 18"/>
          <p:cNvCxnSpPr/>
          <p:nvPr/>
        </p:nvCxnSpPr>
        <p:spPr>
          <a:xfrm>
            <a:off x="990600" y="2133600"/>
            <a:ext cx="381000" cy="2286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0" name="TextBox 19"/>
          <p:cNvSpPr txBox="1"/>
          <p:nvPr/>
        </p:nvSpPr>
        <p:spPr>
          <a:xfrm>
            <a:off x="228600" y="1752600"/>
            <a:ext cx="990600" cy="646331"/>
          </a:xfrm>
          <a:prstGeom prst="rect">
            <a:avLst/>
          </a:prstGeom>
          <a:noFill/>
        </p:spPr>
        <p:txBody>
          <a:bodyPr wrap="square" rtlCol="0">
            <a:spAutoFit/>
          </a:bodyPr>
          <a:lstStyle/>
          <a:p>
            <a:r>
              <a:rPr lang="en-US" dirty="0" smtClean="0"/>
              <a:t>Current folder</a:t>
            </a:r>
            <a:endParaRPr lang="en-US" dirty="0"/>
          </a:p>
        </p:txBody>
      </p:sp>
      <p:cxnSp>
        <p:nvCxnSpPr>
          <p:cNvPr id="22" name="Straight Arrow Connector 21"/>
          <p:cNvCxnSpPr/>
          <p:nvPr/>
        </p:nvCxnSpPr>
        <p:spPr>
          <a:xfrm>
            <a:off x="2590800" y="1752600"/>
            <a:ext cx="0" cy="60960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23" name="TextBox 22"/>
          <p:cNvSpPr txBox="1"/>
          <p:nvPr/>
        </p:nvSpPr>
        <p:spPr>
          <a:xfrm>
            <a:off x="2438400" y="1433677"/>
            <a:ext cx="787395" cy="369332"/>
          </a:xfrm>
          <a:prstGeom prst="rect">
            <a:avLst/>
          </a:prstGeom>
          <a:noFill/>
        </p:spPr>
        <p:txBody>
          <a:bodyPr wrap="none" rtlCol="0">
            <a:spAutoFit/>
          </a:bodyPr>
          <a:lstStyle/>
          <a:p>
            <a:r>
              <a:rPr lang="en-US" dirty="0" smtClean="0"/>
              <a:t>Editor</a:t>
            </a:r>
            <a:endParaRPr lang="en-US" dirty="0"/>
          </a:p>
        </p:txBody>
      </p:sp>
    </p:spTree>
    <p:extLst>
      <p:ext uri="{BB962C8B-B14F-4D97-AF65-F5344CB8AC3E}">
        <p14:creationId xmlns:p14="http://schemas.microsoft.com/office/powerpoint/2010/main" val="1327161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b="1"/>
              <a:t>Basics</a:t>
            </a:r>
          </a:p>
        </p:txBody>
      </p:sp>
      <p:sp>
        <p:nvSpPr>
          <p:cNvPr id="252931" name="Rectangle 3"/>
          <p:cNvSpPr>
            <a:spLocks noGrp="1" noChangeArrowheads="1"/>
          </p:cNvSpPr>
          <p:nvPr>
            <p:ph type="body" idx="1"/>
          </p:nvPr>
        </p:nvSpPr>
        <p:spPr>
          <a:xfrm>
            <a:off x="425450" y="1328738"/>
            <a:ext cx="8229600" cy="4525962"/>
          </a:xfrm>
        </p:spPr>
        <p:txBody>
          <a:bodyPr/>
          <a:lstStyle/>
          <a:p>
            <a:r>
              <a:rPr lang="en-US" sz="2800"/>
              <a:t>Matlab has a powerful plotting engine that can generate a wide variety of plots.</a:t>
            </a:r>
          </a:p>
        </p:txBody>
      </p:sp>
      <p:pic>
        <p:nvPicPr>
          <p:cNvPr id="2529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3" y="2441575"/>
            <a:ext cx="2884487"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2513" y="2447925"/>
            <a:ext cx="254635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6650" y="4699000"/>
            <a:ext cx="253682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2313" y="4657725"/>
            <a:ext cx="1790700" cy="1906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1663" y="2438400"/>
            <a:ext cx="2784475" cy="214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2937"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9925" y="4687888"/>
            <a:ext cx="2462213" cy="197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3993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b="1" dirty="0"/>
              <a:t>Generating Data</a:t>
            </a:r>
          </a:p>
        </p:txBody>
      </p:sp>
      <p:sp>
        <p:nvSpPr>
          <p:cNvPr id="254979" name="Rectangle 3"/>
          <p:cNvSpPr>
            <a:spLocks noGrp="1" noChangeArrowheads="1"/>
          </p:cNvSpPr>
          <p:nvPr>
            <p:ph type="body" idx="1"/>
          </p:nvPr>
        </p:nvSpPr>
        <p:spPr>
          <a:xfrm>
            <a:off x="425450" y="1328738"/>
            <a:ext cx="8229600" cy="4525962"/>
          </a:xfrm>
        </p:spPr>
        <p:txBody>
          <a:bodyPr/>
          <a:lstStyle/>
          <a:p>
            <a:r>
              <a:rPr lang="en-US" sz="2800"/>
              <a:t>Matlab does not understand functions, it can only use arrays of numbers.</a:t>
            </a:r>
          </a:p>
          <a:p>
            <a:pPr lvl="1"/>
            <a:r>
              <a:rPr lang="en-US" sz="2400"/>
              <a:t>a=t</a:t>
            </a:r>
            <a:r>
              <a:rPr lang="en-US" sz="2400" baseline="30000"/>
              <a:t>2</a:t>
            </a:r>
            <a:endParaRPr lang="en-US" sz="2400"/>
          </a:p>
          <a:p>
            <a:pPr lvl="1"/>
            <a:r>
              <a:rPr lang="en-US" sz="2400"/>
              <a:t>b=sin(2*pi*t)</a:t>
            </a:r>
          </a:p>
          <a:p>
            <a:pPr lvl="1"/>
            <a:r>
              <a:rPr lang="en-US" sz="2400"/>
              <a:t>c=e</a:t>
            </a:r>
            <a:r>
              <a:rPr lang="en-US" sz="2400" baseline="30000"/>
              <a:t>-10*t      </a:t>
            </a:r>
            <a:r>
              <a:rPr lang="en-US" sz="2400"/>
              <a:t>note: matlab command is exp()</a:t>
            </a:r>
          </a:p>
          <a:p>
            <a:pPr lvl="1"/>
            <a:r>
              <a:rPr lang="en-US" sz="2400"/>
              <a:t>d=cos(4*pi*t)</a:t>
            </a:r>
          </a:p>
          <a:p>
            <a:pPr lvl="1"/>
            <a:r>
              <a:rPr lang="en-US" sz="2400"/>
              <a:t>e=2t</a:t>
            </a:r>
            <a:r>
              <a:rPr lang="en-US" sz="2400" baseline="30000"/>
              <a:t>3</a:t>
            </a:r>
            <a:r>
              <a:rPr lang="en-US" sz="2400"/>
              <a:t>-4t</a:t>
            </a:r>
            <a:r>
              <a:rPr lang="en-US" sz="2400" baseline="30000"/>
              <a:t>2</a:t>
            </a:r>
            <a:r>
              <a:rPr lang="en-US" sz="2400"/>
              <a:t>+t</a:t>
            </a:r>
            <a:endParaRPr lang="en-US" sz="2400" baseline="30000"/>
          </a:p>
          <a:p>
            <a:r>
              <a:rPr lang="en-US" sz="2800"/>
              <a:t>Generate it numerically over specific range</a:t>
            </a:r>
          </a:p>
          <a:p>
            <a:r>
              <a:rPr lang="en-US" sz="2800"/>
              <a:t>Try and generate a-e over the interval 0:0.01:2</a:t>
            </a:r>
          </a:p>
        </p:txBody>
      </p:sp>
      <p:sp>
        <p:nvSpPr>
          <p:cNvPr id="254980" name="Text Box 4"/>
          <p:cNvSpPr txBox="1">
            <a:spLocks noChangeArrowheads="1"/>
          </p:cNvSpPr>
          <p:nvPr/>
        </p:nvSpPr>
        <p:spPr bwMode="auto">
          <a:xfrm>
            <a:off x="685800" y="5638800"/>
            <a:ext cx="469265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dirty="0"/>
              <a:t>t=0:0.01:10;  %make x vector</a:t>
            </a:r>
          </a:p>
          <a:p>
            <a:pPr>
              <a:spcBef>
                <a:spcPct val="50000"/>
              </a:spcBef>
            </a:pPr>
            <a:r>
              <a:rPr lang="en-US" sz="1600" dirty="0"/>
              <a:t>y=t.^2; %now we have the appropriate y</a:t>
            </a:r>
          </a:p>
          <a:p>
            <a:pPr>
              <a:spcBef>
                <a:spcPct val="50000"/>
              </a:spcBef>
            </a:pPr>
            <a:r>
              <a:rPr lang="en-US" sz="1600" dirty="0"/>
              <a:t>            % but only over the specified range</a:t>
            </a:r>
          </a:p>
        </p:txBody>
      </p:sp>
    </p:spTree>
    <p:extLst>
      <p:ext uri="{BB962C8B-B14F-4D97-AF65-F5344CB8AC3E}">
        <p14:creationId xmlns:p14="http://schemas.microsoft.com/office/powerpoint/2010/main" val="3697907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B4DD731C-558A-4734-88DA-AFC36D4DA0C0}" type="slidenum">
              <a:rPr lang="en-US" altLang="zh-TW"/>
              <a:pPr>
                <a:defRPr/>
              </a:pPr>
              <a:t>22</a:t>
            </a:fld>
            <a:endParaRPr lang="en-US" altLang="zh-TW"/>
          </a:p>
        </p:txBody>
      </p:sp>
      <p:sp>
        <p:nvSpPr>
          <p:cNvPr id="62466" name="Rectangle 2"/>
          <p:cNvSpPr>
            <a:spLocks noGrp="1" noChangeArrowheads="1"/>
          </p:cNvSpPr>
          <p:nvPr>
            <p:ph type="title"/>
          </p:nvPr>
        </p:nvSpPr>
        <p:spPr>
          <a:xfrm>
            <a:off x="762000" y="568325"/>
            <a:ext cx="7010400" cy="727075"/>
          </a:xfrm>
        </p:spPr>
        <p:txBody>
          <a:bodyPr>
            <a:normAutofit/>
          </a:bodyPr>
          <a:lstStyle/>
          <a:p>
            <a:pPr eaLnBrk="1" hangingPunct="1"/>
            <a:r>
              <a:rPr lang="en-US" altLang="zh-TW" b="1" dirty="0"/>
              <a:t>Plot </a:t>
            </a:r>
          </a:p>
        </p:txBody>
      </p:sp>
      <p:sp>
        <p:nvSpPr>
          <p:cNvPr id="62467" name="Rectangle 3"/>
          <p:cNvSpPr>
            <a:spLocks noGrp="1" noChangeArrowheads="1"/>
          </p:cNvSpPr>
          <p:nvPr>
            <p:ph type="body" sz="half" idx="1"/>
          </p:nvPr>
        </p:nvSpPr>
        <p:spPr>
          <a:xfrm>
            <a:off x="609600" y="1981200"/>
            <a:ext cx="3600450" cy="3973513"/>
          </a:xfrm>
        </p:spPr>
        <p:txBody>
          <a:bodyPr/>
          <a:lstStyle/>
          <a:p>
            <a:pPr eaLnBrk="1" hangingPunct="1">
              <a:lnSpc>
                <a:spcPct val="80000"/>
              </a:lnSpc>
              <a:spcBef>
                <a:spcPct val="50000"/>
              </a:spcBef>
              <a:buFont typeface="Wingdings" pitchFamily="2" charset="2"/>
              <a:buNone/>
            </a:pPr>
            <a:r>
              <a:rPr lang="es-ES" altLang="zh-TW" sz="1800" b="1" dirty="0" err="1" smtClean="0"/>
              <a:t>plot</a:t>
            </a:r>
            <a:r>
              <a:rPr lang="es-ES" altLang="zh-TW" sz="1800" dirty="0" smtClean="0"/>
              <a:t>   Linear </a:t>
            </a:r>
            <a:r>
              <a:rPr lang="es-ES" altLang="zh-TW" sz="1800" dirty="0" err="1" smtClean="0"/>
              <a:t>plot</a:t>
            </a:r>
            <a:r>
              <a:rPr lang="es-ES" altLang="zh-TW" sz="1800" dirty="0" smtClean="0"/>
              <a:t>. </a:t>
            </a:r>
          </a:p>
          <a:p>
            <a:pPr eaLnBrk="1" hangingPunct="1">
              <a:lnSpc>
                <a:spcPct val="80000"/>
              </a:lnSpc>
              <a:spcBef>
                <a:spcPct val="50000"/>
              </a:spcBef>
            </a:pPr>
            <a:r>
              <a:rPr lang="es-ES" altLang="zh-TW" sz="1800" dirty="0" err="1" smtClean="0"/>
              <a:t>plot</a:t>
            </a:r>
            <a:r>
              <a:rPr lang="es-ES" altLang="zh-TW" sz="1800" dirty="0" smtClean="0"/>
              <a:t>(X,Y) </a:t>
            </a:r>
            <a:r>
              <a:rPr lang="es-ES" altLang="zh-TW" sz="1800" dirty="0" err="1" smtClean="0"/>
              <a:t>plots</a:t>
            </a:r>
            <a:r>
              <a:rPr lang="es-ES" altLang="zh-TW" sz="1800" dirty="0" smtClean="0"/>
              <a:t> vector Y versus vector X</a:t>
            </a:r>
          </a:p>
          <a:p>
            <a:pPr eaLnBrk="1" hangingPunct="1">
              <a:lnSpc>
                <a:spcPct val="80000"/>
              </a:lnSpc>
              <a:spcBef>
                <a:spcPct val="50000"/>
              </a:spcBef>
            </a:pPr>
            <a:r>
              <a:rPr lang="en-US" altLang="zh-TW" sz="1800" dirty="0" smtClean="0"/>
              <a:t>plot(Y) plots the columns of Y versus their index</a:t>
            </a:r>
          </a:p>
          <a:p>
            <a:pPr eaLnBrk="1" hangingPunct="1">
              <a:lnSpc>
                <a:spcPct val="80000"/>
              </a:lnSpc>
              <a:spcBef>
                <a:spcPct val="50000"/>
              </a:spcBef>
            </a:pPr>
            <a:r>
              <a:rPr lang="en-US" altLang="zh-TW" sz="1800" dirty="0" smtClean="0"/>
              <a:t>plot(X,Y,S) with plot symbols and colors </a:t>
            </a:r>
          </a:p>
        </p:txBody>
      </p:sp>
    </p:spTree>
    <p:extLst>
      <p:ext uri="{BB962C8B-B14F-4D97-AF65-F5344CB8AC3E}">
        <p14:creationId xmlns:p14="http://schemas.microsoft.com/office/powerpoint/2010/main" val="158373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1000" fill="hold"/>
                                        <p:tgtEl>
                                          <p:spTgt spid="62467">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2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2467">
                                            <p:txEl>
                                              <p:pRg st="1" end="1"/>
                                            </p:txEl>
                                          </p:spTgt>
                                        </p:tgtEl>
                                        <p:attrNameLst>
                                          <p:attrName>style.visibility</p:attrName>
                                        </p:attrNameLst>
                                      </p:cBhvr>
                                      <p:to>
                                        <p:strVal val="visible"/>
                                      </p:to>
                                    </p:set>
                                    <p:anim calcmode="lin" valueType="num">
                                      <p:cBhvr additive="base">
                                        <p:cTn id="13" dur="1000" fill="hold"/>
                                        <p:tgtEl>
                                          <p:spTgt spid="62467">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24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2467">
                                            <p:txEl>
                                              <p:pRg st="2" end="2"/>
                                            </p:txEl>
                                          </p:spTgt>
                                        </p:tgtEl>
                                        <p:attrNameLst>
                                          <p:attrName>style.visibility</p:attrName>
                                        </p:attrNameLst>
                                      </p:cBhvr>
                                      <p:to>
                                        <p:strVal val="visible"/>
                                      </p:to>
                                    </p:set>
                                    <p:anim calcmode="lin" valueType="num">
                                      <p:cBhvr additive="base">
                                        <p:cTn id="19" dur="1000" fill="hold"/>
                                        <p:tgtEl>
                                          <p:spTgt spid="62467">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246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2467">
                                            <p:txEl>
                                              <p:pRg st="3" end="3"/>
                                            </p:txEl>
                                          </p:spTgt>
                                        </p:tgtEl>
                                        <p:attrNameLst>
                                          <p:attrName>style.visibility</p:attrName>
                                        </p:attrNameLst>
                                      </p:cBhvr>
                                      <p:to>
                                        <p:strVal val="visible"/>
                                      </p:to>
                                    </p:set>
                                    <p:anim calcmode="lin" valueType="num">
                                      <p:cBhvr additive="base">
                                        <p:cTn id="25" dur="1000" fill="hold"/>
                                        <p:tgtEl>
                                          <p:spTgt spid="62467">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246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altLang="zh-TW" dirty="0" smtClean="0"/>
              <a:t>symbols </a:t>
            </a:r>
            <a:r>
              <a:rPr lang="en-US" altLang="zh-TW" dirty="0"/>
              <a:t>and colors </a:t>
            </a:r>
            <a:endParaRPr lang="en-US" dirty="0"/>
          </a:p>
        </p:txBody>
      </p:sp>
      <p:sp>
        <p:nvSpPr>
          <p:cNvPr id="7" name="Content Placeholder 6"/>
          <p:cNvSpPr>
            <a:spLocks noGrp="1"/>
          </p:cNvSpPr>
          <p:nvPr>
            <p:ph idx="1"/>
          </p:nvPr>
        </p:nvSpPr>
        <p:spPr/>
        <p:txBody>
          <a:bodyPr/>
          <a:lstStyle/>
          <a:p>
            <a:r>
              <a:rPr lang="en-US" altLang="zh-TW" dirty="0" smtClean="0"/>
              <a:t>plot(X,Y,S</a:t>
            </a:r>
            <a:r>
              <a:rPr lang="en-US" altLang="zh-TW" dirty="0"/>
              <a:t>)</a:t>
            </a:r>
            <a:endParaRPr lang="en-US" dirty="0" smtClean="0"/>
          </a:p>
          <a:p>
            <a:r>
              <a:rPr lang="en-US" dirty="0" smtClean="0"/>
              <a:t> </a:t>
            </a:r>
            <a:r>
              <a:rPr lang="en-US" dirty="0"/>
              <a:t>S is a character string made from one </a:t>
            </a:r>
            <a:r>
              <a:rPr lang="en-US" dirty="0" smtClean="0"/>
              <a:t>element from </a:t>
            </a:r>
            <a:r>
              <a:rPr lang="en-US" dirty="0"/>
              <a:t>any or all the following 3 columns:</a:t>
            </a:r>
          </a:p>
        </p:txBody>
      </p:sp>
      <p:sp>
        <p:nvSpPr>
          <p:cNvPr id="5" name="Slide Number Placeholder 4"/>
          <p:cNvSpPr>
            <a:spLocks noGrp="1"/>
          </p:cNvSpPr>
          <p:nvPr>
            <p:ph type="sldNum" sz="quarter" idx="12"/>
          </p:nvPr>
        </p:nvSpPr>
        <p:spPr/>
        <p:txBody>
          <a:bodyPr/>
          <a:lstStyle/>
          <a:p>
            <a:pPr>
              <a:defRPr/>
            </a:pPr>
            <a:fld id="{FB1662CF-BD52-427F-8619-8E2C1E601AAE}" type="slidenum">
              <a:rPr lang="en-US" altLang="zh-TW" smtClean="0"/>
              <a:pPr>
                <a:defRPr/>
              </a:pPr>
              <a:t>23</a:t>
            </a:fld>
            <a:endParaRPr lang="en-US" altLang="zh-TW"/>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124200"/>
            <a:ext cx="7002411"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2800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914400" y="228600"/>
            <a:ext cx="7543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4400" b="1" dirty="0" smtClean="0">
                <a:solidFill>
                  <a:schemeClr val="tx2"/>
                </a:solidFill>
                <a:latin typeface="Lucida Sans" pitchFamily="34" charset="0"/>
              </a:rPr>
              <a:t>Plot example</a:t>
            </a:r>
            <a:endParaRPr lang="en-US" sz="4400" b="1" dirty="0">
              <a:solidFill>
                <a:schemeClr val="tx2"/>
              </a:solidFill>
            </a:endParaRPr>
          </a:p>
        </p:txBody>
      </p:sp>
      <p:sp>
        <p:nvSpPr>
          <p:cNvPr id="62467" name="Text Box 3"/>
          <p:cNvSpPr txBox="1">
            <a:spLocks noChangeArrowheads="1"/>
          </p:cNvSpPr>
          <p:nvPr/>
        </p:nvSpPr>
        <p:spPr bwMode="auto">
          <a:xfrm>
            <a:off x="533400" y="1952625"/>
            <a:ext cx="3505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latin typeface="Courier"/>
              </a:rPr>
              <a:t>» x = 1:2:50;</a:t>
            </a:r>
          </a:p>
          <a:p>
            <a:r>
              <a:rPr lang="en-US" sz="2400" dirty="0">
                <a:latin typeface="Courier"/>
              </a:rPr>
              <a:t>» y = x.^2;</a:t>
            </a:r>
          </a:p>
          <a:p>
            <a:r>
              <a:rPr lang="en-US" sz="2400" dirty="0">
                <a:latin typeface="Courier"/>
              </a:rPr>
              <a:t>» plot(</a:t>
            </a:r>
            <a:r>
              <a:rPr lang="en-US" sz="2400" dirty="0" err="1">
                <a:latin typeface="Courier"/>
              </a:rPr>
              <a:t>x,y</a:t>
            </a:r>
            <a:r>
              <a:rPr lang="en-US" sz="2400" dirty="0">
                <a:latin typeface="Courier"/>
              </a:rPr>
              <a:t>)</a:t>
            </a:r>
          </a:p>
          <a:p>
            <a:r>
              <a:rPr lang="en-US" sz="2400" dirty="0">
                <a:latin typeface="Courier"/>
              </a:rPr>
              <a:t>» </a:t>
            </a:r>
          </a:p>
        </p:txBody>
      </p:sp>
      <p:pic>
        <p:nvPicPr>
          <p:cNvPr id="62471" name="Picture 7" descr="pl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088444"/>
            <a:ext cx="5029200" cy="4159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667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Plot example</a:t>
            </a: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pic>
        <p:nvPicPr>
          <p:cNvPr id="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648200" y="3116263"/>
            <a:ext cx="3959225" cy="2970212"/>
          </a:xfrm>
          <a:prstGeom prst="rect">
            <a:avLst/>
          </a:prstGeom>
          <a:noFill/>
        </p:spPr>
      </p:pic>
      <p:sp>
        <p:nvSpPr>
          <p:cNvPr id="6" name="Text Box 4"/>
          <p:cNvSpPr txBox="1">
            <a:spLocks noGrp="1" noChangeArrowheads="1"/>
          </p:cNvSpPr>
          <p:nvPr>
            <p:ph idx="1"/>
          </p:nvPr>
        </p:nvSpPr>
        <p:spPr bwMode="auto">
          <a:xfrm>
            <a:off x="457200" y="1600200"/>
            <a:ext cx="8229600" cy="134806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indent="0" eaLnBrk="1" hangingPunct="1">
              <a:buNone/>
            </a:pPr>
            <a:r>
              <a:rPr lang="es-ES" altLang="zh-TW" dirty="0" smtClean="0">
                <a:latin typeface="Courier"/>
              </a:rPr>
              <a:t>&gt;&gt;x </a:t>
            </a:r>
            <a:r>
              <a:rPr lang="es-ES" altLang="zh-TW" dirty="0">
                <a:latin typeface="Courier"/>
              </a:rPr>
              <a:t>= [-3 -2 -1 0 1 2 3];</a:t>
            </a:r>
          </a:p>
          <a:p>
            <a:pPr marL="0" indent="0" eaLnBrk="1" hangingPunct="1">
              <a:buNone/>
            </a:pPr>
            <a:r>
              <a:rPr lang="es-ES" altLang="zh-TW" dirty="0" smtClean="0">
                <a:latin typeface="Courier"/>
              </a:rPr>
              <a:t>&gt;&gt;y1 </a:t>
            </a:r>
            <a:r>
              <a:rPr lang="es-ES" altLang="zh-TW" dirty="0">
                <a:latin typeface="Courier"/>
              </a:rPr>
              <a:t>= (x.^2) -1;</a:t>
            </a:r>
          </a:p>
          <a:p>
            <a:pPr marL="0" indent="0" eaLnBrk="1" hangingPunct="1">
              <a:buNone/>
            </a:pPr>
            <a:r>
              <a:rPr lang="es-ES" altLang="zh-TW" dirty="0" smtClean="0">
                <a:latin typeface="Courier"/>
              </a:rPr>
              <a:t>&gt;&gt;</a:t>
            </a:r>
            <a:r>
              <a:rPr lang="es-ES" altLang="zh-TW" dirty="0" err="1" smtClean="0">
                <a:latin typeface="Courier"/>
              </a:rPr>
              <a:t>plot</a:t>
            </a:r>
            <a:r>
              <a:rPr lang="es-ES" altLang="zh-TW" dirty="0" smtClean="0">
                <a:latin typeface="Courier"/>
              </a:rPr>
              <a:t>(x</a:t>
            </a:r>
            <a:r>
              <a:rPr lang="es-ES" altLang="zh-TW" dirty="0">
                <a:latin typeface="Courier"/>
              </a:rPr>
              <a:t>, y1,'bo-.');</a:t>
            </a:r>
            <a:endParaRPr lang="en-US" altLang="zh-TW" dirty="0">
              <a:latin typeface="Courier"/>
            </a:endParaRPr>
          </a:p>
        </p:txBody>
      </p:sp>
    </p:spTree>
    <p:extLst>
      <p:ext uri="{BB962C8B-B14F-4D97-AF65-F5344CB8AC3E}">
        <p14:creationId xmlns:p14="http://schemas.microsoft.com/office/powerpoint/2010/main" val="227569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ppt_x"/>
                                          </p:val>
                                        </p:tav>
                                        <p:tav tm="100000">
                                          <p:val>
                                            <p:strVal val="#ppt_x"/>
                                          </p:val>
                                        </p:tav>
                                      </p:tavLst>
                                    </p:anim>
                                    <p:anim calcmode="lin" valueType="num">
                                      <p:cBhvr additive="base">
                                        <p:cTn id="12" dur="1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AE83C3AE-F1C7-4AAC-AAAA-959D14CAAEDB}" type="slidenum">
              <a:rPr lang="en-US" altLang="zh-TW"/>
              <a:pPr>
                <a:defRPr/>
              </a:pPr>
              <a:t>26</a:t>
            </a:fld>
            <a:endParaRPr lang="en-US" altLang="zh-TW"/>
          </a:p>
        </p:txBody>
      </p:sp>
      <p:sp>
        <p:nvSpPr>
          <p:cNvPr id="63490" name="Rectangle 10"/>
          <p:cNvSpPr>
            <a:spLocks noGrp="1" noChangeArrowheads="1"/>
          </p:cNvSpPr>
          <p:nvPr>
            <p:ph type="title"/>
          </p:nvPr>
        </p:nvSpPr>
        <p:spPr>
          <a:xfrm>
            <a:off x="1219200" y="304800"/>
            <a:ext cx="7010400" cy="803275"/>
          </a:xfrm>
        </p:spPr>
        <p:txBody>
          <a:bodyPr/>
          <a:lstStyle/>
          <a:p>
            <a:pPr eaLnBrk="1" hangingPunct="1"/>
            <a:r>
              <a:rPr lang="en-US" altLang="zh-TW" sz="3600" smtClean="0"/>
              <a:t>Plot Properties</a:t>
            </a:r>
          </a:p>
        </p:txBody>
      </p:sp>
      <p:sp>
        <p:nvSpPr>
          <p:cNvPr id="63491" name="Rectangle 3"/>
          <p:cNvSpPr>
            <a:spLocks noGrp="1" noChangeArrowheads="1"/>
          </p:cNvSpPr>
          <p:nvPr>
            <p:ph type="body" sz="half" idx="1"/>
          </p:nvPr>
        </p:nvSpPr>
        <p:spPr>
          <a:xfrm>
            <a:off x="900113" y="1989138"/>
            <a:ext cx="3384550" cy="4114800"/>
          </a:xfrm>
        </p:spPr>
        <p:txBody>
          <a:bodyPr/>
          <a:lstStyle/>
          <a:p>
            <a:pPr eaLnBrk="1" hangingPunct="1">
              <a:spcBef>
                <a:spcPct val="50000"/>
              </a:spcBef>
              <a:buFont typeface="Wingdings" pitchFamily="2" charset="2"/>
              <a:buNone/>
            </a:pPr>
            <a:r>
              <a:rPr lang="en-US" altLang="zh-TW" sz="1800" b="1" smtClean="0"/>
              <a:t>XLABEL</a:t>
            </a:r>
            <a:r>
              <a:rPr lang="en-US" altLang="zh-TW" sz="1800" smtClean="0"/>
              <a:t> X-axis label.</a:t>
            </a:r>
          </a:p>
          <a:p>
            <a:pPr eaLnBrk="1" hangingPunct="1">
              <a:spcBef>
                <a:spcPct val="50000"/>
              </a:spcBef>
            </a:pPr>
            <a:r>
              <a:rPr lang="en-US" altLang="zh-TW" sz="1800" smtClean="0"/>
              <a:t> XLABEL('text') adds text beside the X-axis on the current axis.</a:t>
            </a:r>
          </a:p>
          <a:p>
            <a:pPr eaLnBrk="1" hangingPunct="1">
              <a:spcBef>
                <a:spcPct val="50000"/>
              </a:spcBef>
              <a:buFont typeface="Wingdings" pitchFamily="2" charset="2"/>
              <a:buNone/>
            </a:pPr>
            <a:endParaRPr lang="en-US" altLang="zh-TW" sz="1800" smtClean="0"/>
          </a:p>
          <a:p>
            <a:pPr eaLnBrk="1" hangingPunct="1">
              <a:spcBef>
                <a:spcPct val="50000"/>
              </a:spcBef>
              <a:buFont typeface="Wingdings" pitchFamily="2" charset="2"/>
              <a:buNone/>
            </a:pPr>
            <a:r>
              <a:rPr lang="en-US" altLang="zh-TW" sz="1800" b="1" smtClean="0"/>
              <a:t>YLABEL</a:t>
            </a:r>
            <a:r>
              <a:rPr lang="en-US" altLang="zh-TW" sz="1800" smtClean="0"/>
              <a:t> Y-axis label.</a:t>
            </a:r>
          </a:p>
          <a:p>
            <a:pPr eaLnBrk="1" hangingPunct="1">
              <a:spcBef>
                <a:spcPct val="50000"/>
              </a:spcBef>
            </a:pPr>
            <a:r>
              <a:rPr lang="en-US" altLang="zh-TW" sz="1800" smtClean="0"/>
              <a:t>YLABEL('text') adds text beside the Y-axis on the current axis.</a:t>
            </a:r>
            <a:endParaRPr lang="en-US" altLang="zh-TW" sz="2600" smtClean="0"/>
          </a:p>
        </p:txBody>
      </p:sp>
      <p:sp>
        <p:nvSpPr>
          <p:cNvPr id="63492" name="Text Box 5"/>
          <p:cNvSpPr txBox="1">
            <a:spLocks noChangeArrowheads="1"/>
          </p:cNvSpPr>
          <p:nvPr/>
        </p:nvSpPr>
        <p:spPr bwMode="auto">
          <a:xfrm>
            <a:off x="4711700" y="1922463"/>
            <a:ext cx="2952750" cy="9255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s-ES" altLang="zh-TW" dirty="0">
                <a:solidFill>
                  <a:schemeClr val="tx2"/>
                </a:solidFill>
                <a:latin typeface="Courier"/>
              </a:rPr>
              <a:t>...</a:t>
            </a:r>
          </a:p>
          <a:p>
            <a:pPr eaLnBrk="1" hangingPunct="1"/>
            <a:r>
              <a:rPr lang="es-ES" altLang="zh-TW" dirty="0" err="1">
                <a:solidFill>
                  <a:schemeClr val="tx2"/>
                </a:solidFill>
                <a:latin typeface="Courier"/>
              </a:rPr>
              <a:t>xlabel</a:t>
            </a:r>
            <a:r>
              <a:rPr lang="es-ES" altLang="zh-TW" dirty="0">
                <a:solidFill>
                  <a:schemeClr val="tx2"/>
                </a:solidFill>
                <a:latin typeface="Courier"/>
              </a:rPr>
              <a:t>(</a:t>
            </a:r>
            <a:r>
              <a:rPr lang="es-ES" altLang="zh-TW" dirty="0">
                <a:solidFill>
                  <a:srgbClr val="990033"/>
                </a:solidFill>
                <a:latin typeface="Courier"/>
              </a:rPr>
              <a:t>'x </a:t>
            </a:r>
            <a:r>
              <a:rPr lang="es-ES" altLang="zh-TW" dirty="0" err="1">
                <a:solidFill>
                  <a:srgbClr val="990033"/>
                </a:solidFill>
                <a:latin typeface="Courier"/>
              </a:rPr>
              <a:t>values</a:t>
            </a:r>
            <a:r>
              <a:rPr lang="es-ES" altLang="zh-TW" dirty="0">
                <a:solidFill>
                  <a:srgbClr val="990033"/>
                </a:solidFill>
                <a:latin typeface="Courier"/>
              </a:rPr>
              <a:t>'</a:t>
            </a:r>
            <a:r>
              <a:rPr lang="es-ES" altLang="zh-TW" dirty="0">
                <a:solidFill>
                  <a:schemeClr val="tx2"/>
                </a:solidFill>
                <a:latin typeface="Courier"/>
              </a:rPr>
              <a:t>);</a:t>
            </a:r>
          </a:p>
          <a:p>
            <a:pPr eaLnBrk="1" hangingPunct="1"/>
            <a:r>
              <a:rPr lang="es-ES" altLang="zh-TW" dirty="0" err="1">
                <a:solidFill>
                  <a:schemeClr val="tx2"/>
                </a:solidFill>
                <a:latin typeface="Courier"/>
              </a:rPr>
              <a:t>ylabel</a:t>
            </a:r>
            <a:r>
              <a:rPr lang="es-ES" altLang="zh-TW" dirty="0">
                <a:solidFill>
                  <a:schemeClr val="tx2"/>
                </a:solidFill>
                <a:latin typeface="Courier"/>
              </a:rPr>
              <a:t>(</a:t>
            </a:r>
            <a:r>
              <a:rPr lang="es-ES" altLang="zh-TW" dirty="0">
                <a:solidFill>
                  <a:srgbClr val="990033"/>
                </a:solidFill>
                <a:latin typeface="Courier"/>
              </a:rPr>
              <a:t>'y </a:t>
            </a:r>
            <a:r>
              <a:rPr lang="es-ES" altLang="zh-TW" dirty="0" err="1">
                <a:solidFill>
                  <a:srgbClr val="990033"/>
                </a:solidFill>
                <a:latin typeface="Courier"/>
              </a:rPr>
              <a:t>values</a:t>
            </a:r>
            <a:r>
              <a:rPr lang="es-ES" altLang="zh-TW" dirty="0">
                <a:solidFill>
                  <a:srgbClr val="990033"/>
                </a:solidFill>
                <a:latin typeface="Courier"/>
              </a:rPr>
              <a:t>'</a:t>
            </a:r>
            <a:r>
              <a:rPr lang="es-ES" altLang="zh-TW" dirty="0">
                <a:solidFill>
                  <a:schemeClr val="tx2"/>
                </a:solidFill>
                <a:latin typeface="Courier"/>
              </a:rPr>
              <a:t>);</a:t>
            </a:r>
            <a:endParaRPr lang="en-US" altLang="zh-TW" dirty="0">
              <a:solidFill>
                <a:schemeClr val="tx2"/>
              </a:solidFill>
              <a:latin typeface="Courier"/>
            </a:endParaRPr>
          </a:p>
        </p:txBody>
      </p:sp>
      <p:sp>
        <p:nvSpPr>
          <p:cNvPr id="63493" name="Text Box 6"/>
          <p:cNvSpPr txBox="1">
            <a:spLocks noChangeArrowheads="1"/>
          </p:cNvSpPr>
          <p:nvPr/>
        </p:nvSpPr>
        <p:spPr bwMode="auto">
          <a:xfrm>
            <a:off x="4711700" y="1490663"/>
            <a:ext cx="1928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zh-TW"/>
              <a:t>Example</a:t>
            </a:r>
          </a:p>
        </p:txBody>
      </p:sp>
      <p:pic>
        <p:nvPicPr>
          <p:cNvPr id="63494" name="Picture 9"/>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495800" y="2895600"/>
            <a:ext cx="4175125" cy="3132138"/>
          </a:xfrm>
          <a:noFill/>
        </p:spPr>
      </p:pic>
    </p:spTree>
    <p:extLst>
      <p:ext uri="{BB962C8B-B14F-4D97-AF65-F5344CB8AC3E}">
        <p14:creationId xmlns:p14="http://schemas.microsoft.com/office/powerpoint/2010/main" val="1726243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 calcmode="lin" valueType="num">
                                      <p:cBhvr additive="base">
                                        <p:cTn id="7" dur="1000" fill="hold"/>
                                        <p:tgtEl>
                                          <p:spTgt spid="63491">
                                            <p:txEl>
                                              <p:pRg st="1" end="1"/>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34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3494"/>
                                        </p:tgtEl>
                                        <p:attrNameLst>
                                          <p:attrName>style.visibility</p:attrName>
                                        </p:attrNameLst>
                                      </p:cBhvr>
                                      <p:to>
                                        <p:strVal val="visible"/>
                                      </p:to>
                                    </p:set>
                                    <p:anim calcmode="lin" valueType="num">
                                      <p:cBhvr additive="base">
                                        <p:cTn id="13" dur="1000" fill="hold"/>
                                        <p:tgtEl>
                                          <p:spTgt spid="63494"/>
                                        </p:tgtEl>
                                        <p:attrNameLst>
                                          <p:attrName>ppt_x</p:attrName>
                                        </p:attrNameLst>
                                      </p:cBhvr>
                                      <p:tavLst>
                                        <p:tav tm="0">
                                          <p:val>
                                            <p:strVal val="#ppt_x"/>
                                          </p:val>
                                        </p:tav>
                                        <p:tav tm="100000">
                                          <p:val>
                                            <p:strVal val="#ppt_x"/>
                                          </p:val>
                                        </p:tav>
                                      </p:tavLst>
                                    </p:anim>
                                    <p:anim calcmode="lin" valueType="num">
                                      <p:cBhvr additive="base">
                                        <p:cTn id="14" dur="1000" fill="hold"/>
                                        <p:tgtEl>
                                          <p:spTgt spid="6349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3492"/>
                                        </p:tgtEl>
                                        <p:attrNameLst>
                                          <p:attrName>style.visibility</p:attrName>
                                        </p:attrNameLst>
                                      </p:cBhvr>
                                      <p:to>
                                        <p:strVal val="visible"/>
                                      </p:to>
                                    </p:set>
                                    <p:anim calcmode="lin" valueType="num">
                                      <p:cBhvr additive="base">
                                        <p:cTn id="17" dur="1000" fill="hold"/>
                                        <p:tgtEl>
                                          <p:spTgt spid="63492"/>
                                        </p:tgtEl>
                                        <p:attrNameLst>
                                          <p:attrName>ppt_x</p:attrName>
                                        </p:attrNameLst>
                                      </p:cBhvr>
                                      <p:tavLst>
                                        <p:tav tm="0">
                                          <p:val>
                                            <p:strVal val="#ppt_x"/>
                                          </p:val>
                                        </p:tav>
                                        <p:tav tm="100000">
                                          <p:val>
                                            <p:strVal val="#ppt_x"/>
                                          </p:val>
                                        </p:tav>
                                      </p:tavLst>
                                    </p:anim>
                                    <p:anim calcmode="lin" valueType="num">
                                      <p:cBhvr additive="base">
                                        <p:cTn id="18" dur="1000" fill="hold"/>
                                        <p:tgtEl>
                                          <p:spTgt spid="63492"/>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3493"/>
                                        </p:tgtEl>
                                        <p:attrNameLst>
                                          <p:attrName>style.visibility</p:attrName>
                                        </p:attrNameLst>
                                      </p:cBhvr>
                                      <p:to>
                                        <p:strVal val="visible"/>
                                      </p:to>
                                    </p:set>
                                    <p:anim calcmode="lin" valueType="num">
                                      <p:cBhvr additive="base">
                                        <p:cTn id="21" dur="1000" fill="hold"/>
                                        <p:tgtEl>
                                          <p:spTgt spid="63493"/>
                                        </p:tgtEl>
                                        <p:attrNameLst>
                                          <p:attrName>ppt_x</p:attrName>
                                        </p:attrNameLst>
                                      </p:cBhvr>
                                      <p:tavLst>
                                        <p:tav tm="0">
                                          <p:val>
                                            <p:strVal val="#ppt_x"/>
                                          </p:val>
                                        </p:tav>
                                        <p:tav tm="100000">
                                          <p:val>
                                            <p:strVal val="#ppt_x"/>
                                          </p:val>
                                        </p:tav>
                                      </p:tavLst>
                                    </p:anim>
                                    <p:anim calcmode="lin" valueType="num">
                                      <p:cBhvr additive="base">
                                        <p:cTn id="22" dur="1000" fill="hold"/>
                                        <p:tgtEl>
                                          <p:spTgt spid="634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p:bldP spid="6349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ChangeArrowheads="1"/>
          </p:cNvSpPr>
          <p:nvPr/>
        </p:nvSpPr>
        <p:spPr bwMode="auto">
          <a:xfrm>
            <a:off x="914400" y="228600"/>
            <a:ext cx="7543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sz="4400" b="1" dirty="0" smtClean="0">
                <a:solidFill>
                  <a:schemeClr val="tx2"/>
                </a:solidFill>
                <a:latin typeface="Lucida Sans" pitchFamily="34" charset="0"/>
              </a:rPr>
              <a:t>Plot example</a:t>
            </a:r>
            <a:endParaRPr lang="en-US" sz="4400" b="1" dirty="0">
              <a:solidFill>
                <a:schemeClr val="tx2"/>
              </a:solidFill>
            </a:endParaRPr>
          </a:p>
        </p:txBody>
      </p:sp>
      <p:sp>
        <p:nvSpPr>
          <p:cNvPr id="63491" name="Text Box 3"/>
          <p:cNvSpPr txBox="1">
            <a:spLocks noChangeArrowheads="1"/>
          </p:cNvSpPr>
          <p:nvPr/>
        </p:nvSpPr>
        <p:spPr bwMode="auto">
          <a:xfrm>
            <a:off x="533400" y="1066800"/>
            <a:ext cx="3505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dirty="0">
                <a:latin typeface="Courier"/>
              </a:rPr>
              <a:t>» x = 1:2:50;</a:t>
            </a:r>
          </a:p>
          <a:p>
            <a:r>
              <a:rPr lang="en-US" sz="2400" dirty="0">
                <a:latin typeface="Courier"/>
              </a:rPr>
              <a:t>» y = x.^2</a:t>
            </a:r>
            <a:r>
              <a:rPr lang="en-US" sz="2400" dirty="0" smtClean="0">
                <a:latin typeface="Courier"/>
              </a:rPr>
              <a:t>;</a:t>
            </a:r>
          </a:p>
          <a:p>
            <a:r>
              <a:rPr lang="en-US" sz="2400" dirty="0" smtClean="0">
                <a:latin typeface="Courier"/>
              </a:rPr>
              <a:t>» </a:t>
            </a:r>
            <a:r>
              <a:rPr lang="en-US" sz="2400" dirty="0">
                <a:latin typeface="Courier"/>
              </a:rPr>
              <a:t>plot(</a:t>
            </a:r>
            <a:r>
              <a:rPr lang="en-US" sz="2400" dirty="0" err="1">
                <a:latin typeface="Courier"/>
              </a:rPr>
              <a:t>x,y</a:t>
            </a:r>
            <a:r>
              <a:rPr lang="en-US" sz="2400" dirty="0">
                <a:latin typeface="Courier"/>
              </a:rPr>
              <a:t>,'*-')</a:t>
            </a:r>
          </a:p>
          <a:p>
            <a:r>
              <a:rPr lang="en-US" sz="2400" dirty="0">
                <a:latin typeface="Courier"/>
              </a:rPr>
              <a:t>» </a:t>
            </a:r>
            <a:r>
              <a:rPr lang="en-US" sz="2400" dirty="0" err="1">
                <a:latin typeface="Courier"/>
              </a:rPr>
              <a:t>xlabel</a:t>
            </a:r>
            <a:r>
              <a:rPr lang="en-US" sz="2400" dirty="0">
                <a:latin typeface="Courier"/>
              </a:rPr>
              <a:t>('Values of x')</a:t>
            </a:r>
          </a:p>
          <a:p>
            <a:r>
              <a:rPr lang="en-US" sz="2400" dirty="0">
                <a:latin typeface="Courier"/>
              </a:rPr>
              <a:t>» </a:t>
            </a:r>
            <a:r>
              <a:rPr lang="en-US" sz="2400" dirty="0" err="1">
                <a:latin typeface="Courier"/>
              </a:rPr>
              <a:t>ylabel</a:t>
            </a:r>
            <a:r>
              <a:rPr lang="en-US" sz="2400" dirty="0">
                <a:latin typeface="Courier"/>
              </a:rPr>
              <a:t>('y')</a:t>
            </a:r>
          </a:p>
          <a:p>
            <a:r>
              <a:rPr lang="en-US" sz="2400" dirty="0">
                <a:latin typeface="Courier"/>
              </a:rPr>
              <a:t>» </a:t>
            </a:r>
          </a:p>
        </p:txBody>
      </p:sp>
      <p:pic>
        <p:nvPicPr>
          <p:cNvPr id="63493" name="Picture 5" descr="plot-labe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066584"/>
            <a:ext cx="5105400" cy="3486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0903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1A5E621E-288B-4A74-97CD-1137E0BAC5E0}" type="slidenum">
              <a:rPr lang="en-US" altLang="zh-TW"/>
              <a:pPr>
                <a:defRPr/>
              </a:pPr>
              <a:t>28</a:t>
            </a:fld>
            <a:endParaRPr lang="en-US" altLang="zh-TW"/>
          </a:p>
        </p:txBody>
      </p:sp>
      <p:sp>
        <p:nvSpPr>
          <p:cNvPr id="64514" name="Rectangle 2"/>
          <p:cNvSpPr>
            <a:spLocks noGrp="1" noChangeArrowheads="1"/>
          </p:cNvSpPr>
          <p:nvPr>
            <p:ph type="title"/>
          </p:nvPr>
        </p:nvSpPr>
        <p:spPr>
          <a:xfrm>
            <a:off x="1371600" y="228600"/>
            <a:ext cx="7010400" cy="803275"/>
          </a:xfrm>
        </p:spPr>
        <p:txBody>
          <a:bodyPr/>
          <a:lstStyle/>
          <a:p>
            <a:pPr eaLnBrk="1" hangingPunct="1"/>
            <a:r>
              <a:rPr lang="en-US" altLang="zh-TW" sz="3600" smtClean="0"/>
              <a:t>Hold</a:t>
            </a:r>
          </a:p>
        </p:txBody>
      </p:sp>
      <p:sp>
        <p:nvSpPr>
          <p:cNvPr id="64515" name="Rectangle 3"/>
          <p:cNvSpPr>
            <a:spLocks noGrp="1" noChangeArrowheads="1"/>
          </p:cNvSpPr>
          <p:nvPr>
            <p:ph type="body" sz="half" idx="1"/>
          </p:nvPr>
        </p:nvSpPr>
        <p:spPr>
          <a:xfrm>
            <a:off x="900113" y="1989138"/>
            <a:ext cx="3527425" cy="4114800"/>
          </a:xfrm>
        </p:spPr>
        <p:txBody>
          <a:bodyPr/>
          <a:lstStyle/>
          <a:p>
            <a:pPr eaLnBrk="1" hangingPunct="1">
              <a:spcBef>
                <a:spcPct val="50000"/>
              </a:spcBef>
              <a:buFont typeface="Wingdings" pitchFamily="2" charset="2"/>
              <a:buNone/>
            </a:pPr>
            <a:r>
              <a:rPr lang="en-US" altLang="zh-TW" sz="1800" b="1" smtClean="0"/>
              <a:t>HOLD</a:t>
            </a:r>
            <a:r>
              <a:rPr lang="en-US" altLang="zh-TW" sz="1800" smtClean="0"/>
              <a:t>   Hold current graph.</a:t>
            </a:r>
          </a:p>
          <a:p>
            <a:pPr eaLnBrk="1" hangingPunct="1">
              <a:spcBef>
                <a:spcPct val="50000"/>
              </a:spcBef>
            </a:pPr>
            <a:r>
              <a:rPr lang="en-US" altLang="zh-TW" sz="1800" smtClean="0"/>
              <a:t>HOLD ON holds the current plot and all axis properties so that subsequent graphing commands add to the existing graph.</a:t>
            </a:r>
          </a:p>
          <a:p>
            <a:pPr eaLnBrk="1" hangingPunct="1">
              <a:spcBef>
                <a:spcPct val="50000"/>
              </a:spcBef>
            </a:pPr>
            <a:r>
              <a:rPr lang="en-US" altLang="zh-TW" sz="1800" smtClean="0"/>
              <a:t>HOLD OFF returns to the default mode </a:t>
            </a:r>
          </a:p>
          <a:p>
            <a:pPr eaLnBrk="1" hangingPunct="1">
              <a:spcBef>
                <a:spcPct val="50000"/>
              </a:spcBef>
            </a:pPr>
            <a:r>
              <a:rPr lang="en-US" altLang="zh-TW" sz="1800" smtClean="0"/>
              <a:t>HOLD, by itself, toggles the hold state.</a:t>
            </a:r>
          </a:p>
        </p:txBody>
      </p:sp>
      <p:sp>
        <p:nvSpPr>
          <p:cNvPr id="64516" name="Text Box 5"/>
          <p:cNvSpPr txBox="1">
            <a:spLocks noChangeArrowheads="1"/>
          </p:cNvSpPr>
          <p:nvPr/>
        </p:nvSpPr>
        <p:spPr bwMode="auto">
          <a:xfrm>
            <a:off x="4859338" y="1989138"/>
            <a:ext cx="2952750"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TW">
                <a:solidFill>
                  <a:schemeClr val="tx2"/>
                </a:solidFill>
                <a:latin typeface="Courier"/>
              </a:rPr>
              <a:t>...</a:t>
            </a:r>
          </a:p>
          <a:p>
            <a:pPr eaLnBrk="1" hangingPunct="1"/>
            <a:r>
              <a:rPr lang="en-US" altLang="zh-TW">
                <a:solidFill>
                  <a:schemeClr val="tx2"/>
                </a:solidFill>
                <a:latin typeface="Courier"/>
              </a:rPr>
              <a:t>hold on;</a:t>
            </a:r>
          </a:p>
          <a:p>
            <a:pPr eaLnBrk="1" hangingPunct="1"/>
            <a:r>
              <a:rPr lang="en-US" altLang="zh-TW">
                <a:solidFill>
                  <a:schemeClr val="tx2"/>
                </a:solidFill>
                <a:latin typeface="Courier"/>
              </a:rPr>
              <a:t>y2 = x + 2;</a:t>
            </a:r>
          </a:p>
          <a:p>
            <a:pPr eaLnBrk="1" hangingPunct="1"/>
            <a:r>
              <a:rPr lang="en-US" altLang="zh-TW">
                <a:solidFill>
                  <a:schemeClr val="tx2"/>
                </a:solidFill>
                <a:latin typeface="Courier"/>
              </a:rPr>
              <a:t>plot(x, y2, </a:t>
            </a:r>
            <a:r>
              <a:rPr lang="en-US" altLang="zh-TW">
                <a:solidFill>
                  <a:srgbClr val="990033"/>
                </a:solidFill>
                <a:latin typeface="Courier"/>
              </a:rPr>
              <a:t>'g+:'</a:t>
            </a:r>
            <a:r>
              <a:rPr lang="en-US" altLang="zh-TW">
                <a:solidFill>
                  <a:schemeClr val="tx2"/>
                </a:solidFill>
                <a:latin typeface="Courier"/>
              </a:rPr>
              <a:t>);</a:t>
            </a:r>
          </a:p>
        </p:txBody>
      </p:sp>
      <p:sp>
        <p:nvSpPr>
          <p:cNvPr id="64517" name="Text Box 6"/>
          <p:cNvSpPr txBox="1">
            <a:spLocks noChangeArrowheads="1"/>
          </p:cNvSpPr>
          <p:nvPr/>
        </p:nvSpPr>
        <p:spPr bwMode="auto">
          <a:xfrm>
            <a:off x="4787900" y="1628775"/>
            <a:ext cx="1928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zh-TW"/>
              <a:t>Example</a:t>
            </a:r>
          </a:p>
        </p:txBody>
      </p:sp>
      <p:pic>
        <p:nvPicPr>
          <p:cNvPr id="64518" name="Picture 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3438" y="3284538"/>
            <a:ext cx="4175125" cy="3132137"/>
          </a:xfrm>
          <a:noFill/>
        </p:spPr>
      </p:pic>
    </p:spTree>
    <p:extLst>
      <p:ext uri="{BB962C8B-B14F-4D97-AF65-F5344CB8AC3E}">
        <p14:creationId xmlns:p14="http://schemas.microsoft.com/office/powerpoint/2010/main" val="1349246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 calcmode="lin" valueType="num">
                                      <p:cBhvr additive="base">
                                        <p:cTn id="7" dur="1000" fill="hold"/>
                                        <p:tgtEl>
                                          <p:spTgt spid="64515">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45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5">
                                            <p:txEl>
                                              <p:pRg st="1" end="1"/>
                                            </p:txEl>
                                          </p:spTgt>
                                        </p:tgtEl>
                                        <p:attrNameLst>
                                          <p:attrName>style.visibility</p:attrName>
                                        </p:attrNameLst>
                                      </p:cBhvr>
                                      <p:to>
                                        <p:strVal val="visible"/>
                                      </p:to>
                                    </p:set>
                                    <p:anim calcmode="lin" valueType="num">
                                      <p:cBhvr additive="base">
                                        <p:cTn id="13" dur="1000" fill="hold"/>
                                        <p:tgtEl>
                                          <p:spTgt spid="64515">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4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15">
                                            <p:txEl>
                                              <p:pRg st="2" end="2"/>
                                            </p:txEl>
                                          </p:spTgt>
                                        </p:tgtEl>
                                        <p:attrNameLst>
                                          <p:attrName>style.visibility</p:attrName>
                                        </p:attrNameLst>
                                      </p:cBhvr>
                                      <p:to>
                                        <p:strVal val="visible"/>
                                      </p:to>
                                    </p:set>
                                    <p:anim calcmode="lin" valueType="num">
                                      <p:cBhvr additive="base">
                                        <p:cTn id="19" dur="1000" fill="hold"/>
                                        <p:tgtEl>
                                          <p:spTgt spid="64515">
                                            <p:txEl>
                                              <p:pRg st="2" end="2"/>
                                            </p:txEl>
                                          </p:spTgt>
                                        </p:tgtEl>
                                        <p:attrNameLst>
                                          <p:attrName>ppt_x</p:attrName>
                                        </p:attrNameLst>
                                      </p:cBhvr>
                                      <p:tavLst>
                                        <p:tav tm="0">
                                          <p:val>
                                            <p:strVal val="0-#ppt_w/2"/>
                                          </p:val>
                                        </p:tav>
                                        <p:tav tm="100000">
                                          <p:val>
                                            <p:strVal val="#ppt_x"/>
                                          </p:val>
                                        </p:tav>
                                      </p:tavLst>
                                    </p:anim>
                                    <p:anim calcmode="lin" valueType="num">
                                      <p:cBhvr additive="base">
                                        <p:cTn id="20" dur="1000" fill="hold"/>
                                        <p:tgtEl>
                                          <p:spTgt spid="64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15">
                                            <p:txEl>
                                              <p:pRg st="3" end="3"/>
                                            </p:txEl>
                                          </p:spTgt>
                                        </p:tgtEl>
                                        <p:attrNameLst>
                                          <p:attrName>style.visibility</p:attrName>
                                        </p:attrNameLst>
                                      </p:cBhvr>
                                      <p:to>
                                        <p:strVal val="visible"/>
                                      </p:to>
                                    </p:set>
                                    <p:anim calcmode="lin" valueType="num">
                                      <p:cBhvr additive="base">
                                        <p:cTn id="25" dur="1000" fill="hold"/>
                                        <p:tgtEl>
                                          <p:spTgt spid="64515">
                                            <p:txEl>
                                              <p:pRg st="3" end="3"/>
                                            </p:txEl>
                                          </p:spTgt>
                                        </p:tgtEl>
                                        <p:attrNameLst>
                                          <p:attrName>ppt_x</p:attrName>
                                        </p:attrNameLst>
                                      </p:cBhvr>
                                      <p:tavLst>
                                        <p:tav tm="0">
                                          <p:val>
                                            <p:strVal val="0-#ppt_w/2"/>
                                          </p:val>
                                        </p:tav>
                                        <p:tav tm="100000">
                                          <p:val>
                                            <p:strVal val="#ppt_x"/>
                                          </p:val>
                                        </p:tav>
                                      </p:tavLst>
                                    </p:anim>
                                    <p:anim calcmode="lin" valueType="num">
                                      <p:cBhvr additive="base">
                                        <p:cTn id="26" dur="1000" fill="hold"/>
                                        <p:tgtEl>
                                          <p:spTgt spid="645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4516"/>
                                        </p:tgtEl>
                                        <p:attrNameLst>
                                          <p:attrName>style.visibility</p:attrName>
                                        </p:attrNameLst>
                                      </p:cBhvr>
                                      <p:to>
                                        <p:strVal val="visible"/>
                                      </p:to>
                                    </p:set>
                                    <p:anim calcmode="lin" valueType="num">
                                      <p:cBhvr additive="base">
                                        <p:cTn id="31" dur="1000" fill="hold"/>
                                        <p:tgtEl>
                                          <p:spTgt spid="64516"/>
                                        </p:tgtEl>
                                        <p:attrNameLst>
                                          <p:attrName>ppt_x</p:attrName>
                                        </p:attrNameLst>
                                      </p:cBhvr>
                                      <p:tavLst>
                                        <p:tav tm="0">
                                          <p:val>
                                            <p:strVal val="#ppt_x"/>
                                          </p:val>
                                        </p:tav>
                                        <p:tav tm="100000">
                                          <p:val>
                                            <p:strVal val="#ppt_x"/>
                                          </p:val>
                                        </p:tav>
                                      </p:tavLst>
                                    </p:anim>
                                    <p:anim calcmode="lin" valueType="num">
                                      <p:cBhvr additive="base">
                                        <p:cTn id="32" dur="1000" fill="hold"/>
                                        <p:tgtEl>
                                          <p:spTgt spid="6451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4517"/>
                                        </p:tgtEl>
                                        <p:attrNameLst>
                                          <p:attrName>style.visibility</p:attrName>
                                        </p:attrNameLst>
                                      </p:cBhvr>
                                      <p:to>
                                        <p:strVal val="visible"/>
                                      </p:to>
                                    </p:set>
                                    <p:anim calcmode="lin" valueType="num">
                                      <p:cBhvr additive="base">
                                        <p:cTn id="35" dur="1000" fill="hold"/>
                                        <p:tgtEl>
                                          <p:spTgt spid="64517"/>
                                        </p:tgtEl>
                                        <p:attrNameLst>
                                          <p:attrName>ppt_x</p:attrName>
                                        </p:attrNameLst>
                                      </p:cBhvr>
                                      <p:tavLst>
                                        <p:tav tm="0">
                                          <p:val>
                                            <p:strVal val="#ppt_x"/>
                                          </p:val>
                                        </p:tav>
                                        <p:tav tm="100000">
                                          <p:val>
                                            <p:strVal val="#ppt_x"/>
                                          </p:val>
                                        </p:tav>
                                      </p:tavLst>
                                    </p:anim>
                                    <p:anim calcmode="lin" valueType="num">
                                      <p:cBhvr additive="base">
                                        <p:cTn id="36" dur="1000" fill="hold"/>
                                        <p:tgtEl>
                                          <p:spTgt spid="6451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64518"/>
                                        </p:tgtEl>
                                        <p:attrNameLst>
                                          <p:attrName>style.visibility</p:attrName>
                                        </p:attrNameLst>
                                      </p:cBhvr>
                                      <p:to>
                                        <p:strVal val="visible"/>
                                      </p:to>
                                    </p:set>
                                    <p:anim calcmode="lin" valueType="num">
                                      <p:cBhvr additive="base">
                                        <p:cTn id="39" dur="1000" fill="hold"/>
                                        <p:tgtEl>
                                          <p:spTgt spid="64518"/>
                                        </p:tgtEl>
                                        <p:attrNameLst>
                                          <p:attrName>ppt_x</p:attrName>
                                        </p:attrNameLst>
                                      </p:cBhvr>
                                      <p:tavLst>
                                        <p:tav tm="0">
                                          <p:val>
                                            <p:strVal val="#ppt_x"/>
                                          </p:val>
                                        </p:tav>
                                        <p:tav tm="100000">
                                          <p:val>
                                            <p:strVal val="#ppt_x"/>
                                          </p:val>
                                        </p:tav>
                                      </p:tavLst>
                                    </p:anim>
                                    <p:anim calcmode="lin" valueType="num">
                                      <p:cBhvr additive="base">
                                        <p:cTn id="40" dur="1000" fill="hold"/>
                                        <p:tgtEl>
                                          <p:spTgt spid="645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P spid="64516" grpId="0" animBg="1"/>
      <p:bldP spid="645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pPr>
              <a:defRPr/>
            </a:pPr>
            <a:fld id="{EE38E93C-F74E-49FC-850C-9B793CFFEBB1}" type="slidenum">
              <a:rPr lang="en-US" altLang="zh-TW"/>
              <a:pPr>
                <a:defRPr/>
              </a:pPr>
              <a:t>29</a:t>
            </a:fld>
            <a:endParaRPr lang="en-US" altLang="zh-TW"/>
          </a:p>
        </p:txBody>
      </p:sp>
      <p:sp>
        <p:nvSpPr>
          <p:cNvPr id="66562" name="Rectangle 2"/>
          <p:cNvSpPr>
            <a:spLocks noGrp="1" noChangeArrowheads="1"/>
          </p:cNvSpPr>
          <p:nvPr>
            <p:ph type="title"/>
          </p:nvPr>
        </p:nvSpPr>
        <p:spPr>
          <a:xfrm>
            <a:off x="1066800" y="228600"/>
            <a:ext cx="7010400" cy="803275"/>
          </a:xfrm>
        </p:spPr>
        <p:txBody>
          <a:bodyPr/>
          <a:lstStyle/>
          <a:p>
            <a:pPr eaLnBrk="1" hangingPunct="1"/>
            <a:r>
              <a:rPr lang="en-US" altLang="zh-TW" sz="3600" smtClean="0"/>
              <a:t>Figure</a:t>
            </a:r>
          </a:p>
        </p:txBody>
      </p:sp>
      <p:sp>
        <p:nvSpPr>
          <p:cNvPr id="66563" name="Rectangle 3"/>
          <p:cNvSpPr>
            <a:spLocks noGrp="1" noChangeArrowheads="1"/>
          </p:cNvSpPr>
          <p:nvPr>
            <p:ph type="body" sz="half" idx="1"/>
          </p:nvPr>
        </p:nvSpPr>
        <p:spPr>
          <a:xfrm>
            <a:off x="827088" y="1905000"/>
            <a:ext cx="3600450" cy="2676525"/>
          </a:xfrm>
        </p:spPr>
        <p:txBody>
          <a:bodyPr/>
          <a:lstStyle/>
          <a:p>
            <a:pPr eaLnBrk="1" hangingPunct="1">
              <a:spcBef>
                <a:spcPct val="50000"/>
              </a:spcBef>
              <a:buFont typeface="Wingdings" pitchFamily="2" charset="2"/>
              <a:buNone/>
            </a:pPr>
            <a:r>
              <a:rPr lang="en-US" altLang="zh-TW" sz="1800" b="1" smtClean="0"/>
              <a:t>FIGURE</a:t>
            </a:r>
            <a:r>
              <a:rPr lang="en-US" altLang="zh-TW" sz="1800" smtClean="0"/>
              <a:t> Create figure window.</a:t>
            </a:r>
          </a:p>
          <a:p>
            <a:pPr eaLnBrk="1" hangingPunct="1">
              <a:spcBef>
                <a:spcPct val="50000"/>
              </a:spcBef>
            </a:pPr>
            <a:r>
              <a:rPr lang="en-US" altLang="zh-TW" sz="1800" smtClean="0"/>
              <a:t>FIGURE, by itself, creates a new figure window, and returns its handle.</a:t>
            </a:r>
          </a:p>
        </p:txBody>
      </p:sp>
      <p:pic>
        <p:nvPicPr>
          <p:cNvPr id="66564" name="Picture 6"/>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787900" y="1844675"/>
            <a:ext cx="3529013" cy="3209925"/>
          </a:xfrm>
          <a:noFill/>
        </p:spPr>
      </p:pic>
      <p:pic>
        <p:nvPicPr>
          <p:cNvPr id="66565" name="Picture 4"/>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5508625" y="3429000"/>
            <a:ext cx="3313113" cy="2940050"/>
          </a:xfrm>
          <a:noFill/>
        </p:spPr>
      </p:pic>
      <p:sp>
        <p:nvSpPr>
          <p:cNvPr id="66566" name="Text Box 8"/>
          <p:cNvSpPr txBox="1">
            <a:spLocks noChangeArrowheads="1"/>
          </p:cNvSpPr>
          <p:nvPr/>
        </p:nvSpPr>
        <p:spPr bwMode="auto">
          <a:xfrm>
            <a:off x="611188" y="3860800"/>
            <a:ext cx="3960812" cy="2546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TW" sz="1600">
                <a:solidFill>
                  <a:schemeClr val="tx2"/>
                </a:solidFill>
                <a:latin typeface="Courier"/>
              </a:rPr>
              <a:t>x = [-3 -2 -1 0 1 2 3];</a:t>
            </a:r>
          </a:p>
          <a:p>
            <a:pPr eaLnBrk="1" hangingPunct="1"/>
            <a:r>
              <a:rPr lang="en-US" altLang="zh-TW" sz="1600">
                <a:solidFill>
                  <a:schemeClr val="tx2"/>
                </a:solidFill>
                <a:latin typeface="Courier"/>
              </a:rPr>
              <a:t>y1 = (x.^2) -1;</a:t>
            </a:r>
          </a:p>
          <a:p>
            <a:pPr eaLnBrk="1" hangingPunct="1"/>
            <a:r>
              <a:rPr lang="en-US" altLang="zh-TW" sz="1600">
                <a:latin typeface="Courier"/>
              </a:rPr>
              <a:t>% Plot y1 in the 1</a:t>
            </a:r>
            <a:r>
              <a:rPr lang="en-US" altLang="zh-TW" sz="1600" baseline="30000">
                <a:latin typeface="Courier"/>
              </a:rPr>
              <a:t>st</a:t>
            </a:r>
            <a:r>
              <a:rPr lang="en-US" altLang="zh-TW" sz="1600">
                <a:latin typeface="Courier"/>
              </a:rPr>
              <a:t> Figure</a:t>
            </a:r>
          </a:p>
          <a:p>
            <a:pPr eaLnBrk="1" hangingPunct="1"/>
            <a:r>
              <a:rPr lang="en-US" altLang="zh-TW" sz="1600">
                <a:solidFill>
                  <a:schemeClr val="tx2"/>
                </a:solidFill>
                <a:latin typeface="Courier"/>
              </a:rPr>
              <a:t>plot(x, y1,</a:t>
            </a:r>
            <a:r>
              <a:rPr lang="en-US" altLang="zh-TW" sz="1600">
                <a:solidFill>
                  <a:srgbClr val="990033"/>
                </a:solidFill>
                <a:latin typeface="Courier"/>
              </a:rPr>
              <a:t>'bo-.'</a:t>
            </a:r>
            <a:r>
              <a:rPr lang="en-US" altLang="zh-TW" sz="1600">
                <a:solidFill>
                  <a:schemeClr val="tx2"/>
                </a:solidFill>
                <a:latin typeface="Courier"/>
              </a:rPr>
              <a:t>);</a:t>
            </a:r>
          </a:p>
          <a:p>
            <a:pPr eaLnBrk="1" hangingPunct="1"/>
            <a:r>
              <a:rPr lang="en-US" altLang="zh-TW" sz="1600">
                <a:solidFill>
                  <a:schemeClr val="tx2"/>
                </a:solidFill>
                <a:latin typeface="Courier"/>
              </a:rPr>
              <a:t>xlabel(</a:t>
            </a:r>
            <a:r>
              <a:rPr lang="en-US" altLang="zh-TW" sz="1600">
                <a:solidFill>
                  <a:srgbClr val="990033"/>
                </a:solidFill>
                <a:latin typeface="Courier"/>
              </a:rPr>
              <a:t>'x values'</a:t>
            </a:r>
            <a:r>
              <a:rPr lang="en-US" altLang="zh-TW" sz="1600">
                <a:solidFill>
                  <a:schemeClr val="tx2"/>
                </a:solidFill>
                <a:latin typeface="Courier"/>
              </a:rPr>
              <a:t>);</a:t>
            </a:r>
          </a:p>
          <a:p>
            <a:pPr eaLnBrk="1" hangingPunct="1"/>
            <a:r>
              <a:rPr lang="en-US" altLang="zh-TW" sz="1600">
                <a:solidFill>
                  <a:schemeClr val="tx2"/>
                </a:solidFill>
                <a:latin typeface="Courier"/>
              </a:rPr>
              <a:t>ylabel(</a:t>
            </a:r>
            <a:r>
              <a:rPr lang="en-US" altLang="zh-TW" sz="1600">
                <a:solidFill>
                  <a:srgbClr val="990033"/>
                </a:solidFill>
                <a:latin typeface="Courier"/>
              </a:rPr>
              <a:t>'y values'</a:t>
            </a:r>
            <a:r>
              <a:rPr lang="en-US" altLang="zh-TW" sz="1600">
                <a:solidFill>
                  <a:schemeClr val="tx2"/>
                </a:solidFill>
                <a:latin typeface="Courier"/>
              </a:rPr>
              <a:t>);</a:t>
            </a:r>
          </a:p>
          <a:p>
            <a:pPr eaLnBrk="1" hangingPunct="1"/>
            <a:r>
              <a:rPr lang="en-US" altLang="zh-TW" sz="1600">
                <a:latin typeface="Courier"/>
              </a:rPr>
              <a:t>% Plot y2 in the 2</a:t>
            </a:r>
            <a:r>
              <a:rPr lang="en-US" altLang="zh-TW" sz="1600" baseline="30000">
                <a:latin typeface="Courier"/>
              </a:rPr>
              <a:t>nd</a:t>
            </a:r>
            <a:r>
              <a:rPr lang="en-US" altLang="zh-TW" sz="1600">
                <a:latin typeface="Courier"/>
              </a:rPr>
              <a:t> Figure</a:t>
            </a:r>
          </a:p>
          <a:p>
            <a:pPr eaLnBrk="1" hangingPunct="1"/>
            <a:r>
              <a:rPr lang="en-US" altLang="zh-TW" sz="1600" b="1">
                <a:solidFill>
                  <a:schemeClr val="tx2"/>
                </a:solidFill>
                <a:latin typeface="Courier"/>
              </a:rPr>
              <a:t>figure</a:t>
            </a:r>
          </a:p>
          <a:p>
            <a:pPr eaLnBrk="1" hangingPunct="1"/>
            <a:r>
              <a:rPr lang="en-US" altLang="zh-TW" sz="1600">
                <a:solidFill>
                  <a:schemeClr val="tx2"/>
                </a:solidFill>
                <a:latin typeface="Courier"/>
              </a:rPr>
              <a:t>y2 = x + 2;</a:t>
            </a:r>
          </a:p>
          <a:p>
            <a:pPr eaLnBrk="1" hangingPunct="1"/>
            <a:r>
              <a:rPr lang="en-US" altLang="zh-TW" sz="1600">
                <a:solidFill>
                  <a:schemeClr val="tx2"/>
                </a:solidFill>
                <a:latin typeface="Courier"/>
              </a:rPr>
              <a:t>plot(x, y2, </a:t>
            </a:r>
            <a:r>
              <a:rPr lang="en-US" altLang="zh-TW" sz="1600">
                <a:solidFill>
                  <a:srgbClr val="990033"/>
                </a:solidFill>
                <a:latin typeface="Courier"/>
              </a:rPr>
              <a:t>'g+:'</a:t>
            </a:r>
            <a:r>
              <a:rPr lang="en-US" altLang="zh-TW" sz="1600">
                <a:solidFill>
                  <a:schemeClr val="tx2"/>
                </a:solidFill>
                <a:latin typeface="Courier"/>
              </a:rPr>
              <a:t>);</a:t>
            </a:r>
          </a:p>
        </p:txBody>
      </p:sp>
      <p:sp>
        <p:nvSpPr>
          <p:cNvPr id="66567" name="Text Box 9"/>
          <p:cNvSpPr txBox="1">
            <a:spLocks noChangeArrowheads="1"/>
          </p:cNvSpPr>
          <p:nvPr/>
        </p:nvSpPr>
        <p:spPr bwMode="auto">
          <a:xfrm>
            <a:off x="539750" y="3500438"/>
            <a:ext cx="19288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zh-TW"/>
              <a:t>Example</a:t>
            </a:r>
          </a:p>
        </p:txBody>
      </p:sp>
    </p:spTree>
    <p:extLst>
      <p:ext uri="{BB962C8B-B14F-4D97-AF65-F5344CB8AC3E}">
        <p14:creationId xmlns:p14="http://schemas.microsoft.com/office/powerpoint/2010/main" val="41805849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1000" fill="hold"/>
                                        <p:tgtEl>
                                          <p:spTgt spid="66563">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65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1000" fill="hold"/>
                                        <p:tgtEl>
                                          <p:spTgt spid="66563">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65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6"/>
                                        </p:tgtEl>
                                        <p:attrNameLst>
                                          <p:attrName>style.visibility</p:attrName>
                                        </p:attrNameLst>
                                      </p:cBhvr>
                                      <p:to>
                                        <p:strVal val="visible"/>
                                      </p:to>
                                    </p:set>
                                    <p:anim calcmode="lin" valueType="num">
                                      <p:cBhvr additive="base">
                                        <p:cTn id="19" dur="1000" fill="hold"/>
                                        <p:tgtEl>
                                          <p:spTgt spid="66566"/>
                                        </p:tgtEl>
                                        <p:attrNameLst>
                                          <p:attrName>ppt_x</p:attrName>
                                        </p:attrNameLst>
                                      </p:cBhvr>
                                      <p:tavLst>
                                        <p:tav tm="0">
                                          <p:val>
                                            <p:strVal val="#ppt_x"/>
                                          </p:val>
                                        </p:tav>
                                        <p:tav tm="100000">
                                          <p:val>
                                            <p:strVal val="#ppt_x"/>
                                          </p:val>
                                        </p:tav>
                                      </p:tavLst>
                                    </p:anim>
                                    <p:anim calcmode="lin" valueType="num">
                                      <p:cBhvr additive="base">
                                        <p:cTn id="20" dur="1000" fill="hold"/>
                                        <p:tgtEl>
                                          <p:spTgt spid="6656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6567"/>
                                        </p:tgtEl>
                                        <p:attrNameLst>
                                          <p:attrName>style.visibility</p:attrName>
                                        </p:attrNameLst>
                                      </p:cBhvr>
                                      <p:to>
                                        <p:strVal val="visible"/>
                                      </p:to>
                                    </p:set>
                                    <p:anim calcmode="lin" valueType="num">
                                      <p:cBhvr additive="base">
                                        <p:cTn id="23" dur="1000" fill="hold"/>
                                        <p:tgtEl>
                                          <p:spTgt spid="66567"/>
                                        </p:tgtEl>
                                        <p:attrNameLst>
                                          <p:attrName>ppt_x</p:attrName>
                                        </p:attrNameLst>
                                      </p:cBhvr>
                                      <p:tavLst>
                                        <p:tav tm="0">
                                          <p:val>
                                            <p:strVal val="#ppt_x"/>
                                          </p:val>
                                        </p:tav>
                                        <p:tav tm="100000">
                                          <p:val>
                                            <p:strVal val="#ppt_x"/>
                                          </p:val>
                                        </p:tav>
                                      </p:tavLst>
                                    </p:anim>
                                    <p:anim calcmode="lin" valueType="num">
                                      <p:cBhvr additive="base">
                                        <p:cTn id="24" dur="1000" fill="hold"/>
                                        <p:tgtEl>
                                          <p:spTgt spid="6656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6564"/>
                                        </p:tgtEl>
                                        <p:attrNameLst>
                                          <p:attrName>style.visibility</p:attrName>
                                        </p:attrNameLst>
                                      </p:cBhvr>
                                      <p:to>
                                        <p:strVal val="visible"/>
                                      </p:to>
                                    </p:set>
                                    <p:anim calcmode="lin" valueType="num">
                                      <p:cBhvr additive="base">
                                        <p:cTn id="27" dur="1000" fill="hold"/>
                                        <p:tgtEl>
                                          <p:spTgt spid="66564"/>
                                        </p:tgtEl>
                                        <p:attrNameLst>
                                          <p:attrName>ppt_x</p:attrName>
                                        </p:attrNameLst>
                                      </p:cBhvr>
                                      <p:tavLst>
                                        <p:tav tm="0">
                                          <p:val>
                                            <p:strVal val="#ppt_x"/>
                                          </p:val>
                                        </p:tav>
                                        <p:tav tm="100000">
                                          <p:val>
                                            <p:strVal val="#ppt_x"/>
                                          </p:val>
                                        </p:tav>
                                      </p:tavLst>
                                    </p:anim>
                                    <p:anim calcmode="lin" valueType="num">
                                      <p:cBhvr additive="base">
                                        <p:cTn id="28" dur="1000" fill="hold"/>
                                        <p:tgtEl>
                                          <p:spTgt spid="66564"/>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6565"/>
                                        </p:tgtEl>
                                        <p:attrNameLst>
                                          <p:attrName>style.visibility</p:attrName>
                                        </p:attrNameLst>
                                      </p:cBhvr>
                                      <p:to>
                                        <p:strVal val="visible"/>
                                      </p:to>
                                    </p:set>
                                    <p:anim calcmode="lin" valueType="num">
                                      <p:cBhvr additive="base">
                                        <p:cTn id="31" dur="1000" fill="hold"/>
                                        <p:tgtEl>
                                          <p:spTgt spid="66565"/>
                                        </p:tgtEl>
                                        <p:attrNameLst>
                                          <p:attrName>ppt_x</p:attrName>
                                        </p:attrNameLst>
                                      </p:cBhvr>
                                      <p:tavLst>
                                        <p:tav tm="0">
                                          <p:val>
                                            <p:strVal val="#ppt_x"/>
                                          </p:val>
                                        </p:tav>
                                        <p:tav tm="100000">
                                          <p:val>
                                            <p:strVal val="#ppt_x"/>
                                          </p:val>
                                        </p:tav>
                                      </p:tavLst>
                                    </p:anim>
                                    <p:anim calcmode="lin" valueType="num">
                                      <p:cBhvr additive="base">
                                        <p:cTn id="32" dur="1000" fill="hold"/>
                                        <p:tgtEl>
                                          <p:spTgt spid="665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P spid="66566" grpId="0" animBg="1"/>
      <p:bldP spid="6656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flow control constructs</a:t>
            </a:r>
            <a:endParaRPr lang="en-US" dirty="0"/>
          </a:p>
        </p:txBody>
      </p:sp>
      <p:sp>
        <p:nvSpPr>
          <p:cNvPr id="3" name="Content Placeholder 2"/>
          <p:cNvSpPr>
            <a:spLocks noGrp="1"/>
          </p:cNvSpPr>
          <p:nvPr>
            <p:ph idx="1"/>
          </p:nvPr>
        </p:nvSpPr>
        <p:spPr/>
        <p:txBody>
          <a:bodyPr/>
          <a:lstStyle/>
          <a:p>
            <a:r>
              <a:rPr lang="en-US" altLang="zh-CN" dirty="0"/>
              <a:t>MATLAB has five flow control constructs:</a:t>
            </a:r>
          </a:p>
          <a:p>
            <a:pPr lvl="1"/>
            <a:r>
              <a:rPr lang="en-US" altLang="zh-CN" dirty="0"/>
              <a:t>if statements</a:t>
            </a:r>
          </a:p>
          <a:p>
            <a:pPr lvl="1"/>
            <a:r>
              <a:rPr lang="en-US" altLang="zh-CN" dirty="0"/>
              <a:t>switch statements</a:t>
            </a:r>
          </a:p>
          <a:p>
            <a:pPr lvl="1"/>
            <a:r>
              <a:rPr lang="en-US" altLang="zh-CN" dirty="0"/>
              <a:t>for loops</a:t>
            </a:r>
          </a:p>
          <a:p>
            <a:pPr lvl="1"/>
            <a:r>
              <a:rPr lang="en-US" altLang="zh-CN" dirty="0"/>
              <a:t>while loops</a:t>
            </a:r>
          </a:p>
          <a:p>
            <a:pPr lvl="1"/>
            <a:r>
              <a:rPr lang="en-US" altLang="zh-CN" dirty="0"/>
              <a:t>break statements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1166416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a:defRPr/>
            </a:pPr>
            <a:fld id="{9A20A289-6137-41F9-8516-0322916F9287}" type="slidenum">
              <a:rPr lang="en-US" altLang="zh-TW"/>
              <a:pPr>
                <a:defRPr/>
              </a:pPr>
              <a:t>30</a:t>
            </a:fld>
            <a:endParaRPr lang="en-US" altLang="zh-TW"/>
          </a:p>
        </p:txBody>
      </p:sp>
      <p:sp>
        <p:nvSpPr>
          <p:cNvPr id="65538" name="Rectangle 2"/>
          <p:cNvSpPr>
            <a:spLocks noGrp="1" noChangeArrowheads="1"/>
          </p:cNvSpPr>
          <p:nvPr>
            <p:ph type="title"/>
          </p:nvPr>
        </p:nvSpPr>
        <p:spPr>
          <a:xfrm>
            <a:off x="1295400" y="228600"/>
            <a:ext cx="7010400" cy="879475"/>
          </a:xfrm>
        </p:spPr>
        <p:txBody>
          <a:bodyPr/>
          <a:lstStyle/>
          <a:p>
            <a:pPr eaLnBrk="1" hangingPunct="1"/>
            <a:r>
              <a:rPr lang="en-US" altLang="zh-TW" sz="3600" smtClean="0"/>
              <a:t>Subplot</a:t>
            </a:r>
          </a:p>
        </p:txBody>
      </p:sp>
      <p:sp>
        <p:nvSpPr>
          <p:cNvPr id="65539" name="Rectangle 3"/>
          <p:cNvSpPr>
            <a:spLocks noGrp="1" noChangeArrowheads="1"/>
          </p:cNvSpPr>
          <p:nvPr>
            <p:ph type="body" sz="half" idx="1"/>
          </p:nvPr>
        </p:nvSpPr>
        <p:spPr>
          <a:xfrm>
            <a:off x="457200" y="1752600"/>
            <a:ext cx="4248150" cy="2244725"/>
          </a:xfrm>
        </p:spPr>
        <p:txBody>
          <a:bodyPr/>
          <a:lstStyle/>
          <a:p>
            <a:pPr eaLnBrk="1" hangingPunct="1">
              <a:lnSpc>
                <a:spcPct val="90000"/>
              </a:lnSpc>
              <a:spcBef>
                <a:spcPct val="50000"/>
              </a:spcBef>
              <a:buFont typeface="Wingdings" pitchFamily="2" charset="2"/>
              <a:buNone/>
            </a:pPr>
            <a:r>
              <a:rPr lang="en-US" altLang="zh-TW" sz="1800" b="1" smtClean="0"/>
              <a:t>SUBPLOT</a:t>
            </a:r>
            <a:r>
              <a:rPr lang="en-US" altLang="zh-TW" sz="1800" smtClean="0"/>
              <a:t> Create axes in tiled positions.</a:t>
            </a:r>
          </a:p>
          <a:p>
            <a:pPr eaLnBrk="1" hangingPunct="1">
              <a:lnSpc>
                <a:spcPct val="90000"/>
              </a:lnSpc>
              <a:spcBef>
                <a:spcPct val="50000"/>
              </a:spcBef>
            </a:pPr>
            <a:r>
              <a:rPr lang="en-US" altLang="zh-TW" sz="1800" smtClean="0"/>
              <a:t>SUBPLOT(m,n,p), or SUBPLOT(mnp), breaks the Figure window into an m-by-n matrix of small axes</a:t>
            </a:r>
          </a:p>
        </p:txBody>
      </p:sp>
      <p:sp>
        <p:nvSpPr>
          <p:cNvPr id="65540" name="Text Box 4"/>
          <p:cNvSpPr txBox="1">
            <a:spLocks noChangeArrowheads="1"/>
          </p:cNvSpPr>
          <p:nvPr/>
        </p:nvSpPr>
        <p:spPr bwMode="auto">
          <a:xfrm>
            <a:off x="673100" y="3841750"/>
            <a:ext cx="3960813" cy="24415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zh-TW" sz="1400" dirty="0">
                <a:solidFill>
                  <a:schemeClr val="tx2"/>
                </a:solidFill>
                <a:latin typeface="Courier"/>
              </a:rPr>
              <a:t>x = [-3 -2 -1 0 1 2 3];</a:t>
            </a:r>
          </a:p>
          <a:p>
            <a:pPr eaLnBrk="1" hangingPunct="1"/>
            <a:r>
              <a:rPr lang="en-US" altLang="zh-TW" sz="1400" dirty="0">
                <a:solidFill>
                  <a:schemeClr val="tx2"/>
                </a:solidFill>
                <a:latin typeface="Courier"/>
              </a:rPr>
              <a:t>y1 = (x.^2) -1;</a:t>
            </a:r>
          </a:p>
          <a:p>
            <a:pPr eaLnBrk="1" hangingPunct="1"/>
            <a:r>
              <a:rPr lang="en-US" altLang="zh-TW" sz="1400" dirty="0">
                <a:latin typeface="Courier"/>
              </a:rPr>
              <a:t>% Plot y1 on the top</a:t>
            </a:r>
          </a:p>
          <a:p>
            <a:pPr eaLnBrk="1" hangingPunct="1"/>
            <a:r>
              <a:rPr lang="en-US" altLang="zh-TW" sz="1400" b="1" dirty="0">
                <a:solidFill>
                  <a:schemeClr val="tx2"/>
                </a:solidFill>
                <a:latin typeface="Courier"/>
              </a:rPr>
              <a:t>subplot(2,1,1);</a:t>
            </a:r>
          </a:p>
          <a:p>
            <a:pPr eaLnBrk="1" hangingPunct="1"/>
            <a:r>
              <a:rPr lang="en-US" altLang="zh-TW" sz="1400" dirty="0">
                <a:solidFill>
                  <a:schemeClr val="tx2"/>
                </a:solidFill>
                <a:latin typeface="Courier"/>
              </a:rPr>
              <a:t>plot(x, y1,</a:t>
            </a:r>
            <a:r>
              <a:rPr lang="en-US" altLang="zh-TW" sz="1400" dirty="0">
                <a:solidFill>
                  <a:srgbClr val="990033"/>
                </a:solidFill>
                <a:latin typeface="Courier"/>
              </a:rPr>
              <a:t>'bo-.'</a:t>
            </a:r>
            <a:r>
              <a:rPr lang="en-US" altLang="zh-TW" sz="1400" dirty="0">
                <a:solidFill>
                  <a:schemeClr val="tx2"/>
                </a:solidFill>
                <a:latin typeface="Courier"/>
              </a:rPr>
              <a:t>);</a:t>
            </a:r>
          </a:p>
          <a:p>
            <a:pPr eaLnBrk="1" hangingPunct="1"/>
            <a:r>
              <a:rPr lang="en-US" altLang="zh-TW" sz="1400" dirty="0" err="1">
                <a:solidFill>
                  <a:schemeClr val="tx2"/>
                </a:solidFill>
                <a:latin typeface="Courier"/>
              </a:rPr>
              <a:t>xlabel</a:t>
            </a:r>
            <a:r>
              <a:rPr lang="en-US" altLang="zh-TW" sz="1400" dirty="0">
                <a:solidFill>
                  <a:schemeClr val="tx2"/>
                </a:solidFill>
                <a:latin typeface="Courier"/>
              </a:rPr>
              <a:t>(</a:t>
            </a:r>
            <a:r>
              <a:rPr lang="en-US" altLang="zh-TW" sz="1400" dirty="0">
                <a:solidFill>
                  <a:srgbClr val="990033"/>
                </a:solidFill>
                <a:latin typeface="Courier"/>
              </a:rPr>
              <a:t>'x values'</a:t>
            </a:r>
            <a:r>
              <a:rPr lang="en-US" altLang="zh-TW" sz="1400" dirty="0">
                <a:solidFill>
                  <a:schemeClr val="tx2"/>
                </a:solidFill>
                <a:latin typeface="Courier"/>
              </a:rPr>
              <a:t>);</a:t>
            </a:r>
          </a:p>
          <a:p>
            <a:pPr eaLnBrk="1" hangingPunct="1"/>
            <a:r>
              <a:rPr lang="en-US" altLang="zh-TW" sz="1400" dirty="0" err="1">
                <a:solidFill>
                  <a:schemeClr val="tx2"/>
                </a:solidFill>
                <a:latin typeface="Courier"/>
              </a:rPr>
              <a:t>ylabel</a:t>
            </a:r>
            <a:r>
              <a:rPr lang="en-US" altLang="zh-TW" sz="1400" dirty="0">
                <a:solidFill>
                  <a:schemeClr val="tx2"/>
                </a:solidFill>
                <a:latin typeface="Courier"/>
              </a:rPr>
              <a:t>(</a:t>
            </a:r>
            <a:r>
              <a:rPr lang="en-US" altLang="zh-TW" sz="1400" dirty="0">
                <a:solidFill>
                  <a:srgbClr val="990033"/>
                </a:solidFill>
                <a:latin typeface="Courier"/>
              </a:rPr>
              <a:t>'y values'</a:t>
            </a:r>
            <a:r>
              <a:rPr lang="en-US" altLang="zh-TW" sz="1400" dirty="0">
                <a:solidFill>
                  <a:schemeClr val="tx2"/>
                </a:solidFill>
                <a:latin typeface="Courier"/>
              </a:rPr>
              <a:t>);</a:t>
            </a:r>
          </a:p>
          <a:p>
            <a:pPr eaLnBrk="1" hangingPunct="1"/>
            <a:r>
              <a:rPr lang="en-US" altLang="zh-TW" sz="1400" dirty="0">
                <a:latin typeface="Courier"/>
              </a:rPr>
              <a:t>% Plot y2 on the bottom</a:t>
            </a:r>
          </a:p>
          <a:p>
            <a:pPr eaLnBrk="1" hangingPunct="1"/>
            <a:r>
              <a:rPr lang="en-US" altLang="zh-TW" sz="1400" b="1" dirty="0">
                <a:solidFill>
                  <a:schemeClr val="tx2"/>
                </a:solidFill>
                <a:latin typeface="Courier"/>
              </a:rPr>
              <a:t>subplot(2,1,2);</a:t>
            </a:r>
          </a:p>
          <a:p>
            <a:pPr eaLnBrk="1" hangingPunct="1"/>
            <a:r>
              <a:rPr lang="en-US" altLang="zh-TW" sz="1400" dirty="0">
                <a:solidFill>
                  <a:schemeClr val="tx2"/>
                </a:solidFill>
                <a:latin typeface="Courier"/>
              </a:rPr>
              <a:t>y2 = x + 2;</a:t>
            </a:r>
          </a:p>
          <a:p>
            <a:pPr eaLnBrk="1" hangingPunct="1"/>
            <a:r>
              <a:rPr lang="en-US" altLang="zh-TW" sz="1400" dirty="0">
                <a:solidFill>
                  <a:schemeClr val="tx2"/>
                </a:solidFill>
                <a:latin typeface="Courier"/>
              </a:rPr>
              <a:t>plot(x, y2, </a:t>
            </a:r>
            <a:r>
              <a:rPr lang="en-US" altLang="zh-TW" sz="1400" dirty="0">
                <a:solidFill>
                  <a:srgbClr val="990033"/>
                </a:solidFill>
                <a:latin typeface="Courier"/>
              </a:rPr>
              <a:t>'g+:'</a:t>
            </a:r>
            <a:r>
              <a:rPr lang="en-US" altLang="zh-TW" sz="1400" dirty="0">
                <a:solidFill>
                  <a:schemeClr val="tx2"/>
                </a:solidFill>
                <a:latin typeface="Courier"/>
              </a:rPr>
              <a:t>);</a:t>
            </a:r>
          </a:p>
        </p:txBody>
      </p:sp>
      <p:sp>
        <p:nvSpPr>
          <p:cNvPr id="65541" name="Text Box 5"/>
          <p:cNvSpPr txBox="1">
            <a:spLocks noChangeArrowheads="1"/>
          </p:cNvSpPr>
          <p:nvPr/>
        </p:nvSpPr>
        <p:spPr bwMode="auto">
          <a:xfrm>
            <a:off x="601663" y="3481388"/>
            <a:ext cx="19288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spcBef>
                <a:spcPct val="50000"/>
              </a:spcBef>
            </a:pPr>
            <a:r>
              <a:rPr lang="en-US" altLang="zh-TW"/>
              <a:t>Example</a:t>
            </a:r>
          </a:p>
        </p:txBody>
      </p:sp>
      <p:pic>
        <p:nvPicPr>
          <p:cNvPr id="65542" name="Picture 8"/>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105400" y="1905000"/>
            <a:ext cx="3670300" cy="4403725"/>
          </a:xfrm>
        </p:spPr>
      </p:pic>
    </p:spTree>
    <p:extLst>
      <p:ext uri="{BB962C8B-B14F-4D97-AF65-F5344CB8AC3E}">
        <p14:creationId xmlns:p14="http://schemas.microsoft.com/office/powerpoint/2010/main" val="3313775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 calcmode="lin" valueType="num">
                                      <p:cBhvr additive="base">
                                        <p:cTn id="7" dur="1000" fill="hold"/>
                                        <p:tgtEl>
                                          <p:spTgt spid="65539">
                                            <p:txEl>
                                              <p:pRg st="0" end="0"/>
                                            </p:tx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655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5539">
                                            <p:txEl>
                                              <p:pRg st="1" end="1"/>
                                            </p:txEl>
                                          </p:spTgt>
                                        </p:tgtEl>
                                        <p:attrNameLst>
                                          <p:attrName>style.visibility</p:attrName>
                                        </p:attrNameLst>
                                      </p:cBhvr>
                                      <p:to>
                                        <p:strVal val="visible"/>
                                      </p:to>
                                    </p:set>
                                    <p:anim calcmode="lin" valueType="num">
                                      <p:cBhvr additive="base">
                                        <p:cTn id="13" dur="1000" fill="hold"/>
                                        <p:tgtEl>
                                          <p:spTgt spid="65539">
                                            <p:txEl>
                                              <p:pRg st="1" end="1"/>
                                            </p:txEl>
                                          </p:spTgt>
                                        </p:tgtEl>
                                        <p:attrNameLst>
                                          <p:attrName>ppt_x</p:attrName>
                                        </p:attrNameLst>
                                      </p:cBhvr>
                                      <p:tavLst>
                                        <p:tav tm="0">
                                          <p:val>
                                            <p:strVal val="0-#ppt_w/2"/>
                                          </p:val>
                                        </p:tav>
                                        <p:tav tm="100000">
                                          <p:val>
                                            <p:strVal val="#ppt_x"/>
                                          </p:val>
                                        </p:tav>
                                      </p:tavLst>
                                    </p:anim>
                                    <p:anim calcmode="lin" valueType="num">
                                      <p:cBhvr additive="base">
                                        <p:cTn id="14" dur="1000" fill="hold"/>
                                        <p:tgtEl>
                                          <p:spTgt spid="655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5540"/>
                                        </p:tgtEl>
                                        <p:attrNameLst>
                                          <p:attrName>style.visibility</p:attrName>
                                        </p:attrNameLst>
                                      </p:cBhvr>
                                      <p:to>
                                        <p:strVal val="visible"/>
                                      </p:to>
                                    </p:set>
                                    <p:anim calcmode="lin" valueType="num">
                                      <p:cBhvr additive="base">
                                        <p:cTn id="19" dur="1000" fill="hold"/>
                                        <p:tgtEl>
                                          <p:spTgt spid="65540"/>
                                        </p:tgtEl>
                                        <p:attrNameLst>
                                          <p:attrName>ppt_x</p:attrName>
                                        </p:attrNameLst>
                                      </p:cBhvr>
                                      <p:tavLst>
                                        <p:tav tm="0">
                                          <p:val>
                                            <p:strVal val="#ppt_x"/>
                                          </p:val>
                                        </p:tav>
                                        <p:tav tm="100000">
                                          <p:val>
                                            <p:strVal val="#ppt_x"/>
                                          </p:val>
                                        </p:tav>
                                      </p:tavLst>
                                    </p:anim>
                                    <p:anim calcmode="lin" valueType="num">
                                      <p:cBhvr additive="base">
                                        <p:cTn id="20" dur="1000" fill="hold"/>
                                        <p:tgtEl>
                                          <p:spTgt spid="6554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5541"/>
                                        </p:tgtEl>
                                        <p:attrNameLst>
                                          <p:attrName>style.visibility</p:attrName>
                                        </p:attrNameLst>
                                      </p:cBhvr>
                                      <p:to>
                                        <p:strVal val="visible"/>
                                      </p:to>
                                    </p:set>
                                    <p:anim calcmode="lin" valueType="num">
                                      <p:cBhvr additive="base">
                                        <p:cTn id="23" dur="1000" fill="hold"/>
                                        <p:tgtEl>
                                          <p:spTgt spid="65541"/>
                                        </p:tgtEl>
                                        <p:attrNameLst>
                                          <p:attrName>ppt_x</p:attrName>
                                        </p:attrNameLst>
                                      </p:cBhvr>
                                      <p:tavLst>
                                        <p:tav tm="0">
                                          <p:val>
                                            <p:strVal val="#ppt_x"/>
                                          </p:val>
                                        </p:tav>
                                        <p:tav tm="100000">
                                          <p:val>
                                            <p:strVal val="#ppt_x"/>
                                          </p:val>
                                        </p:tav>
                                      </p:tavLst>
                                    </p:anim>
                                    <p:anim calcmode="lin" valueType="num">
                                      <p:cBhvr additive="base">
                                        <p:cTn id="24" dur="1000" fill="hold"/>
                                        <p:tgtEl>
                                          <p:spTgt spid="6554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5542"/>
                                        </p:tgtEl>
                                        <p:attrNameLst>
                                          <p:attrName>style.visibility</p:attrName>
                                        </p:attrNameLst>
                                      </p:cBhvr>
                                      <p:to>
                                        <p:strVal val="visible"/>
                                      </p:to>
                                    </p:set>
                                    <p:anim calcmode="lin" valueType="num">
                                      <p:cBhvr additive="base">
                                        <p:cTn id="27" dur="1000" fill="hold"/>
                                        <p:tgtEl>
                                          <p:spTgt spid="65542"/>
                                        </p:tgtEl>
                                        <p:attrNameLst>
                                          <p:attrName>ppt_x</p:attrName>
                                        </p:attrNameLst>
                                      </p:cBhvr>
                                      <p:tavLst>
                                        <p:tav tm="0">
                                          <p:val>
                                            <p:strVal val="#ppt_x"/>
                                          </p:val>
                                        </p:tav>
                                        <p:tav tm="100000">
                                          <p:val>
                                            <p:strVal val="#ppt_x"/>
                                          </p:val>
                                        </p:tav>
                                      </p:tavLst>
                                    </p:anim>
                                    <p:anim calcmode="lin" valueType="num">
                                      <p:cBhvr additive="base">
                                        <p:cTn id="28" dur="1000" fill="hold"/>
                                        <p:tgtEl>
                                          <p:spTgt spid="655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P spid="65540" grpId="0" animBg="1"/>
      <p:bldP spid="6554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Exercise</a:t>
            </a:r>
          </a:p>
        </p:txBody>
      </p:sp>
      <p:sp>
        <p:nvSpPr>
          <p:cNvPr id="111619" name="Rectangle 3"/>
          <p:cNvSpPr>
            <a:spLocks noGrp="1" noChangeArrowheads="1"/>
          </p:cNvSpPr>
          <p:nvPr>
            <p:ph type="body" idx="1"/>
          </p:nvPr>
        </p:nvSpPr>
        <p:spPr>
          <a:xfrm>
            <a:off x="611188" y="5157788"/>
            <a:ext cx="7772400" cy="1557337"/>
          </a:xfrm>
        </p:spPr>
        <p:txBody>
          <a:bodyPr/>
          <a:lstStyle/>
          <a:p>
            <a:pPr>
              <a:lnSpc>
                <a:spcPct val="80000"/>
              </a:lnSpc>
            </a:pPr>
            <a:r>
              <a:rPr lang="en-US" sz="2000" dirty="0"/>
              <a:t>x = (1, 1.05, 1.1, 1.15… 5)</a:t>
            </a:r>
          </a:p>
          <a:p>
            <a:pPr>
              <a:lnSpc>
                <a:spcPct val="80000"/>
              </a:lnSpc>
            </a:pPr>
            <a:r>
              <a:rPr lang="en-US" sz="2000" dirty="0"/>
              <a:t>Y=sin(x)</a:t>
            </a:r>
          </a:p>
          <a:p>
            <a:pPr>
              <a:lnSpc>
                <a:spcPct val="80000"/>
              </a:lnSpc>
            </a:pPr>
            <a:r>
              <a:rPr lang="en-US" sz="2000" dirty="0"/>
              <a:t>Z=log(x)</a:t>
            </a:r>
          </a:p>
          <a:p>
            <a:pPr>
              <a:lnSpc>
                <a:spcPct val="80000"/>
              </a:lnSpc>
            </a:pPr>
            <a:r>
              <a:rPr lang="en-US" sz="2000" dirty="0"/>
              <a:t>Put </a:t>
            </a:r>
            <a:r>
              <a:rPr lang="en-US" sz="2000" b="1" dirty="0"/>
              <a:t>your</a:t>
            </a:r>
            <a:r>
              <a:rPr lang="en-US" sz="2000" dirty="0"/>
              <a:t> name in the </a:t>
            </a:r>
            <a:r>
              <a:rPr lang="en-US" sz="2000" dirty="0" smtClean="0"/>
              <a:t>title</a:t>
            </a:r>
            <a:endParaRPr lang="en-US" sz="2000" dirty="0"/>
          </a:p>
        </p:txBody>
      </p:sp>
      <p:sp>
        <p:nvSpPr>
          <p:cNvPr id="111620" name="Text Box 4"/>
          <p:cNvSpPr txBox="1">
            <a:spLocks noChangeArrowheads="1"/>
          </p:cNvSpPr>
          <p:nvPr/>
        </p:nvSpPr>
        <p:spPr bwMode="auto">
          <a:xfrm>
            <a:off x="468313" y="1412875"/>
            <a:ext cx="5184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Create the following:</a:t>
            </a:r>
          </a:p>
        </p:txBody>
      </p:sp>
      <p:pic>
        <p:nvPicPr>
          <p:cNvPr id="11162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1700213"/>
            <a:ext cx="4968875" cy="371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20618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Solution</a:t>
            </a:r>
          </a:p>
        </p:txBody>
      </p:sp>
      <p:sp>
        <p:nvSpPr>
          <p:cNvPr id="112643" name="Rectangle 3"/>
          <p:cNvSpPr>
            <a:spLocks noGrp="1" noChangeArrowheads="1"/>
          </p:cNvSpPr>
          <p:nvPr>
            <p:ph type="body" idx="1"/>
          </p:nvPr>
        </p:nvSpPr>
        <p:spPr>
          <a:xfrm>
            <a:off x="684213" y="1773238"/>
            <a:ext cx="7772400" cy="4114800"/>
          </a:xfrm>
        </p:spPr>
        <p:txBody>
          <a:bodyPr/>
          <a:lstStyle/>
          <a:p>
            <a:r>
              <a:rPr lang="en-US" sz="2000" dirty="0"/>
              <a:t>x=1:0.05:5;</a:t>
            </a:r>
          </a:p>
          <a:p>
            <a:r>
              <a:rPr lang="en-US" sz="2000" dirty="0"/>
              <a:t>y=sin(x);</a:t>
            </a:r>
          </a:p>
          <a:p>
            <a:r>
              <a:rPr lang="en-US" sz="2000" dirty="0"/>
              <a:t>z=log(x);</a:t>
            </a:r>
          </a:p>
          <a:p>
            <a:r>
              <a:rPr lang="en-US" sz="2000" dirty="0"/>
              <a:t>hold on</a:t>
            </a:r>
          </a:p>
          <a:p>
            <a:r>
              <a:rPr lang="en-US" sz="2000" dirty="0"/>
              <a:t>plot (</a:t>
            </a:r>
            <a:r>
              <a:rPr lang="en-US" sz="2000" dirty="0" err="1"/>
              <a:t>x,y</a:t>
            </a:r>
            <a:r>
              <a:rPr lang="en-US" sz="2000" dirty="0"/>
              <a:t>,'-.r*')</a:t>
            </a:r>
          </a:p>
          <a:p>
            <a:r>
              <a:rPr lang="en-US" sz="2000" dirty="0"/>
              <a:t>plot (</a:t>
            </a:r>
            <a:r>
              <a:rPr lang="en-US" sz="2000" dirty="0" err="1"/>
              <a:t>x,z</a:t>
            </a:r>
            <a:r>
              <a:rPr lang="en-US" sz="2000" dirty="0"/>
              <a:t>,'-.go')</a:t>
            </a:r>
          </a:p>
          <a:p>
            <a:r>
              <a:rPr lang="en-US" sz="2000" dirty="0"/>
              <a:t>hold off</a:t>
            </a:r>
          </a:p>
          <a:p>
            <a:r>
              <a:rPr lang="en-US" sz="2000" dirty="0"/>
              <a:t>title ('</a:t>
            </a:r>
            <a:r>
              <a:rPr lang="en-US" sz="2000" dirty="0" err="1"/>
              <a:t>Merav</a:t>
            </a:r>
            <a:r>
              <a:rPr lang="en-US" sz="2000" dirty="0"/>
              <a:t>''s graph');</a:t>
            </a:r>
          </a:p>
          <a:p>
            <a:r>
              <a:rPr lang="en-US" sz="2000" dirty="0" err="1"/>
              <a:t>xlabel</a:t>
            </a:r>
            <a:r>
              <a:rPr lang="en-US" sz="2000" dirty="0"/>
              <a:t> ('x')</a:t>
            </a:r>
          </a:p>
          <a:p>
            <a:r>
              <a:rPr lang="en-US" sz="2000" dirty="0" err="1"/>
              <a:t>ylabel</a:t>
            </a:r>
            <a:r>
              <a:rPr lang="en-US" sz="2000" dirty="0"/>
              <a:t> ('y')</a:t>
            </a:r>
          </a:p>
          <a:p>
            <a:r>
              <a:rPr lang="en-US" sz="2000" dirty="0"/>
              <a:t>legend ('sin(x)', 'log(x)');</a:t>
            </a:r>
          </a:p>
        </p:txBody>
      </p:sp>
    </p:spTree>
    <p:extLst>
      <p:ext uri="{BB962C8B-B14F-4D97-AF65-F5344CB8AC3E}">
        <p14:creationId xmlns:p14="http://schemas.microsoft.com/office/powerpoint/2010/main" val="8904747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a:t>
            </a:r>
            <a:endParaRPr lang="en-US" dirty="0"/>
          </a:p>
        </p:txBody>
      </p:sp>
      <p:sp>
        <p:nvSpPr>
          <p:cNvPr id="3" name="Content Placeholder 2"/>
          <p:cNvSpPr>
            <a:spLocks noGrp="1"/>
          </p:cNvSpPr>
          <p:nvPr>
            <p:ph idx="1"/>
          </p:nvPr>
        </p:nvSpPr>
        <p:spPr/>
        <p:txBody>
          <a:bodyPr>
            <a:normAutofit lnSpcReduction="10000"/>
          </a:bodyPr>
          <a:lstStyle/>
          <a:p>
            <a:r>
              <a:rPr lang="en-US" dirty="0"/>
              <a:t>if expression1</a:t>
            </a:r>
          </a:p>
          <a:p>
            <a:r>
              <a:rPr lang="en-US" dirty="0"/>
              <a:t>    statements1</a:t>
            </a:r>
          </a:p>
          <a:p>
            <a:r>
              <a:rPr lang="en-US" dirty="0" smtClean="0"/>
              <a:t>end</a:t>
            </a:r>
          </a:p>
          <a:p>
            <a:endParaRPr lang="en-US" dirty="0"/>
          </a:p>
          <a:p>
            <a:endParaRPr lang="en-US" dirty="0" smtClean="0"/>
          </a:p>
          <a:p>
            <a:r>
              <a:rPr lang="en-US" dirty="0" smtClean="0"/>
              <a:t>if </a:t>
            </a:r>
            <a:r>
              <a:rPr lang="en-US" dirty="0"/>
              <a:t>expression1</a:t>
            </a:r>
          </a:p>
          <a:p>
            <a:r>
              <a:rPr lang="en-US" dirty="0"/>
              <a:t>    statements1</a:t>
            </a:r>
          </a:p>
          <a:p>
            <a:r>
              <a:rPr lang="en-US" dirty="0" err="1"/>
              <a:t>elseif</a:t>
            </a:r>
            <a:r>
              <a:rPr lang="en-US" dirty="0"/>
              <a:t> expression2</a:t>
            </a:r>
          </a:p>
          <a:p>
            <a:r>
              <a:rPr lang="en-US" dirty="0"/>
              <a:t>    statements2</a:t>
            </a:r>
          </a:p>
          <a:p>
            <a:r>
              <a:rPr lang="en-US" dirty="0"/>
              <a:t>else</a:t>
            </a:r>
          </a:p>
          <a:p>
            <a:r>
              <a:rPr lang="en-US" dirty="0"/>
              <a:t>    statements3</a:t>
            </a:r>
          </a:p>
          <a:p>
            <a:r>
              <a:rPr lang="en-US" dirty="0"/>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25671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switch</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switch </a:t>
            </a:r>
            <a:r>
              <a:rPr lang="en-US" dirty="0" err="1"/>
              <a:t>switch_expr</a:t>
            </a:r>
            <a:endParaRPr lang="en-US" dirty="0"/>
          </a:p>
          <a:p>
            <a:pPr marL="0" indent="0">
              <a:buNone/>
            </a:pPr>
            <a:r>
              <a:rPr lang="en-US" dirty="0"/>
              <a:t> case </a:t>
            </a:r>
            <a:r>
              <a:rPr lang="en-US" dirty="0" err="1"/>
              <a:t>case_expr</a:t>
            </a:r>
            <a:endParaRPr lang="en-US" dirty="0"/>
          </a:p>
          <a:p>
            <a:pPr marL="0" indent="0">
              <a:buNone/>
            </a:pPr>
            <a:r>
              <a:rPr lang="en-US" dirty="0"/>
              <a:t>    statement, ..., statement</a:t>
            </a:r>
          </a:p>
          <a:p>
            <a:pPr marL="0" indent="0">
              <a:buNone/>
            </a:pPr>
            <a:r>
              <a:rPr lang="en-US" dirty="0"/>
              <a:t>  case {case_expr1, case_expr2, case_expr3, ...}</a:t>
            </a:r>
          </a:p>
          <a:p>
            <a:pPr marL="0" indent="0">
              <a:buNone/>
            </a:pPr>
            <a:r>
              <a:rPr lang="en-US" dirty="0"/>
              <a:t>    statement, ..., statement</a:t>
            </a:r>
          </a:p>
          <a:p>
            <a:pPr marL="0" indent="0">
              <a:buNone/>
            </a:pPr>
            <a:r>
              <a:rPr lang="en-US" dirty="0"/>
              <a:t>  otherwise</a:t>
            </a:r>
          </a:p>
          <a:p>
            <a:pPr marL="0" indent="0">
              <a:buNone/>
            </a:pPr>
            <a:r>
              <a:rPr lang="en-US" dirty="0"/>
              <a:t>    statement, ..., statement</a:t>
            </a:r>
          </a:p>
          <a:p>
            <a:pPr marL="0" indent="0">
              <a:buNone/>
            </a:pPr>
            <a:r>
              <a:rPr lang="en-US" dirty="0" smtClean="0"/>
              <a:t>End</a:t>
            </a:r>
          </a:p>
          <a:p>
            <a:pPr marL="0" indent="0">
              <a:buNone/>
            </a:pPr>
            <a:endParaRPr lang="en-US" dirty="0" smtClean="0"/>
          </a:p>
          <a:p>
            <a:pPr marL="0" indent="0">
              <a:buNone/>
            </a:pPr>
            <a:r>
              <a:rPr lang="en-US" dirty="0" smtClean="0"/>
              <a:t>Example:</a:t>
            </a:r>
          </a:p>
          <a:p>
            <a:pPr marL="0" indent="0">
              <a:buNone/>
            </a:pPr>
            <a:endParaRPr lang="en-US" dirty="0"/>
          </a:p>
          <a:p>
            <a:pPr lvl="1">
              <a:lnSpc>
                <a:spcPct val="90000"/>
              </a:lnSpc>
              <a:spcBef>
                <a:spcPct val="0"/>
              </a:spcBef>
              <a:buFont typeface="Wingdings" pitchFamily="2" charset="2"/>
              <a:buNone/>
            </a:pPr>
            <a:r>
              <a:rPr lang="en-US" sz="1600" dirty="0">
                <a:latin typeface="Courant" pitchFamily="49" charset="0"/>
              </a:rPr>
              <a:t>switch interval &lt; 1</a:t>
            </a:r>
          </a:p>
          <a:p>
            <a:pPr lvl="1">
              <a:lnSpc>
                <a:spcPct val="90000"/>
              </a:lnSpc>
              <a:spcBef>
                <a:spcPct val="0"/>
              </a:spcBef>
              <a:buFont typeface="Wingdings" pitchFamily="2" charset="2"/>
              <a:buNone/>
            </a:pPr>
            <a:r>
              <a:rPr lang="en-US" sz="1600" dirty="0">
                <a:latin typeface="Courant" pitchFamily="49" charset="0"/>
              </a:rPr>
              <a:t>	case 1</a:t>
            </a:r>
          </a:p>
          <a:p>
            <a:pPr lvl="1">
              <a:lnSpc>
                <a:spcPct val="90000"/>
              </a:lnSpc>
              <a:spcBef>
                <a:spcPct val="0"/>
              </a:spcBef>
              <a:buFont typeface="Wingdings" pitchFamily="2" charset="2"/>
              <a:buNone/>
            </a:pPr>
            <a:r>
              <a:rPr lang="en-US" sz="1600" dirty="0">
                <a:latin typeface="Courant" pitchFamily="49" charset="0"/>
              </a:rPr>
              <a:t>		</a:t>
            </a:r>
            <a:r>
              <a:rPr lang="en-US" sz="1600" dirty="0" err="1">
                <a:latin typeface="Courant" pitchFamily="49" charset="0"/>
              </a:rPr>
              <a:t>xinc</a:t>
            </a:r>
            <a:r>
              <a:rPr lang="en-US" sz="1600" dirty="0">
                <a:latin typeface="Courant" pitchFamily="49" charset="0"/>
              </a:rPr>
              <a:t> = interval /10;</a:t>
            </a:r>
          </a:p>
          <a:p>
            <a:pPr lvl="1">
              <a:lnSpc>
                <a:spcPct val="90000"/>
              </a:lnSpc>
              <a:spcBef>
                <a:spcPct val="0"/>
              </a:spcBef>
              <a:buFont typeface="Wingdings" pitchFamily="2" charset="2"/>
              <a:buNone/>
            </a:pPr>
            <a:r>
              <a:rPr lang="en-US" sz="1600" dirty="0">
                <a:latin typeface="Courant" pitchFamily="49" charset="0"/>
              </a:rPr>
              <a:t>	case 0</a:t>
            </a:r>
          </a:p>
          <a:p>
            <a:pPr lvl="1">
              <a:lnSpc>
                <a:spcPct val="90000"/>
              </a:lnSpc>
              <a:spcBef>
                <a:spcPct val="0"/>
              </a:spcBef>
              <a:buFont typeface="Wingdings" pitchFamily="2" charset="2"/>
              <a:buNone/>
            </a:pPr>
            <a:r>
              <a:rPr lang="en-US" sz="1600" dirty="0">
                <a:latin typeface="Courant" pitchFamily="49" charset="0"/>
              </a:rPr>
              <a:t>		</a:t>
            </a:r>
            <a:r>
              <a:rPr lang="en-US" sz="1600" dirty="0" err="1">
                <a:latin typeface="Courant" pitchFamily="49" charset="0"/>
              </a:rPr>
              <a:t>xinc</a:t>
            </a:r>
            <a:r>
              <a:rPr lang="en-US" sz="1600" dirty="0">
                <a:latin typeface="Courant" pitchFamily="49" charset="0"/>
              </a:rPr>
              <a:t> = 0.1;</a:t>
            </a:r>
          </a:p>
          <a:p>
            <a:pPr lvl="1">
              <a:lnSpc>
                <a:spcPct val="90000"/>
              </a:lnSpc>
              <a:spcBef>
                <a:spcPct val="0"/>
              </a:spcBef>
              <a:buFont typeface="Wingdings" pitchFamily="2" charset="2"/>
              <a:buNone/>
            </a:pPr>
            <a:r>
              <a:rPr lang="en-US" sz="1600" dirty="0">
                <a:latin typeface="Courant" pitchFamily="49" charset="0"/>
              </a:rPr>
              <a:t>end</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23208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for index = values</a:t>
            </a:r>
          </a:p>
          <a:p>
            <a:pPr marL="0" indent="0">
              <a:buNone/>
            </a:pPr>
            <a:r>
              <a:rPr lang="en-US" dirty="0"/>
              <a:t>   program statements</a:t>
            </a:r>
          </a:p>
          <a:p>
            <a:pPr marL="0" indent="0">
              <a:buNone/>
            </a:pPr>
            <a:r>
              <a:rPr lang="en-US" dirty="0"/>
              <a:t>          :</a:t>
            </a:r>
          </a:p>
          <a:p>
            <a:pPr marL="0" indent="0">
              <a:buNone/>
            </a:pPr>
            <a:r>
              <a:rPr lang="en-US" dirty="0" smtClean="0"/>
              <a:t>end</a:t>
            </a:r>
          </a:p>
          <a:p>
            <a:pPr marL="0" indent="0">
              <a:buNone/>
            </a:pPr>
            <a:endParaRPr lang="en-US" dirty="0"/>
          </a:p>
          <a:p>
            <a:pPr marL="0" indent="0">
              <a:buNone/>
            </a:pPr>
            <a:r>
              <a:rPr lang="en-US" dirty="0">
                <a:latin typeface="Courant" pitchFamily="49" charset="0"/>
              </a:rPr>
              <a:t>for s = [1,5,8,17]</a:t>
            </a:r>
          </a:p>
          <a:p>
            <a:pPr marL="0" indent="0">
              <a:buNone/>
            </a:pPr>
            <a:r>
              <a:rPr lang="en-US" dirty="0">
                <a:latin typeface="Courant" pitchFamily="49" charset="0"/>
              </a:rPr>
              <a:t>   </a:t>
            </a:r>
            <a:r>
              <a:rPr lang="en-US" dirty="0" err="1">
                <a:latin typeface="Courant" pitchFamily="49" charset="0"/>
              </a:rPr>
              <a:t>disp</a:t>
            </a:r>
            <a:r>
              <a:rPr lang="en-US" dirty="0">
                <a:latin typeface="Courant" pitchFamily="49" charset="0"/>
              </a:rPr>
              <a:t>(s)</a:t>
            </a:r>
          </a:p>
          <a:p>
            <a:pPr marL="0" indent="0">
              <a:buNone/>
            </a:pPr>
            <a:r>
              <a:rPr lang="en-US" dirty="0" smtClean="0">
                <a:latin typeface="Courant" pitchFamily="49" charset="0"/>
              </a:rPr>
              <a:t>end</a:t>
            </a:r>
          </a:p>
          <a:p>
            <a:pPr marL="0" indent="0">
              <a:buNone/>
            </a:pPr>
            <a:endParaRPr lang="en-US" dirty="0">
              <a:latin typeface="Courant" pitchFamily="49" charset="0"/>
            </a:endParaRPr>
          </a:p>
          <a:p>
            <a:pPr marL="0" indent="0">
              <a:buNone/>
            </a:pPr>
            <a:r>
              <a:rPr lang="en-US" dirty="0">
                <a:latin typeface="Courant" pitchFamily="49" charset="0"/>
              </a:rPr>
              <a:t>for s = 1.0: -0.1: 0.0</a:t>
            </a:r>
          </a:p>
          <a:p>
            <a:pPr marL="0" indent="0">
              <a:buNone/>
            </a:pPr>
            <a:r>
              <a:rPr lang="en-US" dirty="0">
                <a:latin typeface="Courant" pitchFamily="49" charset="0"/>
              </a:rPr>
              <a:t>   </a:t>
            </a:r>
            <a:r>
              <a:rPr lang="en-US" dirty="0" err="1">
                <a:latin typeface="Courant" pitchFamily="49" charset="0"/>
              </a:rPr>
              <a:t>disp</a:t>
            </a:r>
            <a:r>
              <a:rPr lang="en-US" dirty="0">
                <a:latin typeface="Courant" pitchFamily="49" charset="0"/>
              </a:rPr>
              <a:t>(s)</a:t>
            </a:r>
          </a:p>
          <a:p>
            <a:pPr marL="0" indent="0">
              <a:buNone/>
            </a:pPr>
            <a:r>
              <a:rPr lang="en-US" dirty="0">
                <a:latin typeface="Courant" pitchFamily="49" charset="0"/>
              </a:rPr>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250328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while expression</a:t>
            </a:r>
          </a:p>
          <a:p>
            <a:pPr marL="0" indent="0">
              <a:buNone/>
            </a:pPr>
            <a:r>
              <a:rPr lang="en-US" dirty="0" smtClean="0"/>
              <a:t>   program statements</a:t>
            </a:r>
          </a:p>
          <a:p>
            <a:pPr marL="0" indent="0">
              <a:buNone/>
            </a:pPr>
            <a:r>
              <a:rPr lang="en-US" dirty="0" smtClean="0"/>
              <a:t>          :</a:t>
            </a:r>
          </a:p>
          <a:p>
            <a:pPr marL="0" indent="0">
              <a:buNone/>
            </a:pPr>
            <a:r>
              <a:rPr lang="en-US" dirty="0" smtClean="0"/>
              <a:t>end</a:t>
            </a:r>
            <a:endParaRPr lang="en-US" dirty="0" smtClean="0"/>
          </a:p>
          <a:p>
            <a:pPr marL="0" indent="0">
              <a:buNone/>
            </a:pPr>
            <a:endParaRPr lang="en-US" dirty="0" smtClean="0"/>
          </a:p>
          <a:p>
            <a:pPr marL="0" indent="0">
              <a:buNone/>
            </a:pPr>
            <a:r>
              <a:rPr lang="en-US" dirty="0" err="1">
                <a:latin typeface="Courant" pitchFamily="49" charset="0"/>
              </a:rPr>
              <a:t>eps</a:t>
            </a:r>
            <a:r>
              <a:rPr lang="en-US" dirty="0">
                <a:latin typeface="Courant" pitchFamily="49" charset="0"/>
              </a:rPr>
              <a:t> = 1;</a:t>
            </a:r>
          </a:p>
          <a:p>
            <a:pPr marL="0" indent="0">
              <a:buNone/>
            </a:pPr>
            <a:r>
              <a:rPr lang="en-US" dirty="0">
                <a:latin typeface="Courant" pitchFamily="49" charset="0"/>
              </a:rPr>
              <a:t>while (1+eps) &gt; 1</a:t>
            </a:r>
          </a:p>
          <a:p>
            <a:pPr marL="0" indent="0">
              <a:buNone/>
            </a:pPr>
            <a:r>
              <a:rPr lang="en-US" dirty="0">
                <a:latin typeface="Courant" pitchFamily="49" charset="0"/>
              </a:rPr>
              <a:t>    </a:t>
            </a:r>
            <a:r>
              <a:rPr lang="en-US" dirty="0" err="1">
                <a:latin typeface="Courant" pitchFamily="49" charset="0"/>
              </a:rPr>
              <a:t>eps</a:t>
            </a:r>
            <a:r>
              <a:rPr lang="en-US" dirty="0">
                <a:latin typeface="Courant" pitchFamily="49" charset="0"/>
              </a:rPr>
              <a:t> = </a:t>
            </a:r>
            <a:r>
              <a:rPr lang="en-US" dirty="0" err="1">
                <a:latin typeface="Courant" pitchFamily="49" charset="0"/>
              </a:rPr>
              <a:t>eps</a:t>
            </a:r>
            <a:r>
              <a:rPr lang="en-US" dirty="0">
                <a:latin typeface="Courant" pitchFamily="49" charset="0"/>
              </a:rPr>
              <a:t>/2;</a:t>
            </a:r>
          </a:p>
          <a:p>
            <a:pPr marL="0" indent="0">
              <a:buNone/>
            </a:pPr>
            <a:r>
              <a:rPr lang="en-US" dirty="0">
                <a:latin typeface="Courant" pitchFamily="49" charset="0"/>
              </a:rPr>
              <a:t>end</a:t>
            </a:r>
          </a:p>
          <a:p>
            <a:pPr marL="0" indent="0">
              <a:buNone/>
            </a:pPr>
            <a:r>
              <a:rPr lang="en-US" dirty="0" err="1">
                <a:latin typeface="Courant" pitchFamily="49" charset="0"/>
              </a:rPr>
              <a:t>eps</a:t>
            </a:r>
            <a:r>
              <a:rPr lang="en-US" dirty="0">
                <a:latin typeface="Courant" pitchFamily="49" charset="0"/>
              </a:rPr>
              <a:t> = </a:t>
            </a:r>
            <a:r>
              <a:rPr lang="en-US" dirty="0" err="1" smtClean="0">
                <a:latin typeface="Courant" pitchFamily="49" charset="0"/>
              </a:rPr>
              <a:t>eps</a:t>
            </a:r>
            <a:r>
              <a:rPr lang="en-US" dirty="0" smtClean="0">
                <a:latin typeface="Courant" pitchFamily="49" charset="0"/>
              </a:rPr>
              <a:t>*2</a:t>
            </a:r>
          </a:p>
          <a:p>
            <a:pPr marL="0" indent="0">
              <a:buNone/>
            </a:pPr>
            <a:endParaRPr lang="en-US" dirty="0"/>
          </a:p>
          <a:p>
            <a:pPr>
              <a:buFont typeface="Wingdings" pitchFamily="2" charset="2"/>
              <a:buChar char="ü"/>
            </a:pPr>
            <a:r>
              <a:rPr lang="en-US" dirty="0" smtClean="0"/>
              <a:t> 1) while </a:t>
            </a:r>
            <a:r>
              <a:rPr lang="en-US" dirty="0"/>
              <a:t>(A &amp;&amp; B)              2)   while (A || B</a:t>
            </a:r>
            <a:r>
              <a:rPr lang="en-US" dirty="0" smtClean="0"/>
              <a:t>)</a:t>
            </a:r>
          </a:p>
          <a:p>
            <a:pPr>
              <a:buFont typeface="Wingdings" pitchFamily="2" charset="2"/>
              <a:buChar char="ü"/>
            </a:pPr>
            <a:r>
              <a:rPr lang="en-US" dirty="0"/>
              <a:t>the statement while (A &lt; B) is true only if each element of matrix A is less than its corresponding element in matrix B.</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043388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latin typeface="+mj-lt"/>
              </a:rPr>
              <a:t>break terminates the execution of a for or while loop</a:t>
            </a:r>
            <a:r>
              <a:rPr lang="en-US" sz="2000" dirty="0">
                <a:latin typeface="Courant" pitchFamily="49" charset="0"/>
              </a:rPr>
              <a:t>.</a:t>
            </a:r>
          </a:p>
          <a:p>
            <a:pPr marL="0" indent="0">
              <a:buNone/>
            </a:pPr>
            <a:endParaRPr lang="en-US" sz="2000" dirty="0">
              <a:latin typeface="Courant" pitchFamily="49" charset="0"/>
            </a:endParaRPr>
          </a:p>
          <a:p>
            <a:pPr marL="0" indent="0">
              <a:buNone/>
            </a:pPr>
            <a:r>
              <a:rPr lang="en-US" sz="2000" dirty="0" smtClean="0">
                <a:latin typeface="Courant" pitchFamily="49" charset="0"/>
              </a:rPr>
              <a:t>fid </a:t>
            </a:r>
            <a:r>
              <a:rPr lang="en-US" sz="2000" dirty="0">
                <a:latin typeface="Courant" pitchFamily="49" charset="0"/>
              </a:rPr>
              <a:t>= </a:t>
            </a:r>
            <a:r>
              <a:rPr lang="en-US" sz="2000" dirty="0" err="1">
                <a:latin typeface="Courant" pitchFamily="49" charset="0"/>
              </a:rPr>
              <a:t>fopen</a:t>
            </a:r>
            <a:r>
              <a:rPr lang="en-US" sz="2000" dirty="0">
                <a:latin typeface="Courant" pitchFamily="49" charset="0"/>
              </a:rPr>
              <a:t>('</a:t>
            </a:r>
            <a:r>
              <a:rPr lang="en-US" sz="2000" dirty="0" err="1">
                <a:latin typeface="Courant" pitchFamily="49" charset="0"/>
              </a:rPr>
              <a:t>fft.m','r</a:t>
            </a:r>
            <a:r>
              <a:rPr lang="en-US" sz="2000" dirty="0">
                <a:latin typeface="Courant" pitchFamily="49" charset="0"/>
              </a:rPr>
              <a:t>');</a:t>
            </a:r>
          </a:p>
          <a:p>
            <a:pPr marL="0" indent="0">
              <a:buNone/>
            </a:pPr>
            <a:r>
              <a:rPr lang="en-US" sz="2000" dirty="0">
                <a:latin typeface="Courant" pitchFamily="49" charset="0"/>
              </a:rPr>
              <a:t>s = '';</a:t>
            </a:r>
          </a:p>
          <a:p>
            <a:pPr marL="0" indent="0">
              <a:buNone/>
            </a:pPr>
            <a:endParaRPr lang="en-US" sz="2000" dirty="0">
              <a:latin typeface="Courant" pitchFamily="49" charset="0"/>
            </a:endParaRPr>
          </a:p>
          <a:p>
            <a:pPr marL="0" indent="0">
              <a:buNone/>
            </a:pPr>
            <a:r>
              <a:rPr lang="en-US" sz="2000" dirty="0">
                <a:latin typeface="Courant" pitchFamily="49" charset="0"/>
              </a:rPr>
              <a:t>while ~</a:t>
            </a:r>
            <a:r>
              <a:rPr lang="en-US" sz="2000" dirty="0" err="1">
                <a:latin typeface="Courant" pitchFamily="49" charset="0"/>
              </a:rPr>
              <a:t>feof</a:t>
            </a:r>
            <a:r>
              <a:rPr lang="en-US" sz="2000" dirty="0">
                <a:latin typeface="Courant" pitchFamily="49" charset="0"/>
              </a:rPr>
              <a:t>(fid) </a:t>
            </a:r>
          </a:p>
          <a:p>
            <a:pPr marL="0" indent="0">
              <a:buNone/>
            </a:pPr>
            <a:r>
              <a:rPr lang="en-US" sz="2000" dirty="0">
                <a:latin typeface="Courant" pitchFamily="49" charset="0"/>
              </a:rPr>
              <a:t>   line = </a:t>
            </a:r>
            <a:r>
              <a:rPr lang="en-US" sz="2000" dirty="0" err="1">
                <a:latin typeface="Courant" pitchFamily="49" charset="0"/>
              </a:rPr>
              <a:t>fgetl</a:t>
            </a:r>
            <a:r>
              <a:rPr lang="en-US" sz="2000" dirty="0">
                <a:latin typeface="Courant" pitchFamily="49" charset="0"/>
              </a:rPr>
              <a:t>(fid);</a:t>
            </a:r>
          </a:p>
          <a:p>
            <a:pPr marL="0" indent="0">
              <a:buNone/>
            </a:pPr>
            <a:r>
              <a:rPr lang="en-US" sz="2000" dirty="0">
                <a:latin typeface="Courant" pitchFamily="49" charset="0"/>
              </a:rPr>
              <a:t>   if </a:t>
            </a:r>
            <a:r>
              <a:rPr lang="en-US" sz="2000" dirty="0" err="1">
                <a:latin typeface="Courant" pitchFamily="49" charset="0"/>
              </a:rPr>
              <a:t>isempty</a:t>
            </a:r>
            <a:r>
              <a:rPr lang="en-US" sz="2000" dirty="0">
                <a:latin typeface="Courant" pitchFamily="49" charset="0"/>
              </a:rPr>
              <a:t>(line) || ~</a:t>
            </a:r>
            <a:r>
              <a:rPr lang="en-US" sz="2000" dirty="0" err="1">
                <a:latin typeface="Courant" pitchFamily="49" charset="0"/>
              </a:rPr>
              <a:t>ischar</a:t>
            </a:r>
            <a:r>
              <a:rPr lang="en-US" sz="2000" dirty="0">
                <a:latin typeface="Courant" pitchFamily="49" charset="0"/>
              </a:rPr>
              <a:t>(line), break, end</a:t>
            </a:r>
          </a:p>
          <a:p>
            <a:pPr marL="0" indent="0">
              <a:buNone/>
            </a:pPr>
            <a:r>
              <a:rPr lang="en-US" sz="2000" dirty="0">
                <a:latin typeface="Courant" pitchFamily="49" charset="0"/>
              </a:rPr>
              <a:t>   s = </a:t>
            </a:r>
            <a:r>
              <a:rPr lang="en-US" sz="2000" dirty="0" err="1">
                <a:latin typeface="Courant" pitchFamily="49" charset="0"/>
              </a:rPr>
              <a:t>sprintf</a:t>
            </a:r>
            <a:r>
              <a:rPr lang="en-US" sz="2000" dirty="0">
                <a:latin typeface="Courant" pitchFamily="49" charset="0"/>
              </a:rPr>
              <a:t>('%</a:t>
            </a:r>
            <a:r>
              <a:rPr lang="en-US" sz="2000" dirty="0" err="1">
                <a:latin typeface="Courant" pitchFamily="49" charset="0"/>
              </a:rPr>
              <a:t>s%s</a:t>
            </a:r>
            <a:r>
              <a:rPr lang="en-US" sz="2000" dirty="0">
                <a:latin typeface="Courant" pitchFamily="49" charset="0"/>
              </a:rPr>
              <a:t>\n', s, line);</a:t>
            </a:r>
          </a:p>
          <a:p>
            <a:pPr marL="0" indent="0">
              <a:buNone/>
            </a:pPr>
            <a:r>
              <a:rPr lang="en-US" sz="2000" dirty="0">
                <a:latin typeface="Courant" pitchFamily="49" charset="0"/>
              </a:rPr>
              <a:t>end</a:t>
            </a:r>
          </a:p>
          <a:p>
            <a:pPr marL="0" indent="0">
              <a:buNone/>
            </a:pPr>
            <a:r>
              <a:rPr lang="en-US" sz="2000" dirty="0" err="1">
                <a:latin typeface="Courant" pitchFamily="49" charset="0"/>
              </a:rPr>
              <a:t>disp</a:t>
            </a:r>
            <a:r>
              <a:rPr lang="en-US" sz="2000" dirty="0">
                <a:latin typeface="Courant" pitchFamily="49" charset="0"/>
              </a:rPr>
              <a:t>(s);</a:t>
            </a:r>
          </a:p>
          <a:p>
            <a:pPr marL="0" indent="0">
              <a:buNone/>
            </a:pPr>
            <a:endParaRPr lang="en-US" sz="2000" dirty="0">
              <a:latin typeface="Courant" pitchFamily="49" charset="0"/>
            </a:endParaRPr>
          </a:p>
          <a:p>
            <a:pPr marL="0" indent="0">
              <a:buNone/>
            </a:pPr>
            <a:r>
              <a:rPr lang="en-US" sz="2000" dirty="0" err="1">
                <a:latin typeface="Courant" pitchFamily="49" charset="0"/>
              </a:rPr>
              <a:t>fclose</a:t>
            </a:r>
            <a:r>
              <a:rPr lang="en-US" sz="2000" dirty="0">
                <a:latin typeface="Courant" pitchFamily="49" charset="0"/>
              </a:rPr>
              <a:t>(fid);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41839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charset="0"/>
                <a:cs typeface="Arial" charset="0"/>
              </a:rPr>
              <a:t>M-Files</a:t>
            </a:r>
            <a:endParaRPr lang="en-US" dirty="0"/>
          </a:p>
        </p:txBody>
      </p:sp>
      <p:sp>
        <p:nvSpPr>
          <p:cNvPr id="3" name="Content Placeholder 2"/>
          <p:cNvSpPr>
            <a:spLocks noGrp="1"/>
          </p:cNvSpPr>
          <p:nvPr>
            <p:ph idx="1"/>
          </p:nvPr>
        </p:nvSpPr>
        <p:spPr/>
        <p:txBody>
          <a:bodyPr/>
          <a:lstStyle/>
          <a:p>
            <a:pPr>
              <a:lnSpc>
                <a:spcPct val="90000"/>
              </a:lnSpc>
            </a:pPr>
            <a:r>
              <a:rPr lang="en-US" i="1" dirty="0"/>
              <a:t>So far, we have executed the commands in the command window.  But a more practical way is to create a M-file.</a:t>
            </a:r>
          </a:p>
          <a:p>
            <a:pPr>
              <a:lnSpc>
                <a:spcPct val="90000"/>
              </a:lnSpc>
            </a:pPr>
            <a:endParaRPr lang="en-US" dirty="0" smtClean="0">
              <a:latin typeface="Arial" charset="0"/>
              <a:cs typeface="Arial" charset="0"/>
            </a:endParaRPr>
          </a:p>
          <a:p>
            <a:pPr>
              <a:lnSpc>
                <a:spcPct val="90000"/>
              </a:lnSpc>
            </a:pPr>
            <a:r>
              <a:rPr lang="en-US" dirty="0" smtClean="0">
                <a:latin typeface="Arial" charset="0"/>
                <a:cs typeface="Arial" charset="0"/>
              </a:rPr>
              <a:t>The </a:t>
            </a:r>
            <a:r>
              <a:rPr lang="en-US" dirty="0">
                <a:latin typeface="Arial" charset="0"/>
                <a:cs typeface="Arial" charset="0"/>
              </a:rPr>
              <a:t>M-file is a text file that consists a group of MATLAB commands.</a:t>
            </a:r>
          </a:p>
          <a:p>
            <a:pPr>
              <a:lnSpc>
                <a:spcPct val="90000"/>
              </a:lnSpc>
            </a:pPr>
            <a:r>
              <a:rPr lang="en-US" dirty="0">
                <a:latin typeface="Arial" charset="0"/>
                <a:cs typeface="Arial" charset="0"/>
              </a:rPr>
              <a:t>MATLAB can open and execute the commands exactly as if they were entered at the MATLAB command window.</a:t>
            </a:r>
          </a:p>
          <a:p>
            <a:pPr>
              <a:lnSpc>
                <a:spcPct val="90000"/>
              </a:lnSpc>
            </a:pPr>
            <a:r>
              <a:rPr lang="en-US" dirty="0">
                <a:latin typeface="Arial" charset="0"/>
                <a:cs typeface="Arial" charset="0"/>
              </a:rPr>
              <a:t>To run the M-files, just type the file name in the command window. (make sure the current working directory is set correctly)</a:t>
            </a:r>
          </a:p>
          <a:p>
            <a:pPr algn="ctr">
              <a:lnSpc>
                <a:spcPct val="90000"/>
              </a:lnSpc>
              <a:buFont typeface="Wingdings" pitchFamily="2" charset="2"/>
              <a:buNone/>
            </a:pPr>
            <a:r>
              <a:rPr lang="en-US" dirty="0">
                <a:solidFill>
                  <a:schemeClr val="tx2"/>
                </a:solidFill>
                <a:latin typeface="Arial" charset="0"/>
                <a:cs typeface="Arial" charset="0"/>
              </a:rPr>
              <a:t>All MATLAB commands are M-files.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511367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1667</TotalTime>
  <Words>1809</Words>
  <Application>Microsoft Office PowerPoint</Application>
  <PresentationFormat>On-screen Show (4:3)</PresentationFormat>
  <Paragraphs>363</Paragraphs>
  <Slides>32</Slides>
  <Notes>13</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Clarity</vt:lpstr>
      <vt:lpstr>Resource Allocation in Wireless Cellular Network</vt:lpstr>
      <vt:lpstr>Matlab windows</vt:lpstr>
      <vt:lpstr>flow control constructs</vt:lpstr>
      <vt:lpstr>if</vt:lpstr>
      <vt:lpstr>switch</vt:lpstr>
      <vt:lpstr>for</vt:lpstr>
      <vt:lpstr>while</vt:lpstr>
      <vt:lpstr>break</vt:lpstr>
      <vt:lpstr>M-Files</vt:lpstr>
      <vt:lpstr>Scripts and Functions</vt:lpstr>
      <vt:lpstr>User-Defined Function</vt:lpstr>
      <vt:lpstr>Function example</vt:lpstr>
      <vt:lpstr>Creating Scripts and functions with MATLAB Editor/Debugger  </vt:lpstr>
      <vt:lpstr>PowerPoint Presentation</vt:lpstr>
      <vt:lpstr>PowerPoint Presentation</vt:lpstr>
      <vt:lpstr>Random matrix</vt:lpstr>
      <vt:lpstr>Uniformly distributed random numbers</vt:lpstr>
      <vt:lpstr>Normally distributed random numbers</vt:lpstr>
      <vt:lpstr>Random matrices of integers</vt:lpstr>
      <vt:lpstr>Basics</vt:lpstr>
      <vt:lpstr>Generating Data</vt:lpstr>
      <vt:lpstr>Plot </vt:lpstr>
      <vt:lpstr>symbols and colors </vt:lpstr>
      <vt:lpstr>PowerPoint Presentation</vt:lpstr>
      <vt:lpstr>Plot example</vt:lpstr>
      <vt:lpstr>Plot Properties</vt:lpstr>
      <vt:lpstr>PowerPoint Presentation</vt:lpstr>
      <vt:lpstr>Hold</vt:lpstr>
      <vt:lpstr>Figure</vt:lpstr>
      <vt:lpstr>Subplot</vt:lpstr>
      <vt:lpstr>Exercise</vt:lpstr>
      <vt:lpstr>Solution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Maryam</dc:creator>
  <cp:lastModifiedBy>Maryam</cp:lastModifiedBy>
  <cp:revision>102</cp:revision>
  <dcterms:created xsi:type="dcterms:W3CDTF">2006-08-16T00:00:00Z</dcterms:created>
  <dcterms:modified xsi:type="dcterms:W3CDTF">2014-02-10T07:12:37Z</dcterms:modified>
</cp:coreProperties>
</file>