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2"/>
  </p:sldMasterIdLst>
  <p:notesMasterIdLst>
    <p:notesMasterId r:id="rId24"/>
  </p:notesMasterIdLst>
  <p:sldIdLst>
    <p:sldId id="256" r:id="rId3"/>
    <p:sldId id="262" r:id="rId4"/>
    <p:sldId id="265" r:id="rId5"/>
    <p:sldId id="266" r:id="rId6"/>
    <p:sldId id="268" r:id="rId7"/>
    <p:sldId id="270" r:id="rId8"/>
    <p:sldId id="272" r:id="rId9"/>
    <p:sldId id="277" r:id="rId10"/>
    <p:sldId id="279" r:id="rId11"/>
    <p:sldId id="281" r:id="rId12"/>
    <p:sldId id="283" r:id="rId13"/>
    <p:sldId id="286" r:id="rId14"/>
    <p:sldId id="288" r:id="rId15"/>
    <p:sldId id="290" r:id="rId16"/>
    <p:sldId id="292" r:id="rId17"/>
    <p:sldId id="294" r:id="rId18"/>
    <p:sldId id="296" r:id="rId19"/>
    <p:sldId id="298" r:id="rId20"/>
    <p:sldId id="300" r:id="rId21"/>
    <p:sldId id="30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5"/>
            <p14:sldId id="266"/>
            <p14:sldId id="268"/>
            <p14:sldId id="270"/>
            <p14:sldId id="272"/>
            <p14:sldId id="277"/>
            <p14:sldId id="279"/>
            <p14:sldId id="281"/>
            <p14:sldId id="283"/>
            <p14:sldId id="286"/>
            <p14:sldId id="288"/>
            <p14:sldId id="290"/>
            <p14:sldId id="292"/>
            <p14:sldId id="294"/>
            <p14:sldId id="296"/>
            <p14:sldId id="298"/>
            <p14:sldId id="300"/>
            <p14:sldId id="302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280" autoAdjust="0"/>
  </p:normalViewPr>
  <p:slideViewPr>
    <p:cSldViewPr snapToGrid="0">
      <p:cViewPr varScale="1">
        <p:scale>
          <a:sx n="47" d="100"/>
          <a:sy n="47" d="100"/>
        </p:scale>
        <p:origin x="540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شناسایی چهره دو مرحله ای وزن دار با استفاده از نمایش تنک نمونه تست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2906" y="4952953"/>
            <a:ext cx="6705599" cy="1137793"/>
          </a:xfrm>
        </p:spPr>
        <p:txBody>
          <a:bodyPr>
            <a:norm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میلاد خادمی نوری، محمد مالمیر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444062"/>
                <a:ext cx="12191999" cy="5637286"/>
              </a:xfrm>
            </p:spPr>
            <p:txBody>
              <a:bodyPr>
                <a:normAutofit/>
              </a:bodyPr>
              <a:lstStyle/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ورودی: ماتریس نمونه های آموزشی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و نمونه تست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a-IR" sz="28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به منظور داشتن نرم2 واحد، ستون های </a:t>
                </a:r>
                <a:r>
                  <a:rPr lang="en-US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A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و </a:t>
                </a:r>
                <a:r>
                  <a:rPr lang="en-US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y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را نرمالایز کنید.</a:t>
                </a:r>
                <a:endParaRPr lang="en-US" sz="28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M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نزدیک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ترین همسایگی اول نمونه تست را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مشخص </a:t>
                </a: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کنید.</a:t>
                </a:r>
                <a:endParaRPr lang="en-US" sz="28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استفاده از </a:t>
                </a:r>
                <a:r>
                  <a:rPr lang="en-US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M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نزدیک ترین همسایگی به دست آمده رابطه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را تشکیل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دهید.</a:t>
                </a: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نمونه </a:t>
                </a:r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را در کلاسی که کمترین مقدار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8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را دارد طبقه بندی کنید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444062"/>
                <a:ext cx="12191999" cy="5637286"/>
              </a:xfrm>
              <a:blipFill rotWithShape="0">
                <a:blip r:embed="rId2"/>
                <a:stretch>
                  <a:fillRect l="-250" r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>
                <a:solidFill>
                  <a:schemeClr val="tx1"/>
                </a:solidFill>
                <a:cs typeface="B Titr" panose="00000700000000000000" pitchFamily="2" charset="-78"/>
              </a:rPr>
              <a:t>مراحل اصلی روش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WTPTSSR</a:t>
            </a: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9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64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</a:t>
            </a:r>
          </a:p>
          <a:p>
            <a:pPr algn="ctr" rtl="1"/>
            <a:r>
              <a:rPr lang="fa-IR" dirty="0" smtClean="0">
                <a:cs typeface="B Titr" panose="00000700000000000000" pitchFamily="2" charset="-78"/>
              </a:rPr>
              <a:t>عملکرد الگوریتم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WTPTSSR</a:t>
            </a:r>
            <a:r>
              <a:rPr lang="fa-IR" dirty="0" smtClean="0">
                <a:cs typeface="B Titr" panose="00000700000000000000" pitchFamily="2" charset="-78"/>
              </a:rPr>
              <a:t> بر حسب تغییرات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1869440"/>
            <a:ext cx="6644640" cy="4988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10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53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</a:t>
            </a:r>
          </a:p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نمونه تصویر یک فرد از دیتابیس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36800" y="2062479"/>
            <a:ext cx="7477760" cy="4196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11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2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</a:t>
            </a:r>
          </a:p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 نرخ شناسایی برای دیتابیس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35680" y="1437553"/>
            <a:ext cx="5080000" cy="419671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03880" y="5634269"/>
            <a:ext cx="6202680" cy="1223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12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11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</a:t>
            </a:r>
          </a:p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نمونه تصویر یک فرد از دیتابیس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30" y="2095500"/>
            <a:ext cx="7327900" cy="3837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13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02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</a:t>
            </a:r>
          </a:p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 نرخ شناسایی برای دیتابیس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69920" y="1392842"/>
            <a:ext cx="5283198" cy="425103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83839" y="5628638"/>
            <a:ext cx="6624320" cy="12293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14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25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</a:t>
            </a:r>
          </a:p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نمونه تصویر یک فرد از دیتابیس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140" y="2192337"/>
            <a:ext cx="6609080" cy="3802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15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15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</a:t>
            </a:r>
          </a:p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 نرخ شناسایی برای دیتابیس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0435" y="1439141"/>
            <a:ext cx="4743450" cy="3667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71900" y="5448300"/>
            <a:ext cx="4648200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16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83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</a:t>
            </a:r>
          </a:p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نمونه تصویر یک فرد از دیتابیس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59380" y="2971800"/>
            <a:ext cx="6832600" cy="1884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17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51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نتایج</a:t>
            </a:r>
          </a:p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نمونه تصویر یک فرد از دیتابیس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40125" y="1495339"/>
            <a:ext cx="4705350" cy="36480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5419725"/>
            <a:ext cx="4648200" cy="1438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18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43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سر فصل ها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503" y="1872921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434" y="2038306"/>
            <a:ext cx="11112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مقدمه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روش دو مرحله ای نمایش تنک نمونه تست (</a:t>
            </a:r>
            <a:r>
              <a:rPr lang="en-US" sz="3600" dirty="0" smtClean="0">
                <a:cs typeface="B Nazanin" panose="00000400000000000000" pitchFamily="2" charset="-78"/>
              </a:rPr>
              <a:t>TPTSSR</a:t>
            </a:r>
            <a:r>
              <a:rPr lang="fa-IR" sz="3600" dirty="0" smtClean="0">
                <a:cs typeface="B Nazanin" panose="00000400000000000000" pitchFamily="2" charset="-78"/>
              </a:rPr>
              <a:t>)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روش دو مرحله ای نمایش تنک و وزن دار نمونه تست (</a:t>
            </a:r>
            <a:r>
              <a:rPr lang="en-US" sz="3600" dirty="0" smtClean="0">
                <a:cs typeface="B Nazanin" panose="00000400000000000000" pitchFamily="2" charset="-78"/>
              </a:rPr>
              <a:t>WTPTSSR</a:t>
            </a:r>
            <a:r>
              <a:rPr lang="fa-IR" sz="3600" dirty="0" smtClean="0">
                <a:cs typeface="B Nazanin" panose="00000400000000000000" pitchFamily="2" charset="-78"/>
              </a:rPr>
              <a:t>)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نتایج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نتیجه گیری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نتی</a:t>
            </a:r>
            <a:r>
              <a:rPr lang="fa-IR" dirty="0" smtClean="0">
                <a:cs typeface="B Titr" panose="00000700000000000000" pitchFamily="2" charset="-78"/>
              </a:rPr>
              <a:t>جه گیری</a:t>
            </a:r>
            <a:endParaRPr lang="fa-IR" dirty="0" smtClean="0">
              <a:cs typeface="B Titr" panose="000007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" y="2230121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cs typeface="B Nazanin" panose="00000400000000000000" pitchFamily="2" charset="-78"/>
              </a:rPr>
              <a:t>در روش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TPTSSR</a:t>
            </a:r>
            <a:r>
              <a:rPr lang="fa-I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8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نمایش نمونه تست با بهترین انتخاب ها از نمونه های آموزشی صورت می گیرد.</a:t>
            </a:r>
          </a:p>
          <a:p>
            <a:pPr algn="r" rtl="1"/>
            <a:endParaRPr lang="fa-IR" sz="28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جمع وزن دار نمونه های آموزشی انتخاب شده به منظور طبقه بندی نمونه های آموزشی مورد استفاده قرار می </a:t>
            </a:r>
            <a:r>
              <a:rPr lang="fa-IR" sz="2800" dirty="0" smtClean="0">
                <a:cs typeface="B Nazanin" panose="00000400000000000000" pitchFamily="2" charset="-78"/>
              </a:rPr>
              <a:t>گیرد</a:t>
            </a:r>
          </a:p>
          <a:p>
            <a:pPr algn="r" rtl="1"/>
            <a:endParaRPr lang="fa-IR" sz="2800" dirty="0">
              <a:cs typeface="B Nazanin" panose="00000400000000000000" pitchFamily="2" charset="-78"/>
            </a:endParaRPr>
          </a:p>
          <a:p>
            <a:pPr algn="r" rtl="1"/>
            <a:r>
              <a:rPr lang="en-US" sz="2800" dirty="0">
                <a:cs typeface="B Nazanin" panose="00000400000000000000" pitchFamily="2" charset="-78"/>
              </a:rPr>
              <a:t>TPTSSR </a:t>
            </a:r>
            <a:r>
              <a:rPr lang="fa-IR" sz="2800" dirty="0">
                <a:cs typeface="B Nazanin" panose="00000400000000000000" pitchFamily="2" charset="-78"/>
              </a:rPr>
              <a:t>از اطلاعات کلی تصویر بهره می گیرد و چندات به اطلاعات محلی تصویر نمی پردازد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یک توسعه مستقیم از </a:t>
            </a:r>
            <a:r>
              <a:rPr lang="en-US" sz="2800" dirty="0">
                <a:cs typeface="B Nazanin" panose="00000400000000000000" pitchFamily="2" charset="-78"/>
              </a:rPr>
              <a:t>TPTSSR </a:t>
            </a:r>
            <a:r>
              <a:rPr lang="fa-IR" sz="2800" dirty="0">
                <a:cs typeface="B Nazanin" panose="00000400000000000000" pitchFamily="2" charset="-78"/>
              </a:rPr>
              <a:t>روش </a:t>
            </a:r>
            <a:r>
              <a:rPr lang="en-US" sz="2800" dirty="0">
                <a:cs typeface="B Nazanin" panose="00000400000000000000" pitchFamily="2" charset="-78"/>
              </a:rPr>
              <a:t>WTPTSSR </a:t>
            </a:r>
            <a:r>
              <a:rPr lang="fa-IR" sz="2800" dirty="0" smtClean="0">
                <a:cs typeface="B Nazanin" panose="00000400000000000000" pitchFamily="2" charset="-78"/>
              </a:rPr>
              <a:t> است </a:t>
            </a:r>
            <a:r>
              <a:rPr lang="fa-IR" sz="2800" dirty="0">
                <a:cs typeface="B Nazanin" panose="00000400000000000000" pitchFamily="2" charset="-78"/>
              </a:rPr>
              <a:t>که امکان بهره گیری از اطلاعات محلی را به روش </a:t>
            </a:r>
            <a:r>
              <a:rPr lang="en-US" sz="2800" dirty="0">
                <a:cs typeface="B Nazanin" panose="00000400000000000000" pitchFamily="2" charset="-78"/>
              </a:rPr>
              <a:t>TPTSSR </a:t>
            </a:r>
            <a:r>
              <a:rPr lang="fa-IR" sz="2800" dirty="0">
                <a:cs typeface="B Nazanin" panose="00000400000000000000" pitchFamily="2" charset="-78"/>
              </a:rPr>
              <a:t>اضافه می کند 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19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99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pPr algn="ctr" rtl="1"/>
            <a:r>
              <a:rPr lang="fa-IR" sz="6600" dirty="0" smtClean="0">
                <a:cs typeface="B Titr" panose="00000700000000000000" pitchFamily="2" charset="-78"/>
              </a:rPr>
              <a:t>با تشکر</a:t>
            </a:r>
            <a:endParaRPr lang="en-US" sz="66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مقدمه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906905"/>
            <a:ext cx="11018606" cy="4351338"/>
          </a:xfrm>
        </p:spPr>
        <p:txBody>
          <a:bodyPr>
            <a:normAutofit fontScale="92500" lnSpcReduction="20000"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900" dirty="0">
                <a:solidFill>
                  <a:schemeClr val="tx1"/>
                </a:solidFill>
                <a:cs typeface="B Nazanin" panose="00000400000000000000" pitchFamily="2" charset="-78"/>
              </a:rPr>
              <a:t>در بازشناسی </a:t>
            </a:r>
            <a:r>
              <a:rPr lang="fa-IR" sz="39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چهره شما </a:t>
            </a:r>
            <a:r>
              <a:rPr lang="fa-IR" sz="3900" dirty="0">
                <a:solidFill>
                  <a:schemeClr val="tx1"/>
                </a:solidFill>
                <a:cs typeface="B Nazanin" panose="00000400000000000000" pitchFamily="2" charset="-78"/>
              </a:rPr>
              <a:t>با دیدن تصویر یک فرد باید بگویید که این تصویر مربوط به کدام یک از افرادی است که قبلا </a:t>
            </a:r>
            <a:r>
              <a:rPr lang="fa-IR" sz="39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دیده‌اید.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9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این مساله دارای دو بخش آموزش و آزمایش است.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9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هر مساله تشخیص چهره دارای سه بخش گرفتن </a:t>
            </a:r>
            <a:r>
              <a:rPr lang="fa-IR" sz="3900" dirty="0">
                <a:solidFill>
                  <a:schemeClr val="tx1"/>
                </a:solidFill>
                <a:cs typeface="B Nazanin" panose="00000400000000000000" pitchFamily="2" charset="-78"/>
              </a:rPr>
              <a:t>تصویر چهره، استخراج ویژگی های تصویر چهره و اعمال طبقه بندی </a:t>
            </a:r>
            <a:r>
              <a:rPr lang="fa-IR" sz="39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چهره می باشد.</a:t>
            </a:r>
            <a:endParaRPr lang="en-US" sz="39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2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90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مقدمه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08429"/>
            <a:ext cx="10927079" cy="5395132"/>
          </a:xfrm>
        </p:spPr>
        <p:txBody>
          <a:bodyPr>
            <a:norm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روش های تشخیص چهره کلاسیک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Principle Component </a:t>
            </a:r>
            <a:r>
              <a:rPr lang="en-US" sz="2400" dirty="0" smtClean="0">
                <a:solidFill>
                  <a:schemeClr val="tx1"/>
                </a:solidFill>
              </a:rPr>
              <a:t>Analysis</a:t>
            </a:r>
            <a:endParaRPr lang="fa-IR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General </a:t>
            </a:r>
            <a:r>
              <a:rPr lang="en-US" sz="2400" dirty="0">
                <a:solidFill>
                  <a:schemeClr val="tx1"/>
                </a:solidFill>
              </a:rPr>
              <a:t>tensor discriminant </a:t>
            </a:r>
            <a:r>
              <a:rPr lang="en-US" sz="2400" dirty="0" smtClean="0">
                <a:solidFill>
                  <a:schemeClr val="tx1"/>
                </a:solidFill>
              </a:rPr>
              <a:t>analysis</a:t>
            </a:r>
            <a:endParaRPr lang="fa-IR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Manhattan Non-negative Matrix </a:t>
            </a:r>
            <a:r>
              <a:rPr lang="en-US" sz="2400" dirty="0" smtClean="0">
                <a:solidFill>
                  <a:schemeClr val="tx1"/>
                </a:solidFill>
              </a:rPr>
              <a:t>Factorization</a:t>
            </a:r>
            <a:endParaRPr lang="fa-IR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Robust Principle Component </a:t>
            </a:r>
            <a:r>
              <a:rPr lang="en-US" sz="2400" dirty="0" smtClean="0">
                <a:solidFill>
                  <a:schemeClr val="tx1"/>
                </a:solidFill>
              </a:rPr>
              <a:t>Analysis</a:t>
            </a:r>
            <a:endParaRPr lang="fa-IR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Non-Negative Matrix </a:t>
            </a:r>
            <a:r>
              <a:rPr lang="en-US" sz="2400" dirty="0" smtClean="0">
                <a:solidFill>
                  <a:schemeClr val="tx1"/>
                </a:solidFill>
              </a:rPr>
              <a:t>Factorization</a:t>
            </a:r>
            <a:endParaRPr lang="fa-IR" sz="2400" dirty="0" smtClean="0">
              <a:solidFill>
                <a:schemeClr val="tx1"/>
              </a:solidFill>
            </a:endParaRPr>
          </a:p>
          <a:p>
            <a:pPr marL="457200" indent="-4572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روش های تشخیص چهره مبتنی بر نمایش تنک به دو دسته کلی مبتنی بر نرم1 (</a:t>
            </a:r>
            <a:r>
              <a:rPr lang="en-US" sz="32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NBRM1</a:t>
            </a:r>
            <a:r>
              <a:rPr lang="fa-IR" sz="32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و مبتنی بر نرم2 (</a:t>
            </a:r>
            <a:r>
              <a:rPr lang="en-US" sz="3200" dirty="0" smtClean="0">
                <a:solidFill>
                  <a:schemeClr val="tx1"/>
                </a:solidFill>
                <a:cs typeface="B Nazanin" panose="00000400000000000000" pitchFamily="2" charset="-78"/>
              </a:rPr>
              <a:t>NBRM2</a:t>
            </a:r>
            <a:r>
              <a:rPr lang="fa-IR" sz="32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تقسیم می شوند.</a:t>
            </a:r>
            <a:endParaRPr lang="en-US" sz="32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3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49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روش دو مرحله ای نمایش تنک نمونه تست</a:t>
            </a:r>
            <a:r>
              <a:rPr lang="en-US" dirty="0" smtClean="0">
                <a:cs typeface="B Titr" panose="00000700000000000000" pitchFamily="2" charset="-78"/>
              </a:rPr>
              <a:t> </a:t>
            </a:r>
            <a:r>
              <a:rPr lang="fa-IR" dirty="0" smtClean="0">
                <a:cs typeface="B Titr" panose="00000700000000000000" pitchFamily="2" charset="-78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TPTSSR</a:t>
            </a:r>
            <a:r>
              <a:rPr lang="fa-IR" dirty="0" smtClean="0">
                <a:cs typeface="B Titr" panose="00000700000000000000" pitchFamily="2" charset="-78"/>
              </a:rPr>
              <a:t>)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>مرحله1</a:t>
            </a:r>
            <a:endParaRPr lang="en-US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402080"/>
                <a:ext cx="12034520" cy="4856163"/>
              </a:xfrm>
            </p:spPr>
            <p:txBody>
              <a:bodyPr>
                <a:normAutofit/>
              </a:bodyPr>
              <a:lstStyle/>
              <a:p>
                <a:pPr marL="571500" indent="-571500" algn="r" rtl="1">
                  <a:buFont typeface="Arial" panose="020B0604020202020204" pitchFamily="34" charset="0"/>
                  <a:buChar char="•"/>
                </a:pP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نمایش </a:t>
                </a: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نمونه تست به صورت ترکیب خطی نمونه های آموزشی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endParaRPr lang="fa-IR" sz="3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571500" indent="-571500" algn="r" rtl="1">
                  <a:buFont typeface="Arial" panose="020B0604020202020204" pitchFamily="34" charset="0"/>
                  <a:buChar char="•"/>
                </a:pP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کمینه کردن عبارت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𝐴𝑋</m:t>
                            </m:r>
                          </m:e>
                        </m:d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a-IR" sz="3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571500" indent="-571500" algn="r" rtl="1">
                  <a:buFont typeface="Arial" panose="020B0604020202020204" pitchFamily="34" charset="0"/>
                  <a:buChar char="•"/>
                </a:pP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ارزیابی سهم </a:t>
                </a: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هر یک از نمونه های آموزشی با </a:t>
                </a: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رابطه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و انتخاب </a:t>
                </a:r>
                <a:r>
                  <a:rPr lang="en-US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M</a:t>
                </a: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نزدیک ترین همسایگی با نمونه </a:t>
                </a: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تست.</a:t>
                </a:r>
                <a:endParaRPr lang="fa-IR" sz="36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402080"/>
                <a:ext cx="12034520" cy="4856163"/>
              </a:xfrm>
              <a:blipFill rotWithShape="0">
                <a:blip r:embed="rId2"/>
                <a:stretch>
                  <a:fillRect l="-1570" r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4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46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434" y="1463040"/>
                <a:ext cx="11018606" cy="4795203"/>
              </a:xfrm>
            </p:spPr>
            <p:txBody>
              <a:bodyPr>
                <a:normAutofit lnSpcReduction="10000"/>
              </a:bodyPr>
              <a:lstStyle/>
              <a:p>
                <a:pPr marL="571500" indent="-571500" algn="r" rtl="1">
                  <a:buFont typeface="Arial" panose="020B0604020202020204" pitchFamily="34" charset="0"/>
                  <a:buChar char="•"/>
                </a:pP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نمایش </a:t>
                </a: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نمونه تست به صورت ترکیب خطی </a:t>
                </a:r>
                <a:r>
                  <a:rPr lang="en-US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M</a:t>
                </a: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نمونه آموزشی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fa-IR" sz="3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571500" indent="-571500" algn="r" rtl="1">
                  <a:buFont typeface="Arial" panose="020B0604020202020204" pitchFamily="34" charset="0"/>
                  <a:buChar char="•"/>
                </a:pP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کمینه کردن عبارت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acc>
                              <m:accPr>
                                <m:chr m:val="̃"/>
                                <m:ctrlPr>
                                  <a:rPr lang="en-US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en-US" sz="3600" dirty="0" smtClean="0">
                  <a:solidFill>
                    <a:schemeClr val="tx1"/>
                  </a:solidFill>
                </a:endParaRPr>
              </a:p>
              <a:p>
                <a:pPr marL="571500" indent="-571500" algn="r" rtl="1">
                  <a:buFont typeface="Arial" panose="020B0604020202020204" pitchFamily="34" charset="0"/>
                  <a:buChar char="•"/>
                </a:pPr>
                <a:r>
                  <a:rPr lang="fa-IR" sz="36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ارزیابی سهم هر کلاس در بازسازی نمونه تست و طبقه بندی آن با رابطه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a-IR" sz="3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endParaRPr lang="en-US" sz="39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34" y="1463040"/>
                <a:ext cx="11018606" cy="4795203"/>
              </a:xfrm>
              <a:blipFill rotWithShape="0">
                <a:blip r:embed="rId2"/>
                <a:stretch>
                  <a:fillRect r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756834" y="-111760"/>
            <a:ext cx="10749367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روش دو مرحله ای نمایش تنک نمونه تست</a:t>
            </a:r>
            <a:r>
              <a:rPr lang="en-US" dirty="0" smtClean="0">
                <a:cs typeface="B Titr" panose="00000700000000000000" pitchFamily="2" charset="-78"/>
              </a:rPr>
              <a:t> </a:t>
            </a:r>
            <a:r>
              <a:rPr lang="fa-IR" dirty="0" smtClean="0">
                <a:cs typeface="B Titr" panose="00000700000000000000" pitchFamily="2" charset="-78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TPTSSR</a:t>
            </a:r>
            <a:r>
              <a:rPr lang="fa-IR" dirty="0" smtClean="0">
                <a:cs typeface="B Titr" panose="00000700000000000000" pitchFamily="2" charset="-78"/>
              </a:rPr>
              <a:t>)</a:t>
            </a:r>
          </a:p>
          <a:p>
            <a:pPr algn="ctr" rtl="1"/>
            <a:r>
              <a:rPr lang="fa-IR" dirty="0" smtClean="0">
                <a:cs typeface="B Titr" panose="00000700000000000000" pitchFamily="2" charset="-78"/>
              </a:rPr>
              <a:t>مرحله2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5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98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906905"/>
            <a:ext cx="11018606" cy="4351338"/>
          </a:xfrm>
        </p:spPr>
        <p:txBody>
          <a:bodyPr>
            <a:norm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بازسازی با استفاده از همه نمونه های آموزشی (</a:t>
            </a:r>
            <a:r>
              <a:rPr lang="en-US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TPTSSR</a:t>
            </a: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می تواند منجر به یک طبقه بندی غیر مطمئن شود.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 روش </a:t>
            </a:r>
            <a:r>
              <a:rPr lang="en-US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TPTSSR</a:t>
            </a:r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از ساختار خطی داده ها استفاده می شد که می تواند منجر به از دست اطلاعات محلی شود.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روش دو مرحله ای نمایش تنک و وزن دار نمونه تست</a:t>
            </a:r>
            <a:r>
              <a:rPr lang="en-US" dirty="0" smtClean="0">
                <a:cs typeface="B Titr" panose="00000700000000000000" pitchFamily="2" charset="-78"/>
              </a:rPr>
              <a:t> </a:t>
            </a:r>
            <a:r>
              <a:rPr lang="fa-IR" dirty="0" smtClean="0">
                <a:cs typeface="B Titr" panose="00000700000000000000" pitchFamily="2" charset="-78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WTPTSSR</a:t>
            </a:r>
            <a:r>
              <a:rPr lang="fa-IR" dirty="0" smtClean="0">
                <a:cs typeface="B Titr" panose="00000700000000000000" pitchFamily="2" charset="-78"/>
              </a:rPr>
              <a:t>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6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02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02080"/>
                <a:ext cx="12192000" cy="5332314"/>
              </a:xfrm>
            </p:spPr>
            <p:txBody>
              <a:bodyPr>
                <a:normAutofit fontScale="40000" lnSpcReduction="20000"/>
              </a:bodyPr>
              <a:lstStyle/>
              <a:p>
                <a:pPr marL="512763" indent="-512763" algn="r" defTabSz="623888" rtl="1">
                  <a:buFont typeface="Arial" panose="020B0604020202020204" pitchFamily="34" charset="0"/>
                  <a:buChar char="•"/>
                </a:pPr>
                <a:r>
                  <a:rPr lang="fa-IR" sz="9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این روش هم ساختار محلی و هم تنک بودن در نظر گرفته شده است.</a:t>
                </a:r>
              </a:p>
              <a:p>
                <a:pPr marL="579438" indent="-579438" algn="r" rtl="1">
                  <a:buFont typeface="Arial" panose="020B0604020202020204" pitchFamily="34" charset="0"/>
                  <a:buChar char="•"/>
                </a:pPr>
                <a:r>
                  <a:rPr lang="fa-IR" sz="9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روش </a:t>
                </a:r>
                <a:r>
                  <a:rPr lang="en-US" sz="9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WTPTSSR</a:t>
                </a:r>
                <a:r>
                  <a:rPr lang="fa-IR" sz="9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در واقع حل مساله بهینه سازی وزن دار زیر است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7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sSub>
                        <m:sSubPr>
                          <m:ctrlP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𝑊𝑋</m:t>
                              </m:r>
                            </m:e>
                          </m:d>
                        </m:e>
                        <m:sub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fa-IR" sz="7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623888" indent="-623888" algn="r" rtl="1">
                  <a:buFont typeface="Arial" panose="020B0604020202020204" pitchFamily="34" charset="0"/>
                  <a:buChar char="•"/>
                </a:pPr>
                <a:r>
                  <a:rPr lang="fa-IR" sz="9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در این روش </a:t>
                </a:r>
                <a:r>
                  <a:rPr lang="en-US" sz="9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fa-IR" sz="9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یک ماتریس قطری و یک تطبیق دهندهه محلی است.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7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en-US" sz="7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US" sz="7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7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7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7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)])</m:t>
                      </m:r>
                    </m:oMath>
                  </m:oMathPara>
                </a14:m>
                <a:endParaRPr lang="en-US" sz="70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02080"/>
                <a:ext cx="12192000" cy="5332314"/>
              </a:xfrm>
              <a:blipFill rotWithShape="0">
                <a:blip r:embed="rId2"/>
                <a:stretch>
                  <a:fillRect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روش دو مرحله ای نمایش تنک و وزن دار نمونه تست</a:t>
            </a:r>
            <a:r>
              <a:rPr lang="en-US" dirty="0" smtClean="0">
                <a:cs typeface="B Titr" panose="00000700000000000000" pitchFamily="2" charset="-78"/>
              </a:rPr>
              <a:t> </a:t>
            </a:r>
            <a:r>
              <a:rPr lang="fa-IR" dirty="0" smtClean="0">
                <a:cs typeface="B Titr" panose="00000700000000000000" pitchFamily="2" charset="-78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WTPTSSR</a:t>
            </a:r>
            <a:r>
              <a:rPr lang="fa-IR" dirty="0" smtClean="0">
                <a:cs typeface="B Titr" panose="00000700000000000000" pitchFamily="2" charset="-78"/>
              </a:rPr>
              <a:t>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7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58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325120" y="1910080"/>
                <a:ext cx="12583161" cy="4362649"/>
              </a:xfrm>
            </p:spPr>
            <p:txBody>
              <a:bodyPr>
                <a:normAutofit/>
              </a:bodyPr>
              <a:lstStyle/>
              <a:p>
                <a:pPr marL="571500" indent="-571500" algn="r" rtl="1">
                  <a:buFont typeface="Arial" panose="020B0604020202020204" pitchFamily="34" charset="0"/>
                  <a:buChar char="•"/>
                </a:pPr>
                <a:r>
                  <a:rPr lang="fa-IR" sz="39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 استفاده از روش لاگرانژ </a:t>
                </a:r>
                <a:r>
                  <a:rPr lang="fa-IR" sz="39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برای مساله </a:t>
                </a:r>
                <a:r>
                  <a:rPr lang="en-US" sz="39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WTPTSSR</a:t>
                </a:r>
                <a:r>
                  <a:rPr lang="fa-IR" sz="39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خواهیم داشت.</a:t>
                </a:r>
                <a:endParaRPr lang="fa-IR" sz="39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a-IR" sz="3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571500" indent="-571500" algn="r" rtl="1">
                  <a:buFont typeface="Arial" panose="020B0604020202020204" pitchFamily="34" charset="0"/>
                  <a:buChar char="•"/>
                </a:pPr>
                <a:r>
                  <a:rPr lang="fa-IR" sz="3900" b="0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B Nazanin" panose="00000400000000000000" pitchFamily="2" charset="-78"/>
                  </a:rPr>
                  <a:t>این مساله دارای جواب تحلیلی به صورت زیر است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a-IR" sz="36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25120" y="1910080"/>
                <a:ext cx="12583161" cy="4362649"/>
              </a:xfrm>
              <a:blipFill rotWithShape="0">
                <a:blip r:embed="rId2"/>
                <a:stretch>
                  <a:fillRect r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304800" y="-111760"/>
            <a:ext cx="11541760" cy="1208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>
                <a:cs typeface="B Titr" panose="00000700000000000000" pitchFamily="2" charset="-78"/>
              </a:rPr>
              <a:t>روش دو مرحله ای نمایش تنک و وزن دار نمونه تست</a:t>
            </a:r>
            <a:r>
              <a:rPr lang="en-US" dirty="0" smtClean="0">
                <a:cs typeface="B Titr" panose="00000700000000000000" pitchFamily="2" charset="-78"/>
              </a:rPr>
              <a:t> </a:t>
            </a:r>
            <a:r>
              <a:rPr lang="fa-IR" dirty="0" smtClean="0">
                <a:cs typeface="B Titr" panose="00000700000000000000" pitchFamily="2" charset="-78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WTPTSSR</a:t>
            </a:r>
            <a:r>
              <a:rPr lang="fa-IR" dirty="0" smtClean="0">
                <a:cs typeface="B Titr" panose="00000700000000000000" pitchFamily="2" charset="-78"/>
              </a:rPr>
              <a:t>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7561" y="6272729"/>
            <a:ext cx="107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8 از 20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04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2010</TotalTime>
  <Words>615</Words>
  <Application>Microsoft Office PowerPoint</Application>
  <PresentationFormat>Widescreen</PresentationFormat>
  <Paragraphs>99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 Nazanin</vt:lpstr>
      <vt:lpstr>B Titr</vt:lpstr>
      <vt:lpstr>Calibri</vt:lpstr>
      <vt:lpstr>Cambria Math</vt:lpstr>
      <vt:lpstr>Segoe UI</vt:lpstr>
      <vt:lpstr>Segoe UI Light</vt:lpstr>
      <vt:lpstr>Times New Roman</vt:lpstr>
      <vt:lpstr>WelcomeDoc</vt:lpstr>
      <vt:lpstr>شناسایی چهره دو مرحله ای وزن دار با استفاده از نمایش تنک نمونه تست </vt:lpstr>
      <vt:lpstr>سر فصل ها</vt:lpstr>
      <vt:lpstr>مقدمه</vt:lpstr>
      <vt:lpstr>مقدمه</vt:lpstr>
      <vt:lpstr>روش دو مرحله ای نمایش تنک نمونه تست (TPTSSR) مرحله1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شناسایی چهره دو مرحله ای وزن دار با استفاده از نمایش تنک نمونه تست</dc:title>
  <dc:creator>Sina</dc:creator>
  <cp:keywords/>
  <cp:lastModifiedBy>Sina</cp:lastModifiedBy>
  <cp:revision>42</cp:revision>
  <dcterms:created xsi:type="dcterms:W3CDTF">2017-07-20T07:33:55Z</dcterms:created>
  <dcterms:modified xsi:type="dcterms:W3CDTF">2017-07-23T06:45:00Z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