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layfair Displ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PlayfairDispl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layfairDisplay-bold.fntdata"/><Relationship Id="rId38" Type="http://schemas.openxmlformats.org/officeDocument/2006/relationships/font" Target="fonts/PlayfairDispl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02399411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602399411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e92930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5e92930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5e92930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5e92930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5e929303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5e929303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e929303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5e929303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e929303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e929303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e929303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e929303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e929303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5e929303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5e929303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5e929303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5e929303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5e929303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5e929303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5e92930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5e929303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5e929303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5e929303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5e929303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5e92930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5e92930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5e929303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5e929303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5e929303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5e929303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5e929303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5e929303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5e929303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5e929303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5e929303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5e929303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5e929303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5e929303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5e929303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5e929303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60239941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60239941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5e929303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5e929303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5e929303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5e929303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602399411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602399411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60239941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6023994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60239941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60239941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602399411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602399411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0239941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0239941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5e929303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5e929303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e929303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e929303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/>
              <a:t>Identifying Pseudo-Concave Probabilistic Programs</a:t>
            </a:r>
            <a:endParaRPr sz="6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 Lukic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Nacin rada AURA alata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Primer: Bacamo 2 novcica, zelimo da posmatramo slucajeve u kojima nisu oba “glave”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AURA ce automatski generisati </a:t>
            </a:r>
            <a:r>
              <a:rPr lang="en" u="sng"/>
              <a:t>ekvivalentan python kod</a:t>
            </a:r>
            <a:r>
              <a:rPr lang="en"/>
              <a:t>, koji pri pokretanju prikazuje raspodelu ove funkcije.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1838325"/>
            <a:ext cx="33909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Ukoliko su raspodele nekog probabilistickog programa </a:t>
            </a:r>
            <a:r>
              <a:rPr b="1" lang="en" sz="1750">
                <a:solidFill>
                  <a:srgbClr val="F07777"/>
                </a:solidFill>
              </a:rPr>
              <a:t>pseudo-konkavne, </a:t>
            </a:r>
            <a:r>
              <a:rPr lang="en" sz="1750"/>
              <a:t>racunanje </a:t>
            </a:r>
            <a:r>
              <a:rPr lang="en" sz="1750"/>
              <a:t>intervala [p1, p2] za tu funkciju u </a:t>
            </a:r>
            <a:r>
              <a:rPr lang="en" sz="1750"/>
              <a:t>AURA alatu bice sigurno tacno.*</a:t>
            </a:r>
            <a:endParaRPr sz="17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Postoje tehnike za automatsko testiranje da li je data funkcija pseudo-konveksna, odnosno pseudo-konkavna.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Tehnika koju sam ja koristila bila je “</a:t>
            </a:r>
            <a:r>
              <a:rPr b="1" lang="en" sz="1750"/>
              <a:t>interval computation</a:t>
            </a:r>
            <a:r>
              <a:rPr lang="en" sz="1750"/>
              <a:t>”.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i="1" lang="en" sz="1750"/>
              <a:t>*Tokom izrade projekta, saznala sam da je za mnoge funkcije dovoljno dokazati i da je njihov logaritam pseudo-konveksan/pseudo-konkavan.</a:t>
            </a:r>
            <a:endParaRPr i="1" sz="175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Tacnost AURA alata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Pseudo-konveksne i pseudo-konkavne funkcije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b="1" lang="en" sz="1750">
                <a:solidFill>
                  <a:srgbClr val="F07777"/>
                </a:solidFill>
              </a:rPr>
              <a:t>Pseudo-konveksne funkcije </a:t>
            </a:r>
            <a:r>
              <a:rPr lang="en" sz="1750"/>
              <a:t>su funkcije koje se ponasaju kao </a:t>
            </a:r>
            <a:r>
              <a:rPr lang="en" sz="1750">
                <a:solidFill>
                  <a:schemeClr val="dk1"/>
                </a:solidFill>
              </a:rPr>
              <a:t>konveksne</a:t>
            </a:r>
            <a:r>
              <a:rPr lang="en" sz="1750"/>
              <a:t> kada je u pitanju pronalazenje njihovih </a:t>
            </a:r>
            <a:r>
              <a:rPr lang="en" sz="1750" u="sng"/>
              <a:t>minimuma</a:t>
            </a:r>
            <a:r>
              <a:rPr lang="en" sz="1750"/>
              <a:t>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750"/>
              <a:t>Ukoliko je funkcija f(x) pseudo-konveksna, onda je funkcija -f(x) pseudo-konkavna.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SzPts val="1750"/>
              <a:buChar char="-"/>
            </a:pPr>
            <a:r>
              <a:rPr b="1" lang="en" sz="1750"/>
              <a:t>Mnoge standardne funkcije raspodele (Gausova, Beta, Gama…) su pseudo-konkavne.</a:t>
            </a:r>
            <a:endParaRPr b="1" sz="175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75" y="2433300"/>
            <a:ext cx="6000050" cy="14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Algoritam za direktnu evaluaciju intervala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375"/>
            <a:ext cx="8520601" cy="2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Intervali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Interval [a, b] predstavlja raspon izmedju dve vrednosti, gde </a:t>
            </a:r>
            <a:r>
              <a:rPr i="1" lang="en"/>
              <a:t>a</a:t>
            </a:r>
            <a:r>
              <a:rPr lang="en"/>
              <a:t> predstavlja donju, a </a:t>
            </a:r>
            <a:r>
              <a:rPr i="1" lang="en"/>
              <a:t>b </a:t>
            </a:r>
            <a:r>
              <a:rPr lang="en"/>
              <a:t>gornju granicu tog raspona.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Na primer: ako je t(g) vreme za koje je objektu potrebno da dodje do poda kad je bacen sa visine h=50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                                      </a:t>
            </a:r>
            <a:r>
              <a:rPr i="1" lang="en" sz="1400"/>
              <a:t>“g” predstavlja gravitaciono ubrzanje, koje nike identicno na svakom mestu u svetu.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</a:t>
            </a:r>
            <a:endParaRPr i="1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" y="2622775"/>
            <a:ext cx="1583275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00" y="3210088"/>
            <a:ext cx="2324100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6"/>
          <p:cNvCxnSpPr/>
          <p:nvPr/>
        </p:nvCxnSpPr>
        <p:spPr>
          <a:xfrm>
            <a:off x="3217325" y="3513675"/>
            <a:ext cx="15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6"/>
          <p:cNvSpPr txBox="1"/>
          <p:nvPr/>
        </p:nvSpPr>
        <p:spPr>
          <a:xfrm>
            <a:off x="5044725" y="3365500"/>
            <a:ext cx="3097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Vrednost t(g) pripada intervalu: [3.19, 3.20]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Intervali i aritmetika nad njima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775" y="1198551"/>
            <a:ext cx="6085300" cy="3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 pri implementaciji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Da li je X*X == X</a:t>
            </a:r>
            <a:r>
              <a:rPr b="1" baseline="30000" lang="en" sz="2300"/>
              <a:t>2  </a:t>
            </a:r>
            <a:r>
              <a:rPr b="1" lang="en" sz="2300"/>
              <a:t>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Za X = [-1, 2]:</a:t>
            </a:r>
            <a:endParaRPr sz="23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X*X </a:t>
            </a:r>
            <a:r>
              <a:rPr lang="en" sz="2000"/>
              <a:t>= [-1. 2] * [-1, 2] = [min{1, -2, 1, 4}, max{1, -2, 1, 4}] = </a:t>
            </a:r>
            <a:r>
              <a:rPr b="1" lang="en" sz="2000"/>
              <a:t>[-2, 4]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</a:t>
            </a:r>
            <a:r>
              <a:rPr b="1" lang="en" sz="2000"/>
              <a:t>X</a:t>
            </a:r>
            <a:r>
              <a:rPr b="1" baseline="30000" lang="en" sz="2000"/>
              <a:t>2</a:t>
            </a:r>
            <a:r>
              <a:rPr b="1" lang="en" sz="2000"/>
              <a:t> = </a:t>
            </a:r>
            <a:r>
              <a:rPr lang="en" sz="2000"/>
              <a:t>[-1, 2]</a:t>
            </a:r>
            <a:r>
              <a:rPr baseline="30000" lang="en" sz="2000"/>
              <a:t>2</a:t>
            </a:r>
            <a:r>
              <a:rPr lang="en" sz="2000"/>
              <a:t> = </a:t>
            </a:r>
            <a:r>
              <a:rPr b="1" lang="en" sz="2000"/>
              <a:t>[0, 4] jer kvadrirani izraz ne moze biti negativan!</a:t>
            </a:r>
            <a:endParaRPr b="1"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Takodje ne moze biti [1, 4] jer je 0 izmedju -1 i 2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504825"/>
            <a:ext cx="76104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Intervali - jos neki bitni pojmovi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 interval X = [x1, x2]: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Sredina intervala (Midpoint): Xc = ½ (x1+x2)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Radius intervala: Xd = ½ (x2-x1)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 primer, za interval X = [3, 4]: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Xc = 3.5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Xd = 0.5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Matrica Intervala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imamo neku matricu intervala: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zapravo znaci da njoj pripada svaka matrica izmedju ove dve (svaki element je ogranicen):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582" y="1707050"/>
            <a:ext cx="3572775" cy="10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506" y="3736981"/>
            <a:ext cx="2057532" cy="10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200" y="3681600"/>
            <a:ext cx="1965350" cy="10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Probabilistički programi specifiiraju složene probabilističke modele korišćenjem kompjuterskih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59" y="2250700"/>
            <a:ext cx="3701850" cy="1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84900" y="2377725"/>
            <a:ext cx="38454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/>
              <a:t> se uzorkuje iz uniformne distribucije.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200"/>
              <a:t> se uzorkuje iz Gausove distribucije, gde je srednja vrednost funkcija od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observe</a:t>
            </a:r>
            <a:r>
              <a:rPr lang="en" sz="1200"/>
              <a:t> izjava, npr.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observe (b, 6.29)</a:t>
            </a:r>
            <a:r>
              <a:rPr lang="en" sz="1200"/>
              <a:t>, primenjuje Bajesovo pravilo da ažurira distribuciju.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Matrica Intervala - Midpoint i Radius Matrice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6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Sredina i Radius matrice intervala racunaju se tako sto izracunamo sredinu i radius svakog pojedinacnog </a:t>
            </a:r>
            <a:r>
              <a:rPr lang="en"/>
              <a:t>elementa te matrice: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Kada je u pitanju aritmetika nad matricama intervala, koristi se klasicna aritmetika nad matricama u kombinaciji sa aritmetikom intervala.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58" y="2184071"/>
            <a:ext cx="2269400" cy="11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82" y="2235482"/>
            <a:ext cx="2073325" cy="10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013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Specijalne Matrice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927475"/>
            <a:ext cx="85206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Matrica </a:t>
            </a:r>
            <a:r>
              <a:rPr lang="en"/>
              <a:t>A</a:t>
            </a:r>
            <a:r>
              <a:rPr lang="en"/>
              <a:t> je </a:t>
            </a:r>
            <a:r>
              <a:rPr b="1" lang="en"/>
              <a:t>Z-matrica</a:t>
            </a:r>
            <a:r>
              <a:rPr lang="en"/>
              <a:t> ukoliko </a:t>
            </a:r>
            <a:r>
              <a:rPr i="1" lang="en"/>
              <a:t>∀a</a:t>
            </a:r>
            <a:r>
              <a:rPr baseline="-25000" i="1" lang="en"/>
              <a:t>ij</a:t>
            </a:r>
            <a:r>
              <a:rPr i="1" lang="en"/>
              <a:t>∊ A, </a:t>
            </a:r>
            <a:r>
              <a:rPr i="1" lang="en"/>
              <a:t>a</a:t>
            </a:r>
            <a:r>
              <a:rPr baseline="-25000" i="1" lang="en"/>
              <a:t>ij </a:t>
            </a:r>
            <a:r>
              <a:rPr i="1" lang="en"/>
              <a:t>≤ 0, i ≠ j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(Svi elementi van dijagonale nisu pozitivni)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Matrica A je </a:t>
            </a:r>
            <a:r>
              <a:rPr b="1" lang="en"/>
              <a:t>M-matrica </a:t>
            </a:r>
            <a:r>
              <a:rPr lang="en"/>
              <a:t>ukoliko </a:t>
            </a:r>
            <a:r>
              <a:rPr i="1" lang="en"/>
              <a:t>je Z-matrica i ∃u, Au &gt; 0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Za ovu matricu kazemo da je</a:t>
            </a:r>
            <a:r>
              <a:rPr b="1" i="1" lang="en"/>
              <a:t> pozitivno polu-definitivna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H-matrica </a:t>
            </a:r>
            <a:r>
              <a:rPr lang="en"/>
              <a:t>je generalizacija M-matrice koja ne zahteva da elementi na dijagonali ne budu pozitivni.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</a:t>
            </a:r>
            <a:endParaRPr i="1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00" y="1950572"/>
            <a:ext cx="6782969" cy="6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Gradijent funkcije i Hessian Matrica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Gradijent funkcije je vektor koji sadrži parcijalne derivacije te funkcije po svim njenim promenljivama. Za funkciju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f(x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 , x</a:t>
            </a:r>
            <a:r>
              <a:rPr baseline="-25000"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gradijent je: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Hessian matrica je kvadratna matrica koja sadrži sve druge parcijalne derivacije drugog reda funkcije. Ona se koristi za analizu lokalne konveksnosti funkcije više promenljivih.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50" y="1869571"/>
            <a:ext cx="1626350" cy="4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238" y="3158513"/>
            <a:ext cx="30956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algoritma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Formulacija problema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</a:t>
            </a:r>
            <a:r>
              <a:rPr lang="en"/>
              <a:t> ∊</a:t>
            </a:r>
            <a:r>
              <a:rPr b="1" lang="en"/>
              <a:t> R</a:t>
            </a:r>
            <a:r>
              <a:rPr b="1" baseline="30000" lang="en"/>
              <a:t>n</a:t>
            </a:r>
            <a:r>
              <a:rPr b="1" lang="en"/>
              <a:t> </a:t>
            </a:r>
            <a:r>
              <a:rPr lang="en"/>
              <a:t>je neprazan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: </a:t>
            </a:r>
            <a:r>
              <a:rPr b="1" lang="en"/>
              <a:t>R</a:t>
            </a:r>
            <a:r>
              <a:rPr b="1" baseline="30000" lang="en"/>
              <a:t>n</a:t>
            </a:r>
            <a:r>
              <a:rPr b="1" lang="en"/>
              <a:t> -&gt; </a:t>
            </a:r>
            <a:r>
              <a:rPr b="1" lang="en"/>
              <a:t>R</a:t>
            </a:r>
            <a:r>
              <a:rPr b="1" baseline="30000" lang="en"/>
              <a:t> </a:t>
            </a:r>
            <a:r>
              <a:rPr lang="en"/>
              <a:t> je dvostruko diferencijabilna funkcija na intervalu koji sadrzi 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Ⓣ f(x) je pseudokonveksna na x ukoliko je M</a:t>
            </a:r>
            <a:r>
              <a:rPr baseline="-25000" lang="en"/>
              <a:t>α</a:t>
            </a:r>
            <a:r>
              <a:rPr lang="en"/>
              <a:t> := H + αgg</a:t>
            </a:r>
            <a:r>
              <a:rPr baseline="30000" lang="en"/>
              <a:t>T</a:t>
            </a:r>
            <a:r>
              <a:rPr lang="en"/>
              <a:t> pozitivna i polu-definitivna (M-matrica) za svako H∊</a:t>
            </a:r>
            <a:r>
              <a:rPr b="1" lang="en"/>
              <a:t>R</a:t>
            </a:r>
            <a:r>
              <a:rPr b="1" baseline="30000" lang="en"/>
              <a:t>nxn</a:t>
            </a:r>
            <a:r>
              <a:rPr b="1" lang="en"/>
              <a:t> </a:t>
            </a:r>
            <a:r>
              <a:rPr lang="en"/>
              <a:t>i g∊</a:t>
            </a:r>
            <a:r>
              <a:rPr b="1" lang="en"/>
              <a:t>R</a:t>
            </a:r>
            <a:r>
              <a:rPr b="1" baseline="30000" lang="en"/>
              <a:t>n</a:t>
            </a:r>
            <a:r>
              <a:rPr b="1" lang="en"/>
              <a:t> , </a:t>
            </a:r>
            <a:r>
              <a:rPr lang="en"/>
              <a:t>gde je α≥0.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575" y="2171700"/>
            <a:ext cx="49339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528638"/>
            <a:ext cx="65341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Dovoljni uslovi pseudo-konveksnosti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baseline="-25000" lang="en"/>
              <a:t>c </a:t>
            </a:r>
            <a:r>
              <a:rPr lang="en"/>
              <a:t>predstavlja Midpoint matricu M</a:t>
            </a:r>
            <a:r>
              <a:rPr baseline="-25000" lang="en"/>
              <a:t>α</a:t>
            </a:r>
            <a:r>
              <a:rPr lang="en"/>
              <a:t>, dok M</a:t>
            </a:r>
            <a:r>
              <a:rPr baseline="-25000" lang="en"/>
              <a:t>Δ</a:t>
            </a:r>
            <a:r>
              <a:rPr lang="en"/>
              <a:t> predstavlja njenu Radius matricu.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Ovaj uslov proverava da li je </a:t>
            </a:r>
            <a:r>
              <a:rPr b="1" lang="en"/>
              <a:t>najmanja sopstvena vrednost M</a:t>
            </a:r>
            <a:r>
              <a:rPr b="1" baseline="-25000" lang="en"/>
              <a:t>c</a:t>
            </a:r>
            <a:r>
              <a:rPr b="1" lang="en"/>
              <a:t> </a:t>
            </a:r>
            <a:r>
              <a:rPr lang="en"/>
              <a:t>veca ili jednaka </a:t>
            </a:r>
            <a:r>
              <a:rPr b="1" lang="en"/>
              <a:t>najvecoj sopstvenoj vrednosti M</a:t>
            </a:r>
            <a:r>
              <a:rPr b="1" baseline="-25000" lang="en"/>
              <a:t>Δ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75" y="1285650"/>
            <a:ext cx="3333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75" y="3511588"/>
            <a:ext cx="86296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Dovoljni uslovi pseudo-konveksnosti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Proveravamo da li su sve sopstvene vrednosti ove kombinovane matrice pozitivne.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8" y="1220324"/>
            <a:ext cx="7821962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38" y="2706200"/>
            <a:ext cx="7153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rada algoritma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pseudo-konveksne funkcije: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98" y="1332977"/>
            <a:ext cx="6091150" cy="31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Generativni Modeli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funkcije koja </a:t>
            </a:r>
            <a:r>
              <a:rPr lang="en"/>
              <a:t>nije pseudo-konveksna: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1254300"/>
            <a:ext cx="6389575" cy="3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Normalna raspodela: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38" y="1644175"/>
            <a:ext cx="7666325" cy="18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paznji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WebPPL - primeri (3 novcica)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63" y="1037036"/>
            <a:ext cx="6557076" cy="3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WebPPL - primeri (razliciti novcici)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75" y="1812975"/>
            <a:ext cx="38290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113" y="1727250"/>
            <a:ext cx="13620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888" y="1727250"/>
            <a:ext cx="13620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6963" y="1812975"/>
            <a:ext cx="13620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2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WebPPL - primeri (dijagnoze)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75" y="689700"/>
            <a:ext cx="4970424" cy="42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AURA alat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8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AURA je sistem za automatsku inferenciju u probabilističkim programima koristeći kvantizovano rezonovanje.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Ovaj alat procenjuje </a:t>
            </a:r>
            <a:r>
              <a:rPr b="1" lang="en" u="sng">
                <a:solidFill>
                  <a:srgbClr val="F07777"/>
                </a:solidFill>
              </a:rPr>
              <a:t>granice</a:t>
            </a:r>
            <a:r>
              <a:rPr lang="en">
                <a:solidFill>
                  <a:srgbClr val="A64D79"/>
                </a:solidFill>
              </a:rPr>
              <a:t> </a:t>
            </a:r>
            <a:r>
              <a:rPr b="1" lang="en" u="sng">
                <a:solidFill>
                  <a:srgbClr val="A64D79"/>
                </a:solidFill>
              </a:rPr>
              <a:t>posteriorne distribucije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probabilistickih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Tokom rada na ovom projektu, bavila sam se </a:t>
            </a:r>
            <a:r>
              <a:rPr lang="en" u="sng"/>
              <a:t>neprekidnim funkcijama.</a:t>
            </a:r>
            <a:endParaRPr u="sng"/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2589300" y="2173800"/>
            <a:ext cx="486900" cy="521400"/>
          </a:xfrm>
          <a:prstGeom prst="straightConnector1">
            <a:avLst/>
          </a:prstGeom>
          <a:noFill/>
          <a:ln cap="flat" cmpd="sng" w="9525">
            <a:solidFill>
              <a:srgbClr val="F0777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5006600" y="2173800"/>
            <a:ext cx="461400" cy="471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670275" y="2737575"/>
            <a:ext cx="23214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Umesto tacne vrednosti verovatnoce nekog ishoda P, imacemo interval [p1, p2]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408775" y="2737575"/>
            <a:ext cx="2321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Verovatnoca razlicitih ishoda nakon sto uzmemo u obzir nove dokaze/podatke.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 AURA alata sa “necistocama” u podacima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Rezultati: AURA je znacajno preciznija od naivnih alata za analizu intervala.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50" y="1405075"/>
            <a:ext cx="7059550" cy="21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