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6830B-45A0-4B01-AA20-2F69DE9C3D5B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56E7A-EDAB-4537-A45E-EDA50167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5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51BB53D-A4F7-4C30-AEE7-6DE66BD68EBC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05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2763-EF5A-48F4-81F5-926178BEFDF8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23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70B8-885B-4134-8B28-46B2A122AB81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1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1A11-A92C-4C5D-A06A-BA4B8E72355F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1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91DE-89AD-4F80-A33B-D6D440E44504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15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CC534-BDC0-404C-AB74-DBE7E4534845}" type="datetime1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2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2025-D46A-4617-BD08-53E889A01F7D}" type="datetime1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7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C9F9-46FD-4E5F-91E8-0602ABD4E63B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55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4313-100C-4382-B74C-38EB07F9916F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2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660D-3508-4517-9514-C8A0973FA070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3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2BD0-4A47-4D07-B166-75A80891AC06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4BC67-12E0-4D5C-AD07-374E72859F7E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8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6946-96E5-4AB5-B4A8-3564F7FC9580}" type="datetime1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67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459F-8B41-4EB6-9A4B-EDD96FDA37F5}" type="datetime1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6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66F-F36F-477C-8085-249F48FFE17C}" type="datetime1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54813-854D-4577-BA01-1B42A8109ED4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FED9-F670-46CC-86B8-E526EF52239E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8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3903C-EA6A-46D8-A7AF-63B587DF516D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CA1D-0BD8-4E89-A54A-73703F5BC1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05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allel_breadth-first_search" TargetMode="External"/><Relationship Id="rId2" Type="http://schemas.openxmlformats.org/officeDocument/2006/relationships/hyperlink" Target="https://www.wscubetech.com/resources/dsa/dfs-vs-b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brary.fiveable.me/data-structures/unit-11/applications-bfs-dfs/study-guide/tvkrm6qmUv4ZBNDc" TargetMode="External"/><Relationship Id="rId5" Type="http://schemas.openxmlformats.org/officeDocument/2006/relationships/hyperlink" Target="https://research.nvidia.com/sites/default/files/publications/nvr-2017-001.pdf" TargetMode="External"/><Relationship Id="rId4" Type="http://schemas.openxmlformats.org/officeDocument/2006/relationships/hyperlink" Target="https://www.lrde.epita.fr/~bleton/doc/parallel-depth-first-search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BFS I DFS </a:t>
            </a:r>
            <a:r>
              <a:rPr lang="en-US" dirty="0" err="1" smtClean="0"/>
              <a:t>obilazak</a:t>
            </a:r>
            <a:r>
              <a:rPr lang="en-US" dirty="0" smtClean="0"/>
              <a:t> </a:t>
            </a:r>
            <a:r>
              <a:rPr lang="en-US" dirty="0" err="1" smtClean="0"/>
              <a:t>grafa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Paralelizacija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336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Milan CVIJOVIC 6/24 D</a:t>
            </a:r>
          </a:p>
          <a:p>
            <a:r>
              <a:rPr lang="sr-Latn-RS" sz="3200" dirty="0" smtClean="0"/>
              <a:t>Računarstvo i informacione tehnologije</a:t>
            </a:r>
          </a:p>
          <a:p>
            <a:r>
              <a:rPr lang="sr-Latn-RS" sz="3200" dirty="0" smtClean="0"/>
              <a:t>UCG PMF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52043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Paralelizacija DFS 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Dosta teža implementacija</a:t>
            </a:r>
          </a:p>
          <a:p>
            <a:r>
              <a:rPr lang="sr-Latn-RS" dirty="0" smtClean="0"/>
              <a:t>Distribuirani pristup i MPI</a:t>
            </a:r>
          </a:p>
          <a:p>
            <a:r>
              <a:rPr lang="sr-Latn-RS" dirty="0" smtClean="0"/>
              <a:t>Hibridni pristup BFS-DFS</a:t>
            </a:r>
          </a:p>
          <a:p>
            <a:r>
              <a:rPr lang="sr-Latn-RS" dirty="0" smtClean="0"/>
              <a:t>CUDA I OpenCL</a:t>
            </a:r>
          </a:p>
          <a:p>
            <a:r>
              <a:rPr lang="sr-Latn-RS" dirty="0" smtClean="0"/>
              <a:t>Strategija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2822"/>
          <a:stretch/>
        </p:blipFill>
        <p:spPr>
          <a:xfrm>
            <a:off x="6180331" y="2249486"/>
            <a:ext cx="6011669" cy="26140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69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Paralelizacija DFS algoritma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208" y="2249488"/>
            <a:ext cx="4876796" cy="3541712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8" y="2249488"/>
            <a:ext cx="4875213" cy="215647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6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Potencijalni problemi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Neslaganje rekurzivnih poziva sa većinom tehnika</a:t>
            </a:r>
          </a:p>
          <a:p>
            <a:r>
              <a:rPr lang="sr-Latn-RS" dirty="0" smtClean="0"/>
              <a:t>Putanje mogu biti dosta kratke ili predugačke – otežano balansiranje </a:t>
            </a:r>
          </a:p>
          <a:p>
            <a:r>
              <a:rPr lang="sr-Latn-RS" dirty="0" smtClean="0"/>
              <a:t>Često potreba za load balancing-om i dekompozicijom grafa</a:t>
            </a:r>
          </a:p>
          <a:p>
            <a:r>
              <a:rPr lang="sr-Latn-RS" dirty="0" smtClean="0"/>
              <a:t>Veliki grafovi generalno mogu dovesti do prevelikog trošenja resursa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8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Praktične primjene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Gdje je potrebna veća efikasnost</a:t>
            </a:r>
          </a:p>
          <a:p>
            <a:r>
              <a:rPr lang="sr-Latn-RS" dirty="0" smtClean="0"/>
              <a:t>Analiza društvenih mreža, najkraći putevi između korisnika</a:t>
            </a:r>
          </a:p>
          <a:p>
            <a:r>
              <a:rPr lang="sr-Latn-RS" dirty="0" smtClean="0"/>
              <a:t>Indeksiranje stranica na pretraživačima, provjera linkova, SEO</a:t>
            </a:r>
          </a:p>
          <a:p>
            <a:r>
              <a:rPr lang="sr-Latn-RS" dirty="0" smtClean="0"/>
              <a:t>Sistemi za GPS i navigaciju, najkraća putanja do destinacije</a:t>
            </a:r>
          </a:p>
          <a:p>
            <a:r>
              <a:rPr lang="sr-Latn-RS" dirty="0" smtClean="0"/>
              <a:t>U gaming-u, sve moguće putanje na mapama i slično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 i reference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u="sng" dirty="0">
                <a:hlinkClick r:id="rId2"/>
              </a:rPr>
              <a:t>https://www.wscubetech.com/resources/dsa/dfs-vs-bfs</a:t>
            </a:r>
            <a:endParaRPr lang="en-GB" dirty="0"/>
          </a:p>
          <a:p>
            <a:r>
              <a:rPr lang="sr-Latn-RS" u="sng" dirty="0">
                <a:hlinkClick r:id="rId3"/>
              </a:rPr>
              <a:t>https://en.wikipedia.org/wiki/Parallel_breadth-first_search</a:t>
            </a:r>
            <a:endParaRPr lang="en-GB" dirty="0"/>
          </a:p>
          <a:p>
            <a:r>
              <a:rPr lang="sr-Latn-RS" u="sng" dirty="0">
                <a:hlinkClick r:id="rId4"/>
              </a:rPr>
              <a:t>https://www.lrde.epita.fr/~bleton/doc/parallel-depth-first-search.pdf</a:t>
            </a:r>
            <a:endParaRPr lang="en-GB" dirty="0"/>
          </a:p>
          <a:p>
            <a:r>
              <a:rPr lang="sr-Latn-RS" u="sng" dirty="0">
                <a:hlinkClick r:id="rId5"/>
              </a:rPr>
              <a:t>https://research.nvidia.com/sites/default/files/publications/nvr-2017-001.pdf</a:t>
            </a:r>
            <a:endParaRPr lang="en-GB" dirty="0"/>
          </a:p>
          <a:p>
            <a:r>
              <a:rPr lang="sr-Latn-RS" u="sng" dirty="0">
                <a:hlinkClick r:id="rId6"/>
              </a:rPr>
              <a:t>https://</a:t>
            </a:r>
            <a:r>
              <a:rPr lang="sr-Latn-RS" u="sng" dirty="0" smtClean="0">
                <a:hlinkClick r:id="rId6"/>
              </a:rPr>
              <a:t>library.fiveable.me/data-structures/unit-11/applications-bfs-dfs/study-guide/tvkrm6qmUv4ZBNDc</a:t>
            </a:r>
            <a:endParaRPr lang="sr-Latn-RS" u="sng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1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cap="all" dirty="0">
                <a:solidFill>
                  <a:srgbClr val="82FFFF"/>
                </a:solidFill>
              </a:rPr>
              <a:t>Milan CVIJOVIC 6/24 D</a:t>
            </a:r>
          </a:p>
          <a:p>
            <a:pPr marL="0" lvl="0" indent="0">
              <a:buNone/>
            </a:pPr>
            <a:r>
              <a:rPr lang="sr-Latn-RS" sz="3200" cap="all" dirty="0">
                <a:solidFill>
                  <a:srgbClr val="82FFFF"/>
                </a:solidFill>
              </a:rPr>
              <a:t>Računarstvo i informacione tehnologije</a:t>
            </a:r>
          </a:p>
          <a:p>
            <a:pPr marL="0" lvl="0" indent="0">
              <a:buNone/>
            </a:pPr>
            <a:r>
              <a:rPr lang="sr-Latn-RS" sz="3200" cap="all" dirty="0">
                <a:solidFill>
                  <a:srgbClr val="82FFFF"/>
                </a:solidFill>
              </a:rPr>
              <a:t>UCG PMF</a:t>
            </a:r>
            <a:endParaRPr lang="en-GB" sz="3200" cap="all" dirty="0">
              <a:solidFill>
                <a:srgbClr val="82FFFF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Uvod u rad</a:t>
            </a:r>
          </a:p>
          <a:p>
            <a:r>
              <a:rPr lang="sr-Latn-RS" dirty="0" smtClean="0"/>
              <a:t>Osnovni principi obilaska grafova</a:t>
            </a:r>
          </a:p>
          <a:p>
            <a:r>
              <a:rPr lang="sr-Latn-RS" dirty="0" smtClean="0"/>
              <a:t>Algoritmi koje ćemo obraditi</a:t>
            </a:r>
          </a:p>
          <a:p>
            <a:r>
              <a:rPr lang="sr-Latn-RS" dirty="0" smtClean="0"/>
              <a:t>Značaj BFS i DFS algoritama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02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Kratki pregled BFS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Značenje </a:t>
            </a:r>
          </a:p>
          <a:p>
            <a:r>
              <a:rPr lang="sr-Latn-RS" dirty="0" smtClean="0"/>
              <a:t>Pristup koji se koristi</a:t>
            </a:r>
          </a:p>
          <a:p>
            <a:r>
              <a:rPr lang="sr-Latn-RS" dirty="0" smtClean="0"/>
              <a:t>Bazira se na redu (queue)</a:t>
            </a:r>
          </a:p>
          <a:p>
            <a:r>
              <a:rPr lang="sr-Latn-RS" dirty="0" smtClean="0"/>
              <a:t>Primjer na jednostavnom grafu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9935"/>
            <a:ext cx="4875213" cy="308081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Kratki pregled DFS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Značenje</a:t>
            </a:r>
          </a:p>
          <a:p>
            <a:r>
              <a:rPr lang="sr-Latn-RS" dirty="0" smtClean="0"/>
              <a:t>Rekurzivni pristup (backtracking)</a:t>
            </a:r>
          </a:p>
          <a:p>
            <a:r>
              <a:rPr lang="sr-Latn-RS" dirty="0" smtClean="0"/>
              <a:t>Iterativni pristup (stack)</a:t>
            </a:r>
          </a:p>
          <a:p>
            <a:r>
              <a:rPr lang="sr-Latn-RS" dirty="0" smtClean="0"/>
              <a:t>Primjer na jednostavnom grafu</a:t>
            </a:r>
          </a:p>
          <a:p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9935"/>
            <a:ext cx="4875213" cy="308081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21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Problemi sekvencijalnog izvršavanja i potreba za paralelizacijom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Više potencijalnih problema u različitim scenarijima</a:t>
            </a:r>
          </a:p>
          <a:p>
            <a:r>
              <a:rPr lang="sr-Latn-RS" dirty="0" smtClean="0"/>
              <a:t>Porast veličine – prevelika složenost (O(V + E) u oba slučaja)</a:t>
            </a:r>
          </a:p>
          <a:p>
            <a:r>
              <a:rPr lang="sr-Latn-RS" dirty="0" smtClean="0"/>
              <a:t>Prostorna složenost O(V) – problem za ogromne grafove</a:t>
            </a:r>
          </a:p>
          <a:p>
            <a:r>
              <a:rPr lang="sr-Latn-RS" dirty="0" smtClean="0"/>
              <a:t>Neiskorišćenost višejezgarnih sistema – manja efikasnost</a:t>
            </a:r>
          </a:p>
          <a:p>
            <a:r>
              <a:rPr lang="sr-Latn-RS" dirty="0" smtClean="0"/>
              <a:t>Razmatramo potencijalnu paralelizaciju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1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Paralelizacija bfs algoritma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Pregled klasičnog algoritma</a:t>
            </a:r>
          </a:p>
          <a:p>
            <a:r>
              <a:rPr lang="sr-Latn-RS" dirty="0" smtClean="0"/>
              <a:t>Mogućnosti paralelizacije</a:t>
            </a:r>
          </a:p>
          <a:p>
            <a:r>
              <a:rPr lang="sr-Latn-RS" dirty="0" smtClean="0"/>
              <a:t>Prvi korak – standardni pristup</a:t>
            </a:r>
          </a:p>
          <a:p>
            <a:r>
              <a:rPr lang="sr-Latn-RS" dirty="0" smtClean="0"/>
              <a:t>Proširenje sekvencijalnog algoritma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6946" y="2249486"/>
            <a:ext cx="6225054" cy="33426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662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Paralelizacija bfs 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815412"/>
          </a:xfrm>
        </p:spPr>
        <p:txBody>
          <a:bodyPr>
            <a:normAutofit/>
          </a:bodyPr>
          <a:lstStyle/>
          <a:p>
            <a:r>
              <a:rPr lang="sr-Latn-RS" dirty="0" smtClean="0"/>
              <a:t>Paralelne for petlje i atomične operacije</a:t>
            </a:r>
          </a:p>
          <a:p>
            <a:r>
              <a:rPr lang="sr-Latn-RS" dirty="0" smtClean="0"/>
              <a:t>Data race i sinhronizacija</a:t>
            </a:r>
          </a:p>
          <a:p>
            <a:r>
              <a:rPr lang="sr-Latn-RS" dirty="0" smtClean="0"/>
              <a:t>Druge mogućnosti</a:t>
            </a:r>
          </a:p>
          <a:p>
            <a:r>
              <a:rPr lang="sr-Latn-RS" dirty="0" smtClean="0"/>
              <a:t>Shared i distribuirana memorija</a:t>
            </a:r>
          </a:p>
          <a:p>
            <a:r>
              <a:rPr lang="sr-Latn-RS" dirty="0" smtClean="0"/>
              <a:t>1-D i 2-D particionisanje</a:t>
            </a:r>
          </a:p>
          <a:p>
            <a:r>
              <a:rPr lang="sr-Latn-RS" dirty="0" smtClean="0"/>
              <a:t>Strategija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8479" y="2249485"/>
            <a:ext cx="6323522" cy="339553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3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Potencijalni problemi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Varijabilne performanse u zavisnosti od grafova</a:t>
            </a:r>
          </a:p>
          <a:p>
            <a:r>
              <a:rPr lang="sr-Latn-RS" dirty="0" smtClean="0"/>
              <a:t>Dijeljena memorija za manje i srednje grafove</a:t>
            </a:r>
          </a:p>
          <a:p>
            <a:r>
              <a:rPr lang="sr-Latn-RS" dirty="0" smtClean="0"/>
              <a:t>Distribuirana memorija za velike grafove (npr. društvene mreže)</a:t>
            </a:r>
          </a:p>
          <a:p>
            <a:r>
              <a:rPr lang="sr-Latn-RS" dirty="0" smtClean="0"/>
              <a:t>Potrebna sinhronizacija</a:t>
            </a:r>
          </a:p>
          <a:p>
            <a:r>
              <a:rPr lang="sr-Latn-RS" dirty="0" smtClean="0"/>
              <a:t>Velike neregularnosti – potreban load balancing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1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Paralelizacija DFS 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2 tipa sekvencijalnog algoritma</a:t>
            </a:r>
          </a:p>
          <a:p>
            <a:r>
              <a:rPr lang="sr-Latn-RS" dirty="0" smtClean="0"/>
              <a:t>Rekurzija ili iteracija</a:t>
            </a:r>
          </a:p>
          <a:p>
            <a:r>
              <a:rPr lang="sr-Latn-RS" dirty="0" smtClean="0"/>
              <a:t>Više načina za paralelizaciju</a:t>
            </a:r>
          </a:p>
          <a:p>
            <a:r>
              <a:rPr lang="sr-Latn-RS" dirty="0" smtClean="0"/>
              <a:t>Problematika sa rekurzijama</a:t>
            </a:r>
          </a:p>
          <a:p>
            <a:r>
              <a:rPr lang="sr-Latn-RS" dirty="0" smtClean="0"/>
              <a:t>Druge tehnike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6411"/>
          <a:stretch/>
        </p:blipFill>
        <p:spPr>
          <a:xfrm>
            <a:off x="6184895" y="2249486"/>
            <a:ext cx="6007105" cy="20636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CA1D-0BD8-4E89-A54A-73703F5BC1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451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354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BFS I DFS obilazak grafa (Paralelizacija)</vt:lpstr>
      <vt:lpstr>Uvod</vt:lpstr>
      <vt:lpstr>Kratki pregled BFS</vt:lpstr>
      <vt:lpstr>Kratki pregled DFS</vt:lpstr>
      <vt:lpstr>Problemi sekvencijalnog izvršavanja i potreba za paralelizacijom</vt:lpstr>
      <vt:lpstr>Paralelizacija bfs algoritma</vt:lpstr>
      <vt:lpstr>Paralelizacija bfs algoritma</vt:lpstr>
      <vt:lpstr>Potencijalni problemi</vt:lpstr>
      <vt:lpstr>Paralelizacija DFS algoritma</vt:lpstr>
      <vt:lpstr>Paralelizacija DFS algoritma</vt:lpstr>
      <vt:lpstr>Paralelizacija DFS algoritma</vt:lpstr>
      <vt:lpstr>Potencijalni problemi</vt:lpstr>
      <vt:lpstr>Praktične primjene</vt:lpstr>
      <vt:lpstr>Literatura i reference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I DFS obilazak grafa (Paralelizacija)</dc:title>
  <dc:creator>User</dc:creator>
  <cp:lastModifiedBy>User</cp:lastModifiedBy>
  <cp:revision>9</cp:revision>
  <dcterms:created xsi:type="dcterms:W3CDTF">2025-04-07T14:15:44Z</dcterms:created>
  <dcterms:modified xsi:type="dcterms:W3CDTF">2025-04-07T15:14:08Z</dcterms:modified>
</cp:coreProperties>
</file>