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96138B0-69FE-4B98-95DD-4B0299F3061B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F7970D8-694A-4FF1-971D-AFACEB37B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26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38B0-69FE-4B98-95DD-4B0299F3061B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0D8-694A-4FF1-971D-AFACEB37B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47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38B0-69FE-4B98-95DD-4B0299F3061B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0D8-694A-4FF1-971D-AFACEB37B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722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38B0-69FE-4B98-95DD-4B0299F3061B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0D8-694A-4FF1-971D-AFACEB37B35A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097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38B0-69FE-4B98-95DD-4B0299F3061B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0D8-694A-4FF1-971D-AFACEB37B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157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38B0-69FE-4B98-95DD-4B0299F3061B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0D8-694A-4FF1-971D-AFACEB37B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528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38B0-69FE-4B98-95DD-4B0299F3061B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0D8-694A-4FF1-971D-AFACEB37B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732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38B0-69FE-4B98-95DD-4B0299F3061B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0D8-694A-4FF1-971D-AFACEB37B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9378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38B0-69FE-4B98-95DD-4B0299F3061B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0D8-694A-4FF1-971D-AFACEB37B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914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38B0-69FE-4B98-95DD-4B0299F3061B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0D8-694A-4FF1-971D-AFACEB37B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45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38B0-69FE-4B98-95DD-4B0299F3061B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0D8-694A-4FF1-971D-AFACEB37B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32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38B0-69FE-4B98-95DD-4B0299F3061B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0D8-694A-4FF1-971D-AFACEB37B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660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38B0-69FE-4B98-95DD-4B0299F3061B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0D8-694A-4FF1-971D-AFACEB37B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78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38B0-69FE-4B98-95DD-4B0299F3061B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0D8-694A-4FF1-971D-AFACEB37B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95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38B0-69FE-4B98-95DD-4B0299F3061B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0D8-694A-4FF1-971D-AFACEB37B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43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38B0-69FE-4B98-95DD-4B0299F3061B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0D8-694A-4FF1-971D-AFACEB37B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38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138B0-69FE-4B98-95DD-4B0299F3061B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970D8-694A-4FF1-971D-AFACEB37B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15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138B0-69FE-4B98-95DD-4B0299F3061B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970D8-694A-4FF1-971D-AFACEB37B3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947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 smtClean="0"/>
              <a:t>BFS i DFS obilazak grafa</a:t>
            </a:r>
            <a:br>
              <a:rPr lang="sr-Latn-RS" dirty="0" smtClean="0"/>
            </a:br>
            <a:r>
              <a:rPr lang="sr-Latn-RS" dirty="0" smtClean="0"/>
              <a:t>(PARALELNA IMPLEMENTACIJA)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sr-Latn-RS" sz="2400" dirty="0" smtClean="0"/>
              <a:t>MILAN CVIJOVIĆ 6/24 </a:t>
            </a:r>
          </a:p>
          <a:p>
            <a:r>
              <a:rPr lang="sr-Latn-RS" sz="2200" dirty="0" smtClean="0"/>
              <a:t>RAČUNARSTVO I INFORMACIONE TEHNOLOGIJE</a:t>
            </a:r>
          </a:p>
          <a:p>
            <a:r>
              <a:rPr lang="sr-Latn-RS" sz="2200" dirty="0" smtClean="0"/>
              <a:t>UCG PMF</a:t>
            </a:r>
            <a:endParaRPr lang="sr-Latn-RS" sz="2200" dirty="0"/>
          </a:p>
          <a:p>
            <a:endParaRPr lang="sr-Latn-RS" sz="3600" dirty="0" smtClean="0"/>
          </a:p>
        </p:txBody>
      </p:sp>
    </p:spTree>
    <p:extLst>
      <p:ext uri="{BB962C8B-B14F-4D97-AF65-F5344CB8AC3E}">
        <p14:creationId xmlns:p14="http://schemas.microsoft.com/office/powerpoint/2010/main" val="396288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61495" y="2456648"/>
            <a:ext cx="5329330" cy="3030269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40151" y="2633412"/>
            <a:ext cx="5650679" cy="26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65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/>
              <a:t>Testiranje na procesoru Ryzen 5 4600H sa 6 jezgara i 12 thread-ova</a:t>
            </a:r>
          </a:p>
          <a:p>
            <a:r>
              <a:rPr lang="sr-Latn-RS" sz="2000" dirty="0" smtClean="0"/>
              <a:t>Prvo testiranje pokrećemo na generisanom binarnom stablu, zatim na grid grafu sa milion čvorova</a:t>
            </a:r>
          </a:p>
          <a:p>
            <a:r>
              <a:rPr lang="sr-Latn-RS" sz="2000" dirty="0" smtClean="0"/>
              <a:t>Naizgled loš rezultat – sporiji paralelni algoritam</a:t>
            </a:r>
            <a:endParaRPr lang="en-GB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20435" y="2386719"/>
            <a:ext cx="3676369" cy="11029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436" y="3685972"/>
            <a:ext cx="3676368" cy="11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02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/>
              <a:t>Troškovi pripreme i izvršavanja svih komandi u paralelnom regionu prevazilaze troškove sekvencijalnog algoritma</a:t>
            </a:r>
          </a:p>
          <a:p>
            <a:r>
              <a:rPr lang="sr-Latn-RS" sz="2000" dirty="0" smtClean="0"/>
              <a:t>Ovakav rezultat smo dobili kod prostog obilaska bez operacija nad čvorovima</a:t>
            </a:r>
          </a:p>
          <a:p>
            <a:r>
              <a:rPr lang="sr-Latn-RS" sz="2000" dirty="0" smtClean="0"/>
              <a:t>Šta ako dodamo simulaciju operacije obrade čvora pri posjećivanju?</a:t>
            </a:r>
            <a:endParaRPr lang="en-GB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52823"/>
          <a:stretch/>
        </p:blipFill>
        <p:spPr>
          <a:xfrm>
            <a:off x="6955971" y="3060441"/>
            <a:ext cx="3492863" cy="140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3834073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Nakon dodavanja date simulacije na svaki čvor opet testiramo program</a:t>
            </a:r>
          </a:p>
          <a:p>
            <a:r>
              <a:rPr lang="sr-Latn-RS" sz="2000" dirty="0" smtClean="0"/>
              <a:t>Novi rezultati znatno bolji </a:t>
            </a:r>
          </a:p>
          <a:p>
            <a:r>
              <a:rPr lang="sr-Latn-RS" sz="2000" dirty="0" smtClean="0"/>
              <a:t>Simulacija stvarnog posla pri posjećivanju čvora otkriva bolje performanse</a:t>
            </a:r>
          </a:p>
          <a:p>
            <a:r>
              <a:rPr lang="sr-Latn-RS" sz="2000" dirty="0" smtClean="0"/>
              <a:t>Zaključak – Paralelizacija ima smisla ako pri obilasku imamo i skupe operacije izračunavanja, za prosti obilazak i I/O operacije često bolje sekvencijalno</a:t>
            </a:r>
            <a:endParaRPr lang="en-GB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2772" y="2249486"/>
            <a:ext cx="3418371" cy="11242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773" y="3568374"/>
            <a:ext cx="3418370" cy="116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311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DFS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Kao što smo rekli, teža implementacija od BFS</a:t>
            </a:r>
          </a:p>
          <a:p>
            <a:r>
              <a:rPr lang="sr-Latn-RS" dirty="0" smtClean="0"/>
              <a:t>Različite strukture podataka, više implementacija</a:t>
            </a:r>
          </a:p>
          <a:p>
            <a:r>
              <a:rPr lang="sr-Latn-RS" dirty="0" smtClean="0"/>
              <a:t>Neslaganje rekurzija i paralelizacije</a:t>
            </a:r>
          </a:p>
          <a:p>
            <a:r>
              <a:rPr lang="sr-Latn-RS" dirty="0" smtClean="0"/>
              <a:t>Fokus postavljamo na iterativnu verziju algoritma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33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4020686"/>
          </a:xfrm>
        </p:spPr>
        <p:txBody>
          <a:bodyPr>
            <a:normAutofit/>
          </a:bodyPr>
          <a:lstStyle/>
          <a:p>
            <a:r>
              <a:rPr lang="sr-Latn-RS" dirty="0" smtClean="0"/>
              <a:t>Koristi se dijeljeni stack koji čuva čvorove koji se posjećuju</a:t>
            </a:r>
          </a:p>
          <a:p>
            <a:r>
              <a:rPr lang="sr-Latn-RS" dirty="0" smtClean="0"/>
              <a:t>Svaki thread pokušava da uzme čvor sa dijeljenog stack-a</a:t>
            </a:r>
          </a:p>
          <a:p>
            <a:r>
              <a:rPr lang="sr-Latn-RS" dirty="0" smtClean="0"/>
              <a:t>Za praćenje posjećenih čvorova koristi atomic&lt;bool&gt; vektor</a:t>
            </a:r>
          </a:p>
          <a:p>
            <a:r>
              <a:rPr lang="sr-Latn-RS" dirty="0" smtClean="0"/>
              <a:t>Vraća neposjećene susjede nazad u dijeljeni stack koristeći kritični region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838" y="2646209"/>
            <a:ext cx="5313784" cy="3227238"/>
          </a:xfrm>
        </p:spPr>
      </p:pic>
    </p:spTree>
    <p:extLst>
      <p:ext uri="{BB962C8B-B14F-4D97-AF65-F5344CB8AC3E}">
        <p14:creationId xmlns:p14="http://schemas.microsoft.com/office/powerpoint/2010/main" val="416733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Inicijalizujemo funkciju i korištene varijable</a:t>
            </a:r>
          </a:p>
          <a:p>
            <a:r>
              <a:rPr lang="sr-Latn-RS" dirty="0" smtClean="0"/>
              <a:t>Vektor posjećivanja se postavlja na false za sve čvorove</a:t>
            </a:r>
          </a:p>
          <a:p>
            <a:r>
              <a:rPr lang="sr-Latn-RS" dirty="0" smtClean="0"/>
              <a:t>Inicijalizujemo dijeljeni stack sa početnim čvorom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04514" y="3097764"/>
            <a:ext cx="5112544" cy="15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Otvaramo paralelni region i glavnu petlju</a:t>
            </a:r>
          </a:p>
          <a:p>
            <a:r>
              <a:rPr lang="sr-Latn-RS" dirty="0" smtClean="0"/>
              <a:t>U kritičnoj sekciji zaključavamo pristup stack-u dok pokušavamo da uzmemo čvor sa njega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12461" y="2249486"/>
            <a:ext cx="3990609" cy="297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7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Ako nismo uspjeli da uzmemo čvor prekida se izvršavanje</a:t>
            </a:r>
          </a:p>
          <a:p>
            <a:r>
              <a:rPr lang="sr-Latn-RS" dirty="0" smtClean="0"/>
              <a:t>Provjerava se da li je neki drugo thread već posjetio čvor </a:t>
            </a:r>
          </a:p>
          <a:p>
            <a:r>
              <a:rPr lang="sr-Latn-RS" dirty="0" smtClean="0"/>
              <a:t>Ako provjera ne prođe preskačemo taj čvor i osiguravamo da nema duplog posjećivanja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32035" y="3326488"/>
            <a:ext cx="5235875" cy="139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Petlja prolazi kroz susjede čvora u obrnutom redosledu i simulira DFS</a:t>
            </a:r>
          </a:p>
          <a:p>
            <a:r>
              <a:rPr lang="sr-Latn-RS" dirty="0" smtClean="0"/>
              <a:t>Neposjećeni čvorovi se postavljaju na stack</a:t>
            </a:r>
          </a:p>
          <a:p>
            <a:r>
              <a:rPr lang="sr-Latn-RS" dirty="0" smtClean="0"/>
              <a:t>Takođe koristimo kritičnu sekciju za bezbjedno upisivanje 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6845" y="3287451"/>
            <a:ext cx="5689933" cy="14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6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UVOD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Prethodno seminarski rad</a:t>
            </a:r>
          </a:p>
          <a:p>
            <a:r>
              <a:rPr lang="sr-Latn-RS" dirty="0" smtClean="0"/>
              <a:t>Teorijska osnova i početne ideje za paralelizaciju</a:t>
            </a:r>
          </a:p>
          <a:p>
            <a:r>
              <a:rPr lang="sr-Latn-RS" dirty="0" smtClean="0"/>
              <a:t>Sledi implementacija i analiza rezultata</a:t>
            </a:r>
          </a:p>
          <a:p>
            <a:r>
              <a:rPr lang="sr-Latn-RS" dirty="0" smtClean="0"/>
              <a:t>Dokumentacija i programski kod je u odgovarajućem repozitorijumu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87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Analizu sprovodimo na isti način kao i kod BFS</a:t>
            </a:r>
          </a:p>
          <a:p>
            <a:r>
              <a:rPr lang="sr-Latn-RS" dirty="0" smtClean="0"/>
              <a:t>Generišu se veliko binarno stablo i grid graf i upoređujemo vrijeme</a:t>
            </a:r>
          </a:p>
          <a:p>
            <a:r>
              <a:rPr lang="sr-Latn-RS" dirty="0" smtClean="0"/>
              <a:t>Prvo testiramo uz prosti obilazak</a:t>
            </a:r>
          </a:p>
          <a:p>
            <a:r>
              <a:rPr lang="sr-Latn-RS" dirty="0" smtClean="0"/>
              <a:t>Vrijeme izvršavanja dosta lošije</a:t>
            </a:r>
            <a:endParaRPr lang="en-GB" dirty="0"/>
          </a:p>
        </p:txBody>
      </p:sp>
      <p:pic>
        <p:nvPicPr>
          <p:cNvPr id="5" name="Content Placeholder 4"/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06027" y="2407297"/>
            <a:ext cx="3869798" cy="13041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027" y="3925880"/>
            <a:ext cx="3869798" cy="128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7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Ponovo ćemo simulirati nešto realniji scenario, gdje se izvršavaju skuplje operacije računanja pri posjećivanju</a:t>
            </a:r>
          </a:p>
          <a:p>
            <a:r>
              <a:rPr lang="sr-Latn-RS" dirty="0" smtClean="0"/>
              <a:t>Novi rezultati značajno bolji u korist paralelnog algoritma</a:t>
            </a:r>
          </a:p>
          <a:p>
            <a:r>
              <a:rPr lang="sr-Latn-RS" dirty="0" smtClean="0"/>
              <a:t>Zaključak isti kao i kod BFS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5501" y="2249486"/>
            <a:ext cx="3770342" cy="12819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501" y="3791287"/>
            <a:ext cx="3770342" cy="123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UPUTSTVO ZA POKRETANJE PROGRAMA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141413" y="2097087"/>
            <a:ext cx="10876417" cy="3921157"/>
          </a:xfrm>
        </p:spPr>
        <p:txBody>
          <a:bodyPr>
            <a:normAutofit/>
          </a:bodyPr>
          <a:lstStyle/>
          <a:p>
            <a:r>
              <a:rPr lang="en-US" dirty="0" err="1"/>
              <a:t>Kompletan</a:t>
            </a:r>
            <a:r>
              <a:rPr lang="en-US" dirty="0"/>
              <a:t> </a:t>
            </a:r>
            <a:r>
              <a:rPr lang="en-US" dirty="0" err="1"/>
              <a:t>programski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se </a:t>
            </a:r>
            <a:r>
              <a:rPr lang="en-US" dirty="0" err="1"/>
              <a:t>nalaz</a:t>
            </a:r>
            <a:r>
              <a:rPr lang="sr-Latn-RS" dirty="0"/>
              <a:t>i u fajlovima bfs_par.cpp i dfs_par.cpp u odgovarajućem </a:t>
            </a:r>
            <a:r>
              <a:rPr lang="sr-Latn-RS" dirty="0" smtClean="0"/>
              <a:t>repozitorijumu </a:t>
            </a:r>
            <a:endParaRPr lang="en-GB" dirty="0"/>
          </a:p>
          <a:p>
            <a:r>
              <a:rPr lang="sr-Latn-RS" dirty="0"/>
              <a:t>Kompajliranje programa se vrši sledećim komandama u terminalu </a:t>
            </a:r>
            <a:r>
              <a:rPr lang="sr-Latn-RS" dirty="0" smtClean="0"/>
              <a:t>foldera</a:t>
            </a:r>
            <a:r>
              <a:rPr lang="sr-Latn-RS" dirty="0"/>
              <a:t>:</a:t>
            </a:r>
            <a:endParaRPr lang="en-GB" dirty="0"/>
          </a:p>
          <a:p>
            <a:r>
              <a:rPr lang="sr-Latn-RS" dirty="0"/>
              <a:t>g++ -fopenmp bfs_par.cpp -o </a:t>
            </a:r>
            <a:r>
              <a:rPr lang="sr-Latn-RS" dirty="0" smtClean="0"/>
              <a:t>bfs_par; g</a:t>
            </a:r>
            <a:r>
              <a:rPr lang="sr-Latn-RS" dirty="0"/>
              <a:t>++ -fopenmp dfs_par.cpp -o </a:t>
            </a:r>
            <a:r>
              <a:rPr lang="sr-Latn-RS" dirty="0" smtClean="0"/>
              <a:t>dfs_par</a:t>
            </a:r>
            <a:endParaRPr lang="en-GB" dirty="0"/>
          </a:p>
          <a:p>
            <a:r>
              <a:rPr lang="sr-Latn-RS" dirty="0"/>
              <a:t>Nakon uspješnog kompajliranja programi se pokreću takođe kroz terminal:</a:t>
            </a:r>
            <a:endParaRPr lang="en-GB" dirty="0"/>
          </a:p>
          <a:p>
            <a:r>
              <a:rPr lang="sr-Latn-RS" dirty="0"/>
              <a:t>./</a:t>
            </a:r>
            <a:r>
              <a:rPr lang="sr-Latn-RS" dirty="0" smtClean="0"/>
              <a:t>bfs_par; ./dfs_par</a:t>
            </a:r>
          </a:p>
          <a:p>
            <a:r>
              <a:rPr lang="sr-Latn-RS" dirty="0" smtClean="0"/>
              <a:t>Veličinu generisanih grafova podesiti u main funkciji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57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Hvala na pažnji!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 smtClean="0"/>
              <a:t>MILAN CVIJOVIĆ 6/24</a:t>
            </a:r>
          </a:p>
          <a:p>
            <a:pPr marL="0" indent="0">
              <a:buNone/>
            </a:pPr>
            <a:r>
              <a:rPr lang="sr-Latn-RS" dirty="0" smtClean="0"/>
              <a:t>RAČUNARSTVO I INFORMACIONE TEHNOLOGIJE</a:t>
            </a:r>
          </a:p>
          <a:p>
            <a:pPr marL="0" indent="0">
              <a:buNone/>
            </a:pPr>
            <a:r>
              <a:rPr lang="sr-Latn-RS" dirty="0" smtClean="0"/>
              <a:t>UCG PMF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421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BFS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Ideja – proširenje sekvencijalnog algoritma</a:t>
            </a:r>
          </a:p>
          <a:p>
            <a:r>
              <a:rPr lang="sr-Latn-RS" dirty="0" smtClean="0"/>
              <a:t>Problematika početnog rješenja</a:t>
            </a:r>
          </a:p>
          <a:p>
            <a:r>
              <a:rPr lang="sr-Latn-RS" dirty="0" smtClean="0"/>
              <a:t>Nebezbjedan pristup podacima</a:t>
            </a:r>
          </a:p>
          <a:p>
            <a:r>
              <a:rPr lang="sr-Latn-RS" dirty="0" smtClean="0"/>
              <a:t>Previše zaključavanja obesmišljava paralelizaciju</a:t>
            </a:r>
          </a:p>
          <a:p>
            <a:r>
              <a:rPr lang="sr-Latn-RS" dirty="0" smtClean="0"/>
              <a:t>Neoptimalan pristup – mijenjamo rješenje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85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dirty="0" smtClean="0"/>
              <a:t>Ključni koraci</a:t>
            </a:r>
          </a:p>
          <a:p>
            <a:r>
              <a:rPr lang="sr-Latn-RS" dirty="0" smtClean="0"/>
              <a:t>Procesiranje svakog BFS nivoa paralelno kroz thread-ove</a:t>
            </a:r>
          </a:p>
          <a:p>
            <a:r>
              <a:rPr lang="sr-Latn-RS" dirty="0" smtClean="0"/>
              <a:t>Svaki thread radi na dijelu trenutnog nivoa</a:t>
            </a:r>
          </a:p>
          <a:p>
            <a:r>
              <a:rPr lang="sr-Latn-RS" dirty="0" smtClean="0"/>
              <a:t>Izbjegavamo konflikte kroz privatne liste sa čvorovima</a:t>
            </a:r>
          </a:p>
          <a:p>
            <a:r>
              <a:rPr lang="sr-Latn-RS" dirty="0" smtClean="0"/>
              <a:t>Kada svi završe posao liste se spajaju u glavni red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208" y="2649895"/>
            <a:ext cx="5456957" cy="2746668"/>
          </a:xfrm>
        </p:spPr>
      </p:pic>
    </p:spTree>
    <p:extLst>
      <p:ext uri="{BB962C8B-B14F-4D97-AF65-F5344CB8AC3E}">
        <p14:creationId xmlns:p14="http://schemas.microsoft.com/office/powerpoint/2010/main" val="41771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5438113" cy="3541714"/>
          </a:xfrm>
        </p:spPr>
        <p:txBody>
          <a:bodyPr/>
          <a:lstStyle/>
          <a:p>
            <a:r>
              <a:rPr lang="sr-Latn-RS" dirty="0" smtClean="0"/>
              <a:t>Inicijalizacija funkcije</a:t>
            </a:r>
          </a:p>
          <a:p>
            <a:r>
              <a:rPr lang="sr-Latn-RS" dirty="0" smtClean="0"/>
              <a:t>Vektor visited  za praćenje posjećivanja</a:t>
            </a:r>
          </a:p>
          <a:p>
            <a:r>
              <a:rPr lang="sr-Latn-RS" dirty="0" smtClean="0"/>
              <a:t>Red q – standardni BFS red</a:t>
            </a:r>
          </a:p>
          <a:p>
            <a:r>
              <a:rPr lang="sr-Latn-RS" dirty="0" smtClean="0"/>
              <a:t>Polazak od čvora start</a:t>
            </a:r>
          </a:p>
          <a:p>
            <a:r>
              <a:rPr lang="sr-Latn-RS" dirty="0" smtClean="0"/>
              <a:t>Ostatak koda se izvršava u glavnoj petlji</a:t>
            </a:r>
          </a:p>
          <a:p>
            <a:r>
              <a:rPr lang="sr-Latn-RS" dirty="0" smtClean="0"/>
              <a:t>Pravimo listu za trenutni nivo</a:t>
            </a:r>
            <a:endParaRPr lang="en-GB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7351" y="2785991"/>
            <a:ext cx="4113325" cy="247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1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Skupljanje čvorova sa trenutnog nivoa kroz for petlju</a:t>
            </a:r>
          </a:p>
          <a:p>
            <a:r>
              <a:rPr lang="sr-Latn-RS" dirty="0" smtClean="0"/>
              <a:t>Lokalne liste koje će odgovarati thread-ovima</a:t>
            </a:r>
          </a:p>
          <a:p>
            <a:r>
              <a:rPr lang="sr-Latn-RS" dirty="0" smtClean="0"/>
              <a:t>Zapravo lista listi – dva različita nivoa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76247" y="3002121"/>
            <a:ext cx="5529116" cy="203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9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4878389" cy="3843403"/>
          </a:xfrm>
        </p:spPr>
        <p:txBody>
          <a:bodyPr>
            <a:normAutofit/>
          </a:bodyPr>
          <a:lstStyle/>
          <a:p>
            <a:r>
              <a:rPr lang="sr-Latn-RS" sz="2000" dirty="0" smtClean="0"/>
              <a:t>Paralelni region u funkciji</a:t>
            </a:r>
          </a:p>
          <a:p>
            <a:r>
              <a:rPr lang="sr-Latn-RS" sz="2000" dirty="0" smtClean="0"/>
              <a:t>Thread-ovi dobijaju ID</a:t>
            </a:r>
          </a:p>
          <a:p>
            <a:r>
              <a:rPr lang="sr-Latn-RS" sz="2000" dirty="0" smtClean="0"/>
              <a:t>Čvorovi se procesiraju na osnovu ID-ja koji je prethodno određen</a:t>
            </a:r>
          </a:p>
          <a:p>
            <a:r>
              <a:rPr lang="sr-Latn-RS" sz="2000" dirty="0" smtClean="0"/>
              <a:t>N-ti čvor odgovara n-tom thread-u</a:t>
            </a:r>
          </a:p>
          <a:p>
            <a:r>
              <a:rPr lang="sr-Latn-RS" sz="2000" dirty="0" smtClean="0"/>
              <a:t>Način za balansiranje podataka</a:t>
            </a:r>
          </a:p>
          <a:p>
            <a:r>
              <a:rPr lang="sr-Latn-RS" sz="2000" dirty="0" smtClean="0"/>
              <a:t>Posjećivanje susjeda svakog dodjeljenog čvora</a:t>
            </a:r>
            <a:endParaRPr lang="en-GB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2870" y="2153331"/>
            <a:ext cx="5798976" cy="403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IMPLEMENTACIJA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r-Latn-RS" dirty="0" smtClean="0"/>
              <a:t>Na kraju, izvan paralelnog regiona sve lokalne liste spajamo u globalni BFS red q</a:t>
            </a:r>
          </a:p>
          <a:p>
            <a:r>
              <a:rPr lang="sr-Latn-RS" dirty="0" smtClean="0"/>
              <a:t>Ovo podešava red za sledeći nivo</a:t>
            </a:r>
          </a:p>
          <a:p>
            <a:r>
              <a:rPr lang="sr-Latn-RS" dirty="0" smtClean="0"/>
              <a:t>Ova operacija je bezbjedna jer se izvršava izvan paralelnog regiona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3986" y="3284375"/>
            <a:ext cx="5460649" cy="148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35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ANALIZA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/>
              <a:t>Sprovodimo testiranje rezultata</a:t>
            </a:r>
          </a:p>
          <a:p>
            <a:r>
              <a:rPr lang="sr-Latn-RS" sz="2000" dirty="0" smtClean="0"/>
              <a:t>Ispitujemo uspješnost implementacije</a:t>
            </a:r>
          </a:p>
          <a:p>
            <a:r>
              <a:rPr lang="sr-Latn-RS" sz="2000" dirty="0" smtClean="0"/>
              <a:t>U main() funkciji generišemo velike grafove za testiranje i utvrđujemo vrijeme izvršavanja i sekvencijalnog i paralelnog algoritma</a:t>
            </a:r>
          </a:p>
          <a:p>
            <a:r>
              <a:rPr lang="sr-Latn-RS" sz="2000" dirty="0" smtClean="0"/>
              <a:t>Generišemo binarno stablo i grid graf sa milion čvorova</a:t>
            </a:r>
            <a:endParaRPr lang="en-GB" sz="20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99"/>
          <a:stretch/>
        </p:blipFill>
        <p:spPr>
          <a:xfrm>
            <a:off x="6052868" y="3023118"/>
            <a:ext cx="5888458" cy="1240972"/>
          </a:xfrm>
        </p:spPr>
      </p:pic>
    </p:spTree>
    <p:extLst>
      <p:ext uri="{BB962C8B-B14F-4D97-AF65-F5344CB8AC3E}">
        <p14:creationId xmlns:p14="http://schemas.microsoft.com/office/powerpoint/2010/main" val="1832338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137</TotalTime>
  <Words>665</Words>
  <Application>Microsoft Office PowerPoint</Application>
  <PresentationFormat>Widescreen</PresentationFormat>
  <Paragraphs>107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Trebuchet MS</vt:lpstr>
      <vt:lpstr>Tw Cen MT</vt:lpstr>
      <vt:lpstr>Circuit</vt:lpstr>
      <vt:lpstr>BFS i DFS obilazak grafa (PARALELNA IMPLEMENTACIJA)</vt:lpstr>
      <vt:lpstr>UVOD</vt:lpstr>
      <vt:lpstr>BFS</vt:lpstr>
      <vt:lpstr>IMPLEMENTACIJA</vt:lpstr>
      <vt:lpstr>Implementacija</vt:lpstr>
      <vt:lpstr>IMPLEMENTACIJA</vt:lpstr>
      <vt:lpstr>IMPLEMENTACIJA</vt:lpstr>
      <vt:lpstr>IMPLEMENTACIJA</vt:lpstr>
      <vt:lpstr>ANALIZA</vt:lpstr>
      <vt:lpstr>ANALIZA</vt:lpstr>
      <vt:lpstr>ANALIZA</vt:lpstr>
      <vt:lpstr>Analiza</vt:lpstr>
      <vt:lpstr>ANALIZA</vt:lpstr>
      <vt:lpstr>DFS</vt:lpstr>
      <vt:lpstr>IMPLEMENTACIJA</vt:lpstr>
      <vt:lpstr>IMPLEMENTACIJA</vt:lpstr>
      <vt:lpstr>IMPLEMENTACIJA</vt:lpstr>
      <vt:lpstr>IMPLEMENTACIJA</vt:lpstr>
      <vt:lpstr>IMPLEMENTACIJA</vt:lpstr>
      <vt:lpstr>ANALIZA</vt:lpstr>
      <vt:lpstr>ANALIZA</vt:lpstr>
      <vt:lpstr>UPUTSTVO ZA POKRETANJE PROGRAMA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14</cp:revision>
  <dcterms:created xsi:type="dcterms:W3CDTF">2025-05-06T11:38:25Z</dcterms:created>
  <dcterms:modified xsi:type="dcterms:W3CDTF">2025-05-06T13:56:23Z</dcterms:modified>
</cp:coreProperties>
</file>