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9" r:id="rId4"/>
    <p:sldId id="264" r:id="rId5"/>
    <p:sldId id="265" r:id="rId6"/>
    <p:sldId id="266" r:id="rId7"/>
    <p:sldId id="260"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3469221338632524"/>
          <c:y val="0.10954136270448989"/>
          <c:w val="0.49726954117729077"/>
          <c:h val="0.71537034527908383"/>
        </c:manualLayout>
      </c:layout>
      <c:doughnutChart>
        <c:varyColors val="1"/>
        <c:ser>
          <c:idx val="0"/>
          <c:order val="0"/>
          <c:tx>
            <c:strRef>
              <c:f>Sheet1!$B$1</c:f>
              <c:strCache>
                <c:ptCount val="1"/>
                <c:pt idx="0">
                  <c:v>Phishing Score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Heuristic Score</c:v>
                </c:pt>
                <c:pt idx="1">
                  <c:v>Certificate Score</c:v>
                </c:pt>
                <c:pt idx="2">
                  <c:v>URL Impersonation</c:v>
                </c:pt>
                <c:pt idx="3">
                  <c:v>URL Analysis</c:v>
                </c:pt>
              </c:strCache>
            </c:strRef>
          </c:cat>
          <c:val>
            <c:numRef>
              <c:f>Sheet1!$B$2:$B$5</c:f>
              <c:numCache>
                <c:formatCode>General</c:formatCode>
                <c:ptCount val="4"/>
                <c:pt idx="0">
                  <c:v>3.5</c:v>
                </c:pt>
                <c:pt idx="1">
                  <c:v>2</c:v>
                </c:pt>
                <c:pt idx="2">
                  <c:v>1</c:v>
                </c:pt>
                <c:pt idx="3">
                  <c:v>3.5</c:v>
                </c:pt>
              </c:numCache>
            </c:numRef>
          </c:val>
          <c:extLst>
            <c:ext xmlns:c16="http://schemas.microsoft.com/office/drawing/2014/chart" uri="{C3380CC4-5D6E-409C-BE32-E72D297353CC}">
              <c16:uniqueId val="{00000000-32F8-45D0-BB3D-398A78D03D37}"/>
            </c:ext>
          </c:extLst>
        </c:ser>
        <c:dLbls>
          <c:showLegendKey val="0"/>
          <c:showVal val="0"/>
          <c:showCatName val="0"/>
          <c:showSerName val="0"/>
          <c:showPercent val="0"/>
          <c:showBubbleSize val="0"/>
          <c:showLeaderLines val="1"/>
        </c:dLbls>
        <c:firstSliceAng val="10"/>
        <c:holeSize val="5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8/21/2025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8/21/2025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8/21/2025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8/21/2025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8/21/2025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hishing-Database/Phishing.Database" TargetMode="External"/><Relationship Id="rId2" Type="http://schemas.openxmlformats.org/officeDocument/2006/relationships/hyperlink" Target="https://www.kaggle.com/datasets/taruntiwarihp/phishing-site-url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E044-2EC4-BC9D-BACE-92EC49B22AEA}"/>
              </a:ext>
            </a:extLst>
          </p:cNvPr>
          <p:cNvSpPr>
            <a:spLocks noGrp="1"/>
          </p:cNvSpPr>
          <p:nvPr>
            <p:ph type="ctrTitle"/>
          </p:nvPr>
        </p:nvSpPr>
        <p:spPr>
          <a:xfrm>
            <a:off x="1915385" y="1358141"/>
            <a:ext cx="8361229" cy="1086237"/>
          </a:xfrm>
        </p:spPr>
        <p:txBody>
          <a:bodyPr/>
          <a:lstStyle/>
          <a:p>
            <a:r>
              <a:rPr lang="en-US" sz="4800" dirty="0">
                <a:solidFill>
                  <a:srgbClr val="002060"/>
                </a:solidFill>
                <a:latin typeface="Arial Rounded MT Bold" panose="020F0704030504030204" pitchFamily="34" charset="0"/>
              </a:rPr>
              <a:t>Problem Statement</a:t>
            </a:r>
          </a:p>
        </p:txBody>
      </p:sp>
      <p:sp>
        <p:nvSpPr>
          <p:cNvPr id="3" name="Subtitle 2">
            <a:extLst>
              <a:ext uri="{FF2B5EF4-FFF2-40B4-BE49-F238E27FC236}">
                <a16:creationId xmlns:a16="http://schemas.microsoft.com/office/drawing/2014/main" id="{B9BCFC1C-77A3-F0CC-3DAB-5B1027627194}"/>
              </a:ext>
            </a:extLst>
          </p:cNvPr>
          <p:cNvSpPr>
            <a:spLocks noGrp="1"/>
          </p:cNvSpPr>
          <p:nvPr>
            <p:ph type="subTitle" idx="1"/>
          </p:nvPr>
        </p:nvSpPr>
        <p:spPr>
          <a:xfrm>
            <a:off x="1159498" y="2787355"/>
            <a:ext cx="9916998" cy="1992034"/>
          </a:xfrm>
        </p:spPr>
        <p:txBody>
          <a:bodyPr>
            <a:normAutofit/>
          </a:bodyPr>
          <a:lstStyle/>
          <a:p>
            <a:r>
              <a:rPr lang="en-US" sz="3200" b="1" dirty="0">
                <a:solidFill>
                  <a:schemeClr val="accent6">
                    <a:lumMod val="50000"/>
                  </a:schemeClr>
                </a:solidFill>
                <a:latin typeface="Arial Rounded MT Bold" panose="020F0704030504030204" pitchFamily="34" charset="0"/>
              </a:rPr>
              <a:t>PhishShield: Real-time Phishing URL Detector</a:t>
            </a:r>
            <a:r>
              <a:rPr lang="en-US" sz="2400" b="1" dirty="0">
                <a:solidFill>
                  <a:schemeClr val="accent6">
                    <a:lumMod val="50000"/>
                  </a:schemeClr>
                </a:solidFill>
                <a:latin typeface="Arial Rounded MT Bold" panose="020F0704030504030204" pitchFamily="34" charset="0"/>
              </a:rPr>
              <a:t>. </a:t>
            </a:r>
          </a:p>
          <a:p>
            <a:r>
              <a:rPr lang="en-US" sz="2000" dirty="0">
                <a:latin typeface="Arial Rounded MT Bold" panose="020F0704030504030204" pitchFamily="34" charset="0"/>
              </a:rPr>
              <a:t>Develop a browser extension or app that can detect and block phishing websites in real-time, with a scoring system and visual alert for the user. </a:t>
            </a:r>
            <a:endParaRPr lang="en-US" sz="2000" b="1" dirty="0">
              <a:latin typeface="Arial Rounded MT Bold" panose="020F0704030504030204" pitchFamily="34" charset="0"/>
            </a:endParaRPr>
          </a:p>
        </p:txBody>
      </p:sp>
    </p:spTree>
    <p:extLst>
      <p:ext uri="{BB962C8B-B14F-4D97-AF65-F5344CB8AC3E}">
        <p14:creationId xmlns:p14="http://schemas.microsoft.com/office/powerpoint/2010/main" val="4107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EEE5-4846-52CE-F3E2-F802EE2A723F}"/>
              </a:ext>
            </a:extLst>
          </p:cNvPr>
          <p:cNvSpPr>
            <a:spLocks noGrp="1"/>
          </p:cNvSpPr>
          <p:nvPr>
            <p:ph type="title"/>
          </p:nvPr>
        </p:nvSpPr>
        <p:spPr>
          <a:xfrm>
            <a:off x="1295400" y="248246"/>
            <a:ext cx="9601200" cy="1485900"/>
          </a:xfrm>
        </p:spPr>
        <p:txBody>
          <a:bodyPr>
            <a:normAutofit/>
          </a:bodyPr>
          <a:lstStyle/>
          <a:p>
            <a:pPr algn="ctr"/>
            <a:r>
              <a:rPr lang="en-US" sz="4800" dirty="0">
                <a:solidFill>
                  <a:srgbClr val="002060"/>
                </a:solidFill>
                <a:latin typeface="Arial Rounded MT Bold" panose="020F0704030504030204" pitchFamily="34" charset="0"/>
              </a:rPr>
              <a:t>Problem Description </a:t>
            </a:r>
          </a:p>
        </p:txBody>
      </p:sp>
      <p:sp>
        <p:nvSpPr>
          <p:cNvPr id="3" name="Content Placeholder 2">
            <a:extLst>
              <a:ext uri="{FF2B5EF4-FFF2-40B4-BE49-F238E27FC236}">
                <a16:creationId xmlns:a16="http://schemas.microsoft.com/office/drawing/2014/main" id="{526FF4CE-CF01-8831-3196-B17F05447FCA}"/>
              </a:ext>
            </a:extLst>
          </p:cNvPr>
          <p:cNvSpPr>
            <a:spLocks noGrp="1"/>
          </p:cNvSpPr>
          <p:nvPr>
            <p:ph idx="1"/>
          </p:nvPr>
        </p:nvSpPr>
        <p:spPr>
          <a:xfrm>
            <a:off x="1380836" y="1404593"/>
            <a:ext cx="9837656" cy="4608279"/>
          </a:xfrm>
        </p:spPr>
        <p:txBody>
          <a:bodyPr>
            <a:normAutofit fontScale="92500" lnSpcReduction="20000"/>
          </a:bodyPr>
          <a:lstStyle/>
          <a:p>
            <a:pPr marL="0" indent="0" algn="just">
              <a:buNone/>
            </a:pPr>
            <a:r>
              <a:rPr lang="en-US" sz="2800" dirty="0">
                <a:latin typeface="Aptos Display" panose="020B0004020202020204" pitchFamily="34" charset="0"/>
              </a:rPr>
              <a:t>Phishing has become one of the most widespread and damaging cyber threats, targeting millions of users each year. By creating fake but convincing websites, attackers trick individuals into revealing sensitive data such as:</a:t>
            </a:r>
          </a:p>
          <a:p>
            <a:pPr marL="514350" indent="-514350" algn="just">
              <a:buAutoNum type="arabicPeriod"/>
            </a:pPr>
            <a:r>
              <a:rPr lang="en-US" sz="2800" dirty="0">
                <a:latin typeface="Aptos Display" panose="020B0004020202020204" pitchFamily="34" charset="0"/>
              </a:rPr>
              <a:t>Login credentials</a:t>
            </a:r>
          </a:p>
          <a:p>
            <a:pPr marL="514350" indent="-514350" algn="just">
              <a:buAutoNum type="arabicPeriod"/>
            </a:pPr>
            <a:r>
              <a:rPr lang="en-US" sz="2800" dirty="0">
                <a:latin typeface="Aptos Display" panose="020B0004020202020204" pitchFamily="34" charset="0"/>
              </a:rPr>
              <a:t>Banking information </a:t>
            </a:r>
          </a:p>
          <a:p>
            <a:pPr marL="514350" indent="-514350" algn="just">
              <a:buAutoNum type="arabicPeriod"/>
            </a:pPr>
            <a:r>
              <a:rPr lang="en-US" sz="2800" dirty="0">
                <a:latin typeface="Aptos Display" panose="020B0004020202020204" pitchFamily="34" charset="0"/>
              </a:rPr>
              <a:t>Personal details. </a:t>
            </a:r>
          </a:p>
          <a:p>
            <a:pPr marL="0" indent="0" algn="just">
              <a:buNone/>
            </a:pPr>
            <a:endParaRPr lang="en-US" sz="2800" dirty="0">
              <a:latin typeface="Aptos Display" panose="020B0004020202020204" pitchFamily="34" charset="0"/>
            </a:endParaRPr>
          </a:p>
          <a:p>
            <a:pPr marL="0" indent="0" algn="just">
              <a:buNone/>
            </a:pPr>
            <a:r>
              <a:rPr lang="en-US" sz="2800" dirty="0">
                <a:latin typeface="Aptos Display" panose="020B0004020202020204" pitchFamily="34" charset="0"/>
              </a:rPr>
              <a:t>These sites often impersonate trusted services—banks, e-commerce portals, social media platforms—using lookalike domains, copied designs, and even valid security certificates. The sophistication of such attacks makes them extremely difficult for ordinary users to detect. </a:t>
            </a:r>
          </a:p>
        </p:txBody>
      </p:sp>
    </p:spTree>
    <p:extLst>
      <p:ext uri="{BB962C8B-B14F-4D97-AF65-F5344CB8AC3E}">
        <p14:creationId xmlns:p14="http://schemas.microsoft.com/office/powerpoint/2010/main" val="214853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E47D-5A71-06B6-F9F9-96AE0AB58999}"/>
              </a:ext>
            </a:extLst>
          </p:cNvPr>
          <p:cNvSpPr>
            <a:spLocks noGrp="1"/>
          </p:cNvSpPr>
          <p:nvPr>
            <p:ph type="title"/>
          </p:nvPr>
        </p:nvSpPr>
        <p:spPr/>
        <p:txBody>
          <a:bodyPr>
            <a:normAutofit/>
          </a:bodyPr>
          <a:lstStyle/>
          <a:p>
            <a:pPr algn="ctr"/>
            <a:r>
              <a:rPr lang="en-US" sz="5400" dirty="0">
                <a:solidFill>
                  <a:srgbClr val="002060"/>
                </a:solidFill>
                <a:latin typeface="Arial Rounded MT Bold" panose="020F0704030504030204" pitchFamily="34" charset="0"/>
              </a:rPr>
              <a:t>Solution Overview </a:t>
            </a:r>
          </a:p>
        </p:txBody>
      </p:sp>
      <p:sp>
        <p:nvSpPr>
          <p:cNvPr id="3" name="Content Placeholder 2">
            <a:extLst>
              <a:ext uri="{FF2B5EF4-FFF2-40B4-BE49-F238E27FC236}">
                <a16:creationId xmlns:a16="http://schemas.microsoft.com/office/drawing/2014/main" id="{25C8832D-12E3-3D8F-1240-AE2381668E67}"/>
              </a:ext>
            </a:extLst>
          </p:cNvPr>
          <p:cNvSpPr>
            <a:spLocks noGrp="1"/>
          </p:cNvSpPr>
          <p:nvPr>
            <p:ph idx="1"/>
          </p:nvPr>
        </p:nvSpPr>
        <p:spPr>
          <a:xfrm>
            <a:off x="707010" y="1597843"/>
            <a:ext cx="11484990" cy="4319833"/>
          </a:xfrm>
        </p:spPr>
        <p:txBody>
          <a:bodyPr>
            <a:normAutofit/>
          </a:bodyPr>
          <a:lstStyle/>
          <a:p>
            <a:pPr algn="just"/>
            <a:r>
              <a:rPr lang="en-US" sz="2800" dirty="0">
                <a:latin typeface="Aptos Display" panose="020B0004020202020204" pitchFamily="34" charset="0"/>
              </a:rPr>
              <a:t>Our Solution is to build a real-time phishing detection and blocking system as a browser extension . It will run directly while we browse, checking every site we visit and evaluating whether it’s doing phishing related activities. To do this, I’ll combine several layers:</a:t>
            </a:r>
          </a:p>
          <a:p>
            <a:pPr marL="0" indent="0" algn="just">
              <a:buNone/>
            </a:pPr>
            <a:r>
              <a:rPr lang="en-US" sz="2800" dirty="0">
                <a:latin typeface="Aptos Display" panose="020B0004020202020204" pitchFamily="34" charset="0"/>
              </a:rPr>
              <a:t>&gt; Blacklist checks against known phishing domains </a:t>
            </a:r>
          </a:p>
          <a:p>
            <a:pPr marL="0" indent="0" algn="just">
              <a:buNone/>
            </a:pPr>
            <a:r>
              <a:rPr lang="en-US" sz="2800" dirty="0">
                <a:latin typeface="Aptos Display" panose="020B0004020202020204" pitchFamily="34" charset="0"/>
              </a:rPr>
              <a:t>&gt; Heuristic analysis of suspicious URL patterns </a:t>
            </a:r>
          </a:p>
          <a:p>
            <a:pPr marL="0" indent="0" algn="just">
              <a:buNone/>
            </a:pPr>
            <a:r>
              <a:rPr lang="en-US" sz="2800" dirty="0">
                <a:latin typeface="Aptos Display" panose="020B0004020202020204" pitchFamily="34" charset="0"/>
              </a:rPr>
              <a:t>&gt; SSL/TLS certificate validation </a:t>
            </a:r>
          </a:p>
          <a:p>
            <a:pPr marL="0" indent="0" algn="just">
              <a:buNone/>
            </a:pPr>
            <a:r>
              <a:rPr lang="en-US" sz="2800" dirty="0">
                <a:latin typeface="Aptos Display" panose="020B0004020202020204" pitchFamily="34" charset="0"/>
              </a:rPr>
              <a:t>&gt; Page content inspection to catch fake login forms or hidden scripts. </a:t>
            </a:r>
          </a:p>
        </p:txBody>
      </p:sp>
    </p:spTree>
    <p:extLst>
      <p:ext uri="{BB962C8B-B14F-4D97-AF65-F5344CB8AC3E}">
        <p14:creationId xmlns:p14="http://schemas.microsoft.com/office/powerpoint/2010/main" val="1514113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805BDD-5869-56D4-002D-FF37701781E9}"/>
              </a:ext>
            </a:extLst>
          </p:cNvPr>
          <p:cNvPicPr>
            <a:picLocks noChangeAspect="1"/>
          </p:cNvPicPr>
          <p:nvPr/>
        </p:nvPicPr>
        <p:blipFill>
          <a:blip r:embed="rId2"/>
          <a:stretch>
            <a:fillRect/>
          </a:stretch>
        </p:blipFill>
        <p:spPr>
          <a:xfrm>
            <a:off x="975927" y="899759"/>
            <a:ext cx="10717310" cy="5058481"/>
          </a:xfrm>
          <a:prstGeom prst="rect">
            <a:avLst/>
          </a:prstGeom>
        </p:spPr>
      </p:pic>
      <p:sp>
        <p:nvSpPr>
          <p:cNvPr id="7" name="Title 1">
            <a:extLst>
              <a:ext uri="{FF2B5EF4-FFF2-40B4-BE49-F238E27FC236}">
                <a16:creationId xmlns:a16="http://schemas.microsoft.com/office/drawing/2014/main" id="{3F87473E-9EBB-8DE4-A5C9-A46F2F431298}"/>
              </a:ext>
            </a:extLst>
          </p:cNvPr>
          <p:cNvSpPr>
            <a:spLocks noGrp="1"/>
          </p:cNvSpPr>
          <p:nvPr>
            <p:ph type="title"/>
          </p:nvPr>
        </p:nvSpPr>
        <p:spPr>
          <a:xfrm>
            <a:off x="1131455" y="76200"/>
            <a:ext cx="10977418" cy="921327"/>
          </a:xfrm>
        </p:spPr>
        <p:txBody>
          <a:bodyPr>
            <a:normAutofit/>
          </a:bodyPr>
          <a:lstStyle/>
          <a:p>
            <a:pPr algn="ctr"/>
            <a:r>
              <a:rPr lang="en-US" dirty="0">
                <a:solidFill>
                  <a:srgbClr val="002060"/>
                </a:solidFill>
                <a:latin typeface="Arial Rounded MT Bold" panose="020F0704030504030204" pitchFamily="34" charset="0"/>
              </a:rPr>
              <a:t>Blacklisted Sites ML model pipeline</a:t>
            </a:r>
          </a:p>
        </p:txBody>
      </p:sp>
      <p:sp>
        <p:nvSpPr>
          <p:cNvPr id="8" name="TextBox 7">
            <a:extLst>
              <a:ext uri="{FF2B5EF4-FFF2-40B4-BE49-F238E27FC236}">
                <a16:creationId xmlns:a16="http://schemas.microsoft.com/office/drawing/2014/main" id="{5E83D4CF-7492-EF69-6AC2-842C1AF19C32}"/>
              </a:ext>
            </a:extLst>
          </p:cNvPr>
          <p:cNvSpPr txBox="1"/>
          <p:nvPr/>
        </p:nvSpPr>
        <p:spPr>
          <a:xfrm>
            <a:off x="975927" y="5958240"/>
            <a:ext cx="9180946" cy="707886"/>
          </a:xfrm>
          <a:prstGeom prst="rect">
            <a:avLst/>
          </a:prstGeom>
          <a:noFill/>
        </p:spPr>
        <p:txBody>
          <a:bodyPr wrap="square" rtlCol="0">
            <a:spAutoFit/>
          </a:bodyPr>
          <a:lstStyle/>
          <a:p>
            <a:r>
              <a:rPr lang="en-US" sz="2000" dirty="0"/>
              <a:t>This makes the blacklist detection much faster as compared to basic search algorithms.</a:t>
            </a:r>
            <a:endParaRPr lang="en-IN" sz="2000" dirty="0"/>
          </a:p>
        </p:txBody>
      </p:sp>
    </p:spTree>
    <p:extLst>
      <p:ext uri="{BB962C8B-B14F-4D97-AF65-F5344CB8AC3E}">
        <p14:creationId xmlns:p14="http://schemas.microsoft.com/office/powerpoint/2010/main" val="44458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5CFA-7FF9-980A-3E08-990DE71AF003}"/>
              </a:ext>
            </a:extLst>
          </p:cNvPr>
          <p:cNvSpPr>
            <a:spLocks noGrp="1"/>
          </p:cNvSpPr>
          <p:nvPr>
            <p:ph type="title"/>
          </p:nvPr>
        </p:nvSpPr>
        <p:spPr>
          <a:xfrm>
            <a:off x="1159164" y="131618"/>
            <a:ext cx="9120909" cy="1004455"/>
          </a:xfrm>
        </p:spPr>
        <p:txBody>
          <a:bodyPr/>
          <a:lstStyle/>
          <a:p>
            <a:r>
              <a:rPr lang="en-US" dirty="0">
                <a:latin typeface="Arial Rounded MT Bold" panose="020F0704030504030204" pitchFamily="34" charset="0"/>
              </a:rPr>
              <a:t>How Phishing Score Works</a:t>
            </a:r>
            <a:endParaRPr lang="en-IN" dirty="0">
              <a:latin typeface="Arial Rounded MT Bold" panose="020F0704030504030204" pitchFamily="34" charset="0"/>
            </a:endParaRPr>
          </a:p>
        </p:txBody>
      </p:sp>
      <p:sp>
        <p:nvSpPr>
          <p:cNvPr id="8" name="Content Placeholder 7">
            <a:extLst>
              <a:ext uri="{FF2B5EF4-FFF2-40B4-BE49-F238E27FC236}">
                <a16:creationId xmlns:a16="http://schemas.microsoft.com/office/drawing/2014/main" id="{90E32726-939C-1586-F9D8-D443C4E2C34F}"/>
              </a:ext>
            </a:extLst>
          </p:cNvPr>
          <p:cNvSpPr>
            <a:spLocks noGrp="1"/>
          </p:cNvSpPr>
          <p:nvPr>
            <p:ph idx="1"/>
          </p:nvPr>
        </p:nvSpPr>
        <p:spPr>
          <a:xfrm>
            <a:off x="678873" y="988291"/>
            <a:ext cx="9601200" cy="4881418"/>
          </a:xfrm>
        </p:spPr>
        <p:txBody>
          <a:bodyPr>
            <a:normAutofit lnSpcReduction="10000"/>
          </a:bodyPr>
          <a:lstStyle/>
          <a:p>
            <a:r>
              <a:rPr lang="en-US" sz="2400" dirty="0"/>
              <a:t>We have defined a Phishing score through which our extension determines whether a visited site is engaged in phishing or not.</a:t>
            </a:r>
          </a:p>
          <a:p>
            <a:pPr marL="530352" lvl="1" indent="0">
              <a:buNone/>
            </a:pPr>
            <a:r>
              <a:rPr lang="en-US" sz="2400" dirty="0"/>
              <a:t>It is based on:</a:t>
            </a:r>
          </a:p>
          <a:p>
            <a:pPr marL="987552" lvl="1" indent="-457200">
              <a:buAutoNum type="arabicPeriod"/>
            </a:pPr>
            <a:r>
              <a:rPr lang="en-US" sz="2400" dirty="0"/>
              <a:t>Heuristic Score</a:t>
            </a:r>
          </a:p>
          <a:p>
            <a:pPr marL="987552" lvl="1" indent="-457200">
              <a:buAutoNum type="arabicPeriod"/>
            </a:pPr>
            <a:r>
              <a:rPr lang="en-US" sz="2400" dirty="0"/>
              <a:t>Certificate Verifiable or Not</a:t>
            </a:r>
          </a:p>
          <a:p>
            <a:pPr marL="987552" lvl="1" indent="-457200">
              <a:buAutoNum type="arabicPeriod"/>
            </a:pPr>
            <a:r>
              <a:rPr lang="en-US" sz="2400" dirty="0"/>
              <a:t>URL is trying to impersonate some popular website.</a:t>
            </a:r>
          </a:p>
          <a:p>
            <a:pPr marL="987552" lvl="1" indent="-457200">
              <a:buAutoNum type="arabicPeriod"/>
            </a:pPr>
            <a:r>
              <a:rPr lang="en-US" sz="2400" dirty="0"/>
              <a:t>Whether the site is listed in Blacklist or not. </a:t>
            </a:r>
          </a:p>
          <a:p>
            <a:pPr marL="530352" lvl="1" indent="0">
              <a:buNone/>
            </a:pPr>
            <a:r>
              <a:rPr lang="en-US" sz="2400" dirty="0"/>
              <a:t> 	(Checked by the ML model)</a:t>
            </a:r>
          </a:p>
          <a:p>
            <a:pPr marL="987552" lvl="1" indent="-457200">
              <a:buAutoNum type="arabicPeriod" startAt="5"/>
            </a:pPr>
            <a:r>
              <a:rPr lang="en-US" sz="2400" dirty="0"/>
              <a:t>URL is trying to initiate some login form.</a:t>
            </a:r>
          </a:p>
          <a:p>
            <a:pPr marL="530352" lvl="1" indent="0">
              <a:buNone/>
            </a:pPr>
            <a:r>
              <a:rPr lang="en-US" sz="2400" dirty="0"/>
              <a:t>6.  Extension is suspicious.</a:t>
            </a:r>
          </a:p>
          <a:p>
            <a:pPr marL="530352" lvl="1" indent="0">
              <a:buNone/>
            </a:pPr>
            <a:r>
              <a:rPr lang="en-US" sz="2400" dirty="0"/>
              <a:t>7.   Leading to some IP address instead of a domain name.</a:t>
            </a:r>
          </a:p>
          <a:p>
            <a:pPr marL="530352" lvl="1" indent="0">
              <a:buNone/>
            </a:pPr>
            <a:r>
              <a:rPr lang="en-US" sz="2400" dirty="0"/>
              <a:t>8.  Too many subdomains or URL being too long.</a:t>
            </a:r>
          </a:p>
          <a:p>
            <a:pPr marL="987552" lvl="1" indent="-457200">
              <a:buAutoNum type="arabicPeriod"/>
            </a:pPr>
            <a:endParaRPr lang="en-US" sz="2400" dirty="0"/>
          </a:p>
          <a:p>
            <a:pPr marL="987552" lvl="1" indent="-457200">
              <a:buAutoNum type="arabicPeriod"/>
            </a:pPr>
            <a:endParaRPr lang="en-US" sz="2400" dirty="0"/>
          </a:p>
        </p:txBody>
      </p:sp>
      <p:graphicFrame>
        <p:nvGraphicFramePr>
          <p:cNvPr id="11" name="Chart 10">
            <a:extLst>
              <a:ext uri="{FF2B5EF4-FFF2-40B4-BE49-F238E27FC236}">
                <a16:creationId xmlns:a16="http://schemas.microsoft.com/office/drawing/2014/main" id="{AB6D0951-8792-9047-FC89-5450F2F4B10D}"/>
              </a:ext>
            </a:extLst>
          </p:cNvPr>
          <p:cNvGraphicFramePr/>
          <p:nvPr>
            <p:extLst>
              <p:ext uri="{D42A27DB-BD31-4B8C-83A1-F6EECF244321}">
                <p14:modId xmlns:p14="http://schemas.microsoft.com/office/powerpoint/2010/main" val="2745552029"/>
              </p:ext>
            </p:extLst>
          </p:nvPr>
        </p:nvGraphicFramePr>
        <p:xfrm>
          <a:off x="6862619" y="2216728"/>
          <a:ext cx="5680364" cy="39485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224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E77BD-DF34-538C-F858-DCF7E32C8FA5}"/>
              </a:ext>
            </a:extLst>
          </p:cNvPr>
          <p:cNvSpPr>
            <a:spLocks noGrp="1"/>
          </p:cNvSpPr>
          <p:nvPr>
            <p:ph type="title"/>
          </p:nvPr>
        </p:nvSpPr>
        <p:spPr>
          <a:xfrm>
            <a:off x="1741055" y="593436"/>
            <a:ext cx="9601200" cy="764309"/>
          </a:xfrm>
        </p:spPr>
        <p:txBody>
          <a:bodyPr/>
          <a:lstStyle/>
          <a:p>
            <a:r>
              <a:rPr lang="en-US" dirty="0">
                <a:latin typeface="Arial Rounded MT Bold" panose="020F0704030504030204" pitchFamily="34" charset="0"/>
              </a:rPr>
              <a:t>How Extension Functions</a:t>
            </a:r>
            <a:endParaRPr lang="en-IN" dirty="0">
              <a:latin typeface="Arial Rounded MT Bold" panose="020F0704030504030204" pitchFamily="34" charset="0"/>
            </a:endParaRPr>
          </a:p>
        </p:txBody>
      </p:sp>
      <p:pic>
        <p:nvPicPr>
          <p:cNvPr id="5" name="Picture 4">
            <a:extLst>
              <a:ext uri="{FF2B5EF4-FFF2-40B4-BE49-F238E27FC236}">
                <a16:creationId xmlns:a16="http://schemas.microsoft.com/office/drawing/2014/main" id="{9605B3F9-BF55-4A38-7DD9-3748C92BB836}"/>
              </a:ext>
            </a:extLst>
          </p:cNvPr>
          <p:cNvPicPr>
            <a:picLocks noChangeAspect="1"/>
          </p:cNvPicPr>
          <p:nvPr/>
        </p:nvPicPr>
        <p:blipFill>
          <a:blip r:embed="rId2"/>
          <a:stretch>
            <a:fillRect/>
          </a:stretch>
        </p:blipFill>
        <p:spPr>
          <a:xfrm>
            <a:off x="942109" y="1768790"/>
            <a:ext cx="10872522" cy="3652955"/>
          </a:xfrm>
          <a:prstGeom prst="rect">
            <a:avLst/>
          </a:prstGeom>
        </p:spPr>
      </p:pic>
    </p:spTree>
    <p:extLst>
      <p:ext uri="{BB962C8B-B14F-4D97-AF65-F5344CB8AC3E}">
        <p14:creationId xmlns:p14="http://schemas.microsoft.com/office/powerpoint/2010/main" val="413435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E307-B499-1BDA-575E-47FB28669F65}"/>
              </a:ext>
            </a:extLst>
          </p:cNvPr>
          <p:cNvSpPr>
            <a:spLocks noGrp="1"/>
          </p:cNvSpPr>
          <p:nvPr>
            <p:ph type="title"/>
          </p:nvPr>
        </p:nvSpPr>
        <p:spPr>
          <a:xfrm>
            <a:off x="1371600" y="353291"/>
            <a:ext cx="5906655" cy="625764"/>
          </a:xfrm>
        </p:spPr>
        <p:txBody>
          <a:bodyPr>
            <a:normAutofit/>
          </a:bodyPr>
          <a:lstStyle/>
          <a:p>
            <a:pPr algn="ctr"/>
            <a:r>
              <a:rPr lang="en-US" sz="3600" dirty="0">
                <a:solidFill>
                  <a:srgbClr val="002060"/>
                </a:solidFill>
                <a:latin typeface="Arial Rounded MT Bold" panose="020F0704030504030204" pitchFamily="34" charset="0"/>
              </a:rPr>
              <a:t>Suggested Tech Stack</a:t>
            </a:r>
          </a:p>
        </p:txBody>
      </p:sp>
      <p:sp>
        <p:nvSpPr>
          <p:cNvPr id="3" name="Content Placeholder 2">
            <a:extLst>
              <a:ext uri="{FF2B5EF4-FFF2-40B4-BE49-F238E27FC236}">
                <a16:creationId xmlns:a16="http://schemas.microsoft.com/office/drawing/2014/main" id="{F509F861-0687-9B5A-0A90-2AF31ED57AFD}"/>
              </a:ext>
            </a:extLst>
          </p:cNvPr>
          <p:cNvSpPr>
            <a:spLocks noGrp="1"/>
          </p:cNvSpPr>
          <p:nvPr>
            <p:ph idx="1"/>
          </p:nvPr>
        </p:nvSpPr>
        <p:spPr>
          <a:xfrm>
            <a:off x="1371600" y="1231900"/>
            <a:ext cx="6821056" cy="3306619"/>
          </a:xfrm>
        </p:spPr>
        <p:txBody>
          <a:bodyPr>
            <a:normAutofit fontScale="92500" lnSpcReduction="20000"/>
          </a:bodyPr>
          <a:lstStyle/>
          <a:p>
            <a:pPr>
              <a:buFont typeface="Wingdings" panose="05000000000000000000" pitchFamily="2" charset="2"/>
              <a:buChar char="Ø"/>
            </a:pPr>
            <a:r>
              <a:rPr lang="en-US" sz="2800" dirty="0">
                <a:latin typeface="Aptos Display" panose="020B0004020202020204" pitchFamily="34" charset="0"/>
              </a:rPr>
              <a:t>ML (Scikit-learn)</a:t>
            </a:r>
          </a:p>
          <a:p>
            <a:pPr lvl="1">
              <a:buFont typeface="Wingdings" panose="05000000000000000000" pitchFamily="2" charset="2"/>
              <a:buChar char="Ø"/>
            </a:pPr>
            <a:r>
              <a:rPr lang="en-US" sz="2800" dirty="0">
                <a:latin typeface="Aptos Display" panose="020B0004020202020204" pitchFamily="34" charset="0"/>
              </a:rPr>
              <a:t>XGBoost, Optuna Hyperparameter tuned</a:t>
            </a:r>
          </a:p>
          <a:p>
            <a:pPr>
              <a:buFont typeface="Wingdings" panose="05000000000000000000" pitchFamily="2" charset="2"/>
              <a:buChar char="Ø"/>
            </a:pPr>
            <a:r>
              <a:rPr lang="en-US" sz="2800" dirty="0">
                <a:latin typeface="Aptos Display" panose="020B0004020202020204" pitchFamily="34" charset="0"/>
              </a:rPr>
              <a:t>React JS for extension</a:t>
            </a:r>
          </a:p>
          <a:p>
            <a:pPr>
              <a:buFont typeface="Wingdings" panose="05000000000000000000" pitchFamily="2" charset="2"/>
              <a:buChar char="Ø"/>
            </a:pPr>
            <a:r>
              <a:rPr lang="en-US" sz="2800" dirty="0">
                <a:latin typeface="Aptos Display" panose="020B0004020202020204" pitchFamily="34" charset="0"/>
              </a:rPr>
              <a:t>VirusTotal API for URL analysis through antivirus softwares</a:t>
            </a:r>
          </a:p>
          <a:p>
            <a:pPr>
              <a:buFont typeface="Wingdings" panose="05000000000000000000" pitchFamily="2" charset="2"/>
              <a:buChar char="Ø"/>
            </a:pPr>
            <a:r>
              <a:rPr lang="en-US" sz="2800" dirty="0">
                <a:latin typeface="Aptos Display" panose="020B0004020202020204" pitchFamily="34" charset="0"/>
              </a:rPr>
              <a:t>Flask backend to simulate CRUD API for sending and receiving requests by the extension.</a:t>
            </a:r>
          </a:p>
        </p:txBody>
      </p:sp>
      <p:sp>
        <p:nvSpPr>
          <p:cNvPr id="5" name="Title 1">
            <a:extLst>
              <a:ext uri="{FF2B5EF4-FFF2-40B4-BE49-F238E27FC236}">
                <a16:creationId xmlns:a16="http://schemas.microsoft.com/office/drawing/2014/main" id="{D052AF2D-8F33-25AE-CCA4-A87677878EAD}"/>
              </a:ext>
            </a:extLst>
          </p:cNvPr>
          <p:cNvSpPr txBox="1">
            <a:spLocks/>
          </p:cNvSpPr>
          <p:nvPr/>
        </p:nvSpPr>
        <p:spPr>
          <a:xfrm>
            <a:off x="1274618" y="4791364"/>
            <a:ext cx="5906655" cy="625764"/>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sz="3600" dirty="0">
                <a:solidFill>
                  <a:srgbClr val="002060"/>
                </a:solidFill>
                <a:latin typeface="Arial Rounded MT Bold" panose="020F0704030504030204" pitchFamily="34" charset="0"/>
              </a:rPr>
              <a:t>DataSet Used</a:t>
            </a:r>
          </a:p>
        </p:txBody>
      </p:sp>
      <p:sp>
        <p:nvSpPr>
          <p:cNvPr id="7" name="Content Placeholder 2">
            <a:extLst>
              <a:ext uri="{FF2B5EF4-FFF2-40B4-BE49-F238E27FC236}">
                <a16:creationId xmlns:a16="http://schemas.microsoft.com/office/drawing/2014/main" id="{464352C5-5BD1-72E8-D69B-7E43842B027F}"/>
              </a:ext>
            </a:extLst>
          </p:cNvPr>
          <p:cNvSpPr txBox="1">
            <a:spLocks/>
          </p:cNvSpPr>
          <p:nvPr/>
        </p:nvSpPr>
        <p:spPr>
          <a:xfrm>
            <a:off x="1544783" y="5454072"/>
            <a:ext cx="6142182" cy="143625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Ø"/>
            </a:pPr>
            <a:r>
              <a:rPr lang="en-US" sz="2800" dirty="0">
                <a:latin typeface="Aptos Display" panose="020B0004020202020204" pitchFamily="34" charset="0"/>
                <a:hlinkClick r:id="rId2"/>
              </a:rPr>
              <a:t>Phishing Site </a:t>
            </a:r>
            <a:r>
              <a:rPr lang="en-US" sz="2800" dirty="0" err="1">
                <a:latin typeface="Aptos Display" panose="020B0004020202020204" pitchFamily="34" charset="0"/>
                <a:hlinkClick r:id="rId2"/>
              </a:rPr>
              <a:t>Urls</a:t>
            </a:r>
            <a:r>
              <a:rPr lang="en-US" sz="2800" dirty="0">
                <a:latin typeface="Aptos Display" panose="020B0004020202020204" pitchFamily="34" charset="0"/>
              </a:rPr>
              <a:t> on Kaggle.</a:t>
            </a:r>
          </a:p>
          <a:p>
            <a:pPr>
              <a:buFont typeface="Wingdings" panose="05000000000000000000" pitchFamily="2" charset="2"/>
              <a:buChar char="Ø"/>
            </a:pPr>
            <a:r>
              <a:rPr lang="en-US" sz="2800" dirty="0" err="1">
                <a:latin typeface="Aptos Display" panose="020B0004020202020204" pitchFamily="34" charset="0"/>
                <a:hlinkClick r:id="rId3"/>
              </a:rPr>
              <a:t>Phishing.database</a:t>
            </a:r>
            <a:r>
              <a:rPr lang="en-US" sz="2800" dirty="0">
                <a:latin typeface="Aptos Display" panose="020B0004020202020204" pitchFamily="34" charset="0"/>
              </a:rPr>
              <a:t> project on GitHub. </a:t>
            </a:r>
          </a:p>
        </p:txBody>
      </p:sp>
    </p:spTree>
    <p:extLst>
      <p:ext uri="{BB962C8B-B14F-4D97-AF65-F5344CB8AC3E}">
        <p14:creationId xmlns:p14="http://schemas.microsoft.com/office/powerpoint/2010/main" val="19336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925B-5C71-7A1F-A95B-879341A2E2AB}"/>
              </a:ext>
            </a:extLst>
          </p:cNvPr>
          <p:cNvSpPr>
            <a:spLocks noGrp="1"/>
          </p:cNvSpPr>
          <p:nvPr>
            <p:ph type="title"/>
          </p:nvPr>
        </p:nvSpPr>
        <p:spPr/>
        <p:txBody>
          <a:bodyPr/>
          <a:lstStyle/>
          <a:p>
            <a:pPr algn="ctr"/>
            <a:r>
              <a:rPr lang="en-US" b="1" dirty="0">
                <a:solidFill>
                  <a:srgbClr val="002060"/>
                </a:solidFill>
                <a:latin typeface="Arial Rounded MT Bold" panose="020F0704030504030204" pitchFamily="34" charset="0"/>
              </a:rPr>
              <a:t>Challenges</a:t>
            </a:r>
            <a:r>
              <a:rPr lang="en-US" b="1" dirty="0">
                <a:latin typeface="Arial Rounded MT Bold" panose="020F0704030504030204" pitchFamily="34" charset="0"/>
              </a:rPr>
              <a:t> </a:t>
            </a:r>
            <a:r>
              <a:rPr lang="en-US" b="1" dirty="0">
                <a:solidFill>
                  <a:srgbClr val="002060"/>
                </a:solidFill>
                <a:latin typeface="Arial Rounded MT Bold" panose="020F0704030504030204" pitchFamily="34" charset="0"/>
              </a:rPr>
              <a:t>Overview</a:t>
            </a:r>
          </a:p>
        </p:txBody>
      </p:sp>
      <p:sp>
        <p:nvSpPr>
          <p:cNvPr id="3" name="Content Placeholder 2">
            <a:extLst>
              <a:ext uri="{FF2B5EF4-FFF2-40B4-BE49-F238E27FC236}">
                <a16:creationId xmlns:a16="http://schemas.microsoft.com/office/drawing/2014/main" id="{8CBA240F-12E6-CE21-A31F-F5C70BCED7CF}"/>
              </a:ext>
            </a:extLst>
          </p:cNvPr>
          <p:cNvSpPr>
            <a:spLocks noGrp="1"/>
          </p:cNvSpPr>
          <p:nvPr>
            <p:ph idx="1"/>
          </p:nvPr>
        </p:nvSpPr>
        <p:spPr>
          <a:xfrm>
            <a:off x="1663830" y="1920711"/>
            <a:ext cx="10147955" cy="4251489"/>
          </a:xfrm>
        </p:spPr>
        <p:txBody>
          <a:bodyPr>
            <a:normAutofit/>
          </a:bodyPr>
          <a:lstStyle/>
          <a:p>
            <a:pPr>
              <a:buFont typeface="Wingdings" panose="05000000000000000000" pitchFamily="2" charset="2"/>
              <a:buChar char="Ø"/>
            </a:pPr>
            <a:r>
              <a:rPr lang="en-US" sz="2800" dirty="0">
                <a:latin typeface="Aptos Display" panose="020B0004020202020204" pitchFamily="34" charset="0"/>
              </a:rPr>
              <a:t>Mobile Browser Limitations.</a:t>
            </a:r>
          </a:p>
          <a:p>
            <a:pPr>
              <a:buFont typeface="Wingdings" panose="05000000000000000000" pitchFamily="2" charset="2"/>
              <a:buChar char="Ø"/>
            </a:pPr>
            <a:r>
              <a:rPr lang="en-US" sz="2800" dirty="0">
                <a:latin typeface="Aptos Display" panose="020B0004020202020204" pitchFamily="34" charset="0"/>
              </a:rPr>
              <a:t>User Fatigue and Trust Loss.</a:t>
            </a:r>
          </a:p>
          <a:p>
            <a:pPr>
              <a:buFont typeface="Wingdings" panose="05000000000000000000" pitchFamily="2" charset="2"/>
              <a:buChar char="Ø"/>
            </a:pPr>
            <a:r>
              <a:rPr lang="en-US" sz="2800" dirty="0">
                <a:latin typeface="Aptos Display" panose="020B0004020202020204" pitchFamily="34" charset="0"/>
              </a:rPr>
              <a:t>Integration with Other Security Tools.</a:t>
            </a:r>
          </a:p>
          <a:p>
            <a:pPr>
              <a:buFont typeface="Wingdings" panose="05000000000000000000" pitchFamily="2" charset="2"/>
              <a:buChar char="Ø"/>
            </a:pPr>
            <a:r>
              <a:rPr lang="en-US" sz="2800" dirty="0">
                <a:latin typeface="Aptos Display" panose="020B0004020202020204" pitchFamily="34" charset="0"/>
              </a:rPr>
              <a:t>SSL False Sense of Security.</a:t>
            </a:r>
          </a:p>
          <a:p>
            <a:pPr>
              <a:buFont typeface="Wingdings" panose="05000000000000000000" pitchFamily="2" charset="2"/>
              <a:buChar char="Ø"/>
            </a:pPr>
            <a:r>
              <a:rPr lang="en-US" sz="2800" dirty="0">
                <a:latin typeface="Aptos Display" panose="020B0004020202020204" pitchFamily="34" charset="0"/>
              </a:rPr>
              <a:t>User Frustration with Blocking.</a:t>
            </a:r>
          </a:p>
          <a:p>
            <a:pPr>
              <a:buFont typeface="Wingdings" panose="05000000000000000000" pitchFamily="2" charset="2"/>
              <a:buChar char="Ø"/>
            </a:pPr>
            <a:r>
              <a:rPr lang="en-US" sz="2800" dirty="0">
                <a:latin typeface="Aptos Display" panose="020B0004020202020204" pitchFamily="34" charset="0"/>
              </a:rPr>
              <a:t>Model Misclassifies Popular Sites (False Positives).</a:t>
            </a:r>
          </a:p>
          <a:p>
            <a:pPr>
              <a:buFont typeface="Wingdings" panose="05000000000000000000" pitchFamily="2" charset="2"/>
              <a:buChar char="Ø"/>
            </a:pPr>
            <a:endParaRPr lang="en-US" sz="2800" dirty="0">
              <a:latin typeface="Aptos Display" panose="020B0004020202020204" pitchFamily="34" charset="0"/>
            </a:endParaRPr>
          </a:p>
        </p:txBody>
      </p:sp>
    </p:spTree>
    <p:extLst>
      <p:ext uri="{BB962C8B-B14F-4D97-AF65-F5344CB8AC3E}">
        <p14:creationId xmlns:p14="http://schemas.microsoft.com/office/powerpoint/2010/main" val="14080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8243-0A16-2A21-A4C5-AA61F3AB9065}"/>
              </a:ext>
            </a:extLst>
          </p:cNvPr>
          <p:cNvSpPr>
            <a:spLocks noGrp="1"/>
          </p:cNvSpPr>
          <p:nvPr>
            <p:ph type="title"/>
          </p:nvPr>
        </p:nvSpPr>
        <p:spPr/>
        <p:txBody>
          <a:bodyPr>
            <a:normAutofit/>
          </a:bodyPr>
          <a:lstStyle/>
          <a:p>
            <a:pPr algn="ctr"/>
            <a:r>
              <a:rPr lang="en-US" sz="4800" b="1" dirty="0">
                <a:solidFill>
                  <a:srgbClr val="002060"/>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C5E77A5C-F150-9017-819B-FA4ED32E54BE}"/>
              </a:ext>
            </a:extLst>
          </p:cNvPr>
          <p:cNvSpPr>
            <a:spLocks noGrp="1"/>
          </p:cNvSpPr>
          <p:nvPr>
            <p:ph idx="1"/>
          </p:nvPr>
        </p:nvSpPr>
        <p:spPr>
          <a:xfrm>
            <a:off x="1371600" y="1508289"/>
            <a:ext cx="9601200" cy="4958499"/>
          </a:xfrm>
        </p:spPr>
        <p:txBody>
          <a:bodyPr>
            <a:normAutofit/>
          </a:bodyPr>
          <a:lstStyle/>
          <a:p>
            <a:pPr>
              <a:buFont typeface="Wingdings" panose="05000000000000000000" pitchFamily="2" charset="2"/>
              <a:buChar char="Ø"/>
            </a:pPr>
            <a:r>
              <a:rPr lang="en-US" sz="2400" dirty="0">
                <a:latin typeface="Aptos Display" panose="020B0004020202020204" pitchFamily="34" charset="0"/>
              </a:rPr>
              <a:t>Cloud-based Threat Intelligence Hub.</a:t>
            </a:r>
          </a:p>
          <a:p>
            <a:pPr>
              <a:buFont typeface="Wingdings" panose="05000000000000000000" pitchFamily="2" charset="2"/>
              <a:buChar char="Ø"/>
            </a:pPr>
            <a:r>
              <a:rPr lang="en-US" sz="2400" dirty="0">
                <a:latin typeface="Aptos Display" panose="020B0004020202020204" pitchFamily="34" charset="0"/>
              </a:rPr>
              <a:t>Deploy a central server that continuously aggregates phishing reports from all users.</a:t>
            </a:r>
          </a:p>
          <a:p>
            <a:pPr>
              <a:buFont typeface="Wingdings" panose="05000000000000000000" pitchFamily="2" charset="2"/>
              <a:buChar char="Ø"/>
            </a:pPr>
            <a:r>
              <a:rPr lang="en-US" sz="2400" dirty="0">
                <a:latin typeface="Aptos Display" panose="020B0004020202020204" pitchFamily="34" charset="0"/>
              </a:rPr>
              <a:t>Real-time updates of blacklists and heuristics for all extension users.</a:t>
            </a:r>
          </a:p>
          <a:p>
            <a:pPr>
              <a:buFont typeface="Wingdings" panose="05000000000000000000" pitchFamily="2" charset="2"/>
              <a:buChar char="Ø"/>
            </a:pPr>
            <a:r>
              <a:rPr lang="en-US" sz="2400" dirty="0">
                <a:latin typeface="Aptos Display" panose="020B0004020202020204" pitchFamily="34" charset="0"/>
              </a:rPr>
              <a:t>Advanced Machine Learning / Deep Learning.</a:t>
            </a:r>
          </a:p>
          <a:p>
            <a:pPr>
              <a:buFont typeface="Wingdings" panose="05000000000000000000" pitchFamily="2" charset="2"/>
              <a:buChar char="Ø"/>
            </a:pPr>
            <a:r>
              <a:rPr lang="en-US" sz="2400" dirty="0">
                <a:latin typeface="Aptos Display" panose="020B0004020202020204" pitchFamily="34" charset="0"/>
              </a:rPr>
              <a:t>Implement federated learning so models improve collaboratively without exposing user data.</a:t>
            </a:r>
          </a:p>
          <a:p>
            <a:pPr>
              <a:buFont typeface="Wingdings" panose="05000000000000000000" pitchFamily="2" charset="2"/>
              <a:buChar char="Ø"/>
            </a:pPr>
            <a:r>
              <a:rPr lang="en-US" sz="2400" dirty="0">
                <a:latin typeface="Aptos Display" panose="020B0004020202020204" pitchFamily="34" charset="0"/>
              </a:rPr>
              <a:t>Cross-Platform Support.</a:t>
            </a:r>
          </a:p>
          <a:p>
            <a:pPr>
              <a:buFont typeface="Wingdings" panose="05000000000000000000" pitchFamily="2" charset="2"/>
              <a:buChar char="Ø"/>
            </a:pPr>
            <a:r>
              <a:rPr lang="en-US" sz="2400" dirty="0">
                <a:latin typeface="Aptos Display" panose="020B0004020202020204" pitchFamily="34" charset="0"/>
              </a:rPr>
              <a:t>Extend support beyond Chrome to Firefox, Edge, Safari, and mobile browsers.</a:t>
            </a:r>
          </a:p>
        </p:txBody>
      </p:sp>
    </p:spTree>
    <p:extLst>
      <p:ext uri="{BB962C8B-B14F-4D97-AF65-F5344CB8AC3E}">
        <p14:creationId xmlns:p14="http://schemas.microsoft.com/office/powerpoint/2010/main" val="385207086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{4FA29BE2-8786-4A5B-8DCF-527CBC586509}TFc3084226-2d0c-440f-9f46-6b48c7a7f670e6ba4a85-fc4a2881d6b3</Template>
  <TotalTime>196</TotalTime>
  <Words>495</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 Display</vt:lpstr>
      <vt:lpstr>Arial Rounded MT Bold</vt:lpstr>
      <vt:lpstr>Franklin Gothic Book</vt:lpstr>
      <vt:lpstr>Wingdings</vt:lpstr>
      <vt:lpstr>Crop</vt:lpstr>
      <vt:lpstr>Problem Statement</vt:lpstr>
      <vt:lpstr>Problem Description </vt:lpstr>
      <vt:lpstr>Solution Overview </vt:lpstr>
      <vt:lpstr>Blacklisted Sites ML model pipeline</vt:lpstr>
      <vt:lpstr>How Phishing Score Works</vt:lpstr>
      <vt:lpstr>How Extension Functions</vt:lpstr>
      <vt:lpstr>Suggested Tech Stack</vt:lpstr>
      <vt:lpstr>Challenges Overview</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Singh</dc:creator>
  <cp:lastModifiedBy>Abhishek Sinha</cp:lastModifiedBy>
  <cp:revision>2</cp:revision>
  <dcterms:created xsi:type="dcterms:W3CDTF">2025-08-21T06:48:38Z</dcterms:created>
  <dcterms:modified xsi:type="dcterms:W3CDTF">2025-08-21T11:06:53Z</dcterms:modified>
</cp:coreProperties>
</file>