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13"/>
  </p:notesMasterIdLst>
  <p:sldIdLst>
    <p:sldId id="256" r:id="rId2"/>
    <p:sldId id="258" r:id="rId3"/>
    <p:sldId id="268" r:id="rId4"/>
    <p:sldId id="271" r:id="rId5"/>
    <p:sldId id="270" r:id="rId6"/>
    <p:sldId id="269" r:id="rId7"/>
    <p:sldId id="272" r:id="rId8"/>
    <p:sldId id="273" r:id="rId9"/>
    <p:sldId id="274" r:id="rId10"/>
    <p:sldId id="27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D9D858-29AC-4B79-A92E-8F1057CD73B7}">
          <p14:sldIdLst>
            <p14:sldId id="256"/>
            <p14:sldId id="258"/>
            <p14:sldId id="268"/>
            <p14:sldId id="271"/>
            <p14:sldId id="270"/>
            <p14:sldId id="269"/>
            <p14:sldId id="272"/>
            <p14:sldId id="273"/>
            <p14:sldId id="274"/>
            <p14:sldId id="27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3291" autoAdjust="0"/>
  </p:normalViewPr>
  <p:slideViewPr>
    <p:cSldViewPr snapToGrid="0">
      <p:cViewPr varScale="1">
        <p:scale>
          <a:sx n="71" d="100"/>
          <a:sy n="71" d="100"/>
        </p:scale>
        <p:origin x="10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520E-E2C8-477A-B520-EB17512ADFD0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79A76-45A6-47CF-9005-8AD0FACFC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7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79A76-45A6-47CF-9005-8AD0FACFC5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5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79A76-45A6-47CF-9005-8AD0FACFC5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8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779A76-45A6-47CF-9005-8AD0FACFC5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3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192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93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0004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480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638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408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41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9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9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9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86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4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8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3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9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63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01A3-E5AD-41A4-8A16-FEA69D9A5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298" y="1265562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Replikacija</a:t>
            </a:r>
            <a:r>
              <a:rPr lang="en-US" b="1" dirty="0"/>
              <a:t> </a:t>
            </a:r>
            <a:r>
              <a:rPr lang="en-US" b="1" dirty="0" err="1"/>
              <a:t>baze</a:t>
            </a:r>
            <a:r>
              <a:rPr lang="en-US" b="1" dirty="0"/>
              <a:t> MS 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B57E4-CA27-42DA-911D-C13BC9D2F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298" y="4352544"/>
            <a:ext cx="8825658" cy="12398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Mentor:                                                                                      Student: Aleksandar </a:t>
            </a:r>
            <a:r>
              <a:rPr lang="en-US" dirty="0" err="1"/>
              <a:t>Stanimirović</a:t>
            </a:r>
            <a:r>
              <a:rPr lang="en-US" dirty="0"/>
              <a:t>                              Milan Lazarević 906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55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D220-A398-4830-BAA1-E16A14C2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sr-Latn-RS" dirty="0"/>
              <a:t>Merge replication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ABB3F-2FE6-4A91-B570-142726DA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6191"/>
            <a:ext cx="12066814" cy="4195481"/>
          </a:xfrm>
        </p:spPr>
        <p:txBody>
          <a:bodyPr/>
          <a:lstStyle/>
          <a:p>
            <a:r>
              <a:rPr lang="sr-Latn-RS" dirty="0"/>
              <a:t>Merge replication predstavlja tip bidirekcione replikacije koja se uglavnom koristi u situaciji gde imamo server-to-client okruženje za sinhronizaciju podataka preko server baze (posrednik u komunikaciji) u situaciji gde nije moguća konstantna konekcija izmedju replika baza. </a:t>
            </a:r>
          </a:p>
          <a:p>
            <a:r>
              <a:rPr lang="sr-Latn-RS" dirty="0"/>
              <a:t>U situaciji kada je mreža konekcija uspostavljena izmedju obe replike baza, agent merge replikacije detektuje izmene koje su se desile u obe replike baze I vrši modifikaciju baza kako bi sinhronizovao I azurirao njihova stanja. </a:t>
            </a:r>
          </a:p>
          <a:p>
            <a:r>
              <a:rPr lang="en-US" dirty="0" err="1"/>
              <a:t>Ovaj</a:t>
            </a:r>
            <a:r>
              <a:rPr lang="en-US" dirty="0"/>
              <a:t> tip </a:t>
            </a:r>
            <a:r>
              <a:rPr lang="en-US" dirty="0" err="1"/>
              <a:t>replikacije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je </a:t>
            </a:r>
            <a:r>
              <a:rPr lang="en-US" dirty="0" err="1"/>
              <a:t>najkompleksniji</a:t>
            </a:r>
            <a:r>
              <a:rPr lang="en-US" dirty="0"/>
              <a:t> od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tipova</a:t>
            </a:r>
            <a:r>
              <a:rPr lang="en-US" dirty="0"/>
              <a:t> </a:t>
            </a:r>
            <a:r>
              <a:rPr lang="en-US" dirty="0" err="1"/>
              <a:t>repliciranje</a:t>
            </a:r>
            <a:r>
              <a:rPr lang="en-US" dirty="0"/>
              <a:t> MS SQL Server </a:t>
            </a:r>
            <a:r>
              <a:rPr lang="en-US" dirty="0" err="1"/>
              <a:t>baze</a:t>
            </a:r>
            <a:r>
              <a:rPr lang="en-US" dirty="0"/>
              <a:t> I </a:t>
            </a:r>
            <a:r>
              <a:rPr lang="en-US" dirty="0" err="1"/>
              <a:t>veoma</a:t>
            </a:r>
            <a:r>
              <a:rPr lang="en-US" dirty="0"/>
              <a:t> </a:t>
            </a:r>
            <a:r>
              <a:rPr lang="en-US" dirty="0" err="1"/>
              <a:t>retko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4EF1D-D71E-4CA0-9A11-15E94881B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4" y="3727712"/>
            <a:ext cx="7608580" cy="31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1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EEB5-A247-44D9-85A9-70B2C331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176" y="2487580"/>
            <a:ext cx="9404723" cy="1400530"/>
          </a:xfrm>
        </p:spPr>
        <p:txBody>
          <a:bodyPr/>
          <a:lstStyle/>
          <a:p>
            <a:pPr algn="ctr"/>
            <a:r>
              <a:rPr lang="sr-Latn-RS" dirty="0"/>
              <a:t>KRAJ</a:t>
            </a:r>
            <a:br>
              <a:rPr lang="sr-Latn-RS" dirty="0"/>
            </a:br>
            <a:r>
              <a:rPr lang="sr-Latn-RS" dirty="0"/>
              <a:t>PITANJA</a:t>
            </a:r>
            <a:r>
              <a:rPr lang="en-US" dirty="0">
                <a:latin typeface="Abadi" panose="020B0604020202020204" pitchFamily="34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1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18D7-9DEB-4C17-A06D-7161162C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sr-Latn-RS" b="1" dirty="0"/>
              <a:t>Šta je </a:t>
            </a:r>
            <a:r>
              <a:rPr lang="en-US" b="1" dirty="0" err="1"/>
              <a:t>replikacija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4C69-3F99-4CB0-BB01-1850CB0F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54" y="1853249"/>
            <a:ext cx="10816546" cy="41961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Replikacija</a:t>
            </a:r>
            <a:r>
              <a:rPr lang="en-US" sz="2400" dirty="0"/>
              <a:t> </a:t>
            </a:r>
            <a:r>
              <a:rPr lang="en-US" sz="2400" dirty="0" err="1"/>
              <a:t>predstavlja</a:t>
            </a:r>
            <a:r>
              <a:rPr lang="en-US" sz="2400" dirty="0"/>
              <a:t> </a:t>
            </a:r>
            <a:r>
              <a:rPr lang="en-US" sz="2400" dirty="0" err="1"/>
              <a:t>skup</a:t>
            </a:r>
            <a:r>
              <a:rPr lang="en-US" sz="2400" dirty="0"/>
              <a:t> </a:t>
            </a:r>
            <a:r>
              <a:rPr lang="en-US" sz="2400" dirty="0" err="1"/>
              <a:t>tehnologija</a:t>
            </a:r>
            <a:r>
              <a:rPr lang="en-US" sz="2400" dirty="0"/>
              <a:t> za </a:t>
            </a:r>
            <a:r>
              <a:rPr lang="en-US" sz="2400" dirty="0" err="1"/>
              <a:t>kopiranje</a:t>
            </a:r>
            <a:r>
              <a:rPr lang="en-US" sz="2400" dirty="0"/>
              <a:t> I </a:t>
            </a:r>
            <a:r>
              <a:rPr lang="en-US" sz="2400" dirty="0" err="1"/>
              <a:t>distribuiranje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I </a:t>
            </a:r>
            <a:r>
              <a:rPr lang="en-US" sz="2400" dirty="0" err="1"/>
              <a:t>baza</a:t>
            </a:r>
            <a:r>
              <a:rPr lang="en-US" sz="2400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err="1"/>
              <a:t>jedne</a:t>
            </a:r>
            <a:r>
              <a:rPr lang="en-US" sz="2400" dirty="0"/>
              <a:t> </a:t>
            </a:r>
            <a:r>
              <a:rPr lang="en-US" sz="2400" dirty="0" err="1"/>
              <a:t>baze</a:t>
            </a:r>
            <a:r>
              <a:rPr lang="en-US" sz="2400" dirty="0"/>
              <a:t> u </a:t>
            </a:r>
            <a:r>
              <a:rPr lang="en-US" sz="2400" dirty="0" err="1"/>
              <a:t>drugu</a:t>
            </a:r>
            <a:r>
              <a:rPr lang="en-US" sz="2400" dirty="0"/>
              <a:t> I </a:t>
            </a:r>
            <a:r>
              <a:rPr lang="en-US" sz="2400" dirty="0" err="1"/>
              <a:t>sinhronizacija</a:t>
            </a:r>
            <a:r>
              <a:rPr lang="en-US" sz="2400" dirty="0"/>
              <a:t> </a:t>
            </a:r>
            <a:r>
              <a:rPr lang="en-US" sz="2400" dirty="0" err="1"/>
              <a:t>izmedju</a:t>
            </a:r>
            <a:r>
              <a:rPr lang="en-US" sz="2400" dirty="0"/>
              <a:t> </a:t>
            </a:r>
            <a:r>
              <a:rPr lang="en-US" sz="2400" dirty="0" err="1"/>
              <a:t>dveju</a:t>
            </a:r>
            <a:r>
              <a:rPr lang="en-US" sz="2400" dirty="0"/>
              <a:t> </a:t>
            </a:r>
            <a:r>
              <a:rPr lang="en-US" sz="2400" dirty="0" err="1"/>
              <a:t>baza</a:t>
            </a:r>
            <a:r>
              <a:rPr lang="en-US" sz="2400" dirty="0"/>
              <a:t> u </a:t>
            </a:r>
            <a:r>
              <a:rPr lang="en-US" sz="2400" dirty="0" err="1"/>
              <a:t>cilju</a:t>
            </a:r>
            <a:r>
              <a:rPr lang="en-US" sz="2400" dirty="0"/>
              <a:t> </a:t>
            </a:r>
            <a:r>
              <a:rPr lang="en-US" sz="2400" dirty="0" err="1"/>
              <a:t>održanja</a:t>
            </a:r>
            <a:r>
              <a:rPr lang="en-US" sz="2400" dirty="0"/>
              <a:t> </a:t>
            </a:r>
            <a:r>
              <a:rPr lang="en-US" sz="2400" dirty="0" err="1"/>
              <a:t>konzistentnosti</a:t>
            </a:r>
            <a:r>
              <a:rPr lang="sr-Latn-RS" sz="2400" dirty="0"/>
              <a:t> podataka</a:t>
            </a:r>
            <a:r>
              <a:rPr lang="en-US" sz="2400" dirty="0"/>
              <a:t>. </a:t>
            </a:r>
            <a:r>
              <a:rPr lang="en-US" sz="2400" dirty="0" err="1"/>
              <a:t>Replikacija</a:t>
            </a:r>
            <a:r>
              <a:rPr lang="en-US" sz="2400" dirty="0"/>
              <a:t> se </a:t>
            </a:r>
            <a:r>
              <a:rPr lang="en-US" sz="2400" dirty="0" err="1"/>
              <a:t>koristi</a:t>
            </a:r>
            <a:r>
              <a:rPr lang="en-US" sz="2400" dirty="0"/>
              <a:t> u </a:t>
            </a:r>
            <a:r>
              <a:rPr lang="en-US" sz="2400" dirty="0" err="1"/>
              <a:t>distribuciji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različitim</a:t>
            </a:r>
            <a:r>
              <a:rPr lang="en-US" sz="2400" dirty="0"/>
              <a:t> </a:t>
            </a:r>
            <a:r>
              <a:rPr lang="en-US" sz="2400" dirty="0" err="1"/>
              <a:t>lokacijama</a:t>
            </a:r>
            <a:r>
              <a:rPr lang="en-US" sz="2400" dirty="0"/>
              <a:t> </a:t>
            </a:r>
            <a:r>
              <a:rPr lang="en-US" sz="2400" dirty="0" err="1"/>
              <a:t>kroz</a:t>
            </a:r>
            <a:r>
              <a:rPr lang="en-US" sz="2400" dirty="0"/>
              <a:t> </a:t>
            </a:r>
            <a:r>
              <a:rPr lang="en-US" sz="2400" dirty="0" err="1"/>
              <a:t>lokalnu</a:t>
            </a:r>
            <a:r>
              <a:rPr lang="en-US" sz="2400" dirty="0"/>
              <a:t> </a:t>
            </a:r>
            <a:r>
              <a:rPr lang="en-US" sz="2400" dirty="0" err="1"/>
              <a:t>mrežu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390932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6BB3-5A92-465E-AEE7-2E66DE50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475"/>
            <a:ext cx="10531929" cy="1400530"/>
          </a:xfrm>
        </p:spPr>
        <p:txBody>
          <a:bodyPr/>
          <a:lstStyle/>
          <a:p>
            <a:r>
              <a:rPr lang="en-US" sz="3200"/>
              <a:t>Terminologije kori</a:t>
            </a:r>
            <a:r>
              <a:rPr lang="sr-Latn-RS" sz="3200"/>
              <a:t>šćenja u slučaju MS SQL replikacije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5ADB-F5D9-4073-BFA4-803DD24F3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7" y="1331259"/>
            <a:ext cx="7273245" cy="5526741"/>
          </a:xfrm>
        </p:spPr>
        <p:txBody>
          <a:bodyPr>
            <a:normAutofit/>
          </a:bodyPr>
          <a:lstStyle/>
          <a:p>
            <a:r>
              <a:rPr lang="sr-Latn-RS" dirty="0"/>
              <a:t>Pre nego što uđemo u suštinu replikacije, bilo bi poželjno da se upoznamo sa osnovnim pojmovima I osnovnim modelom replikacije na kome se zasniva MS SQL Server replikacija.</a:t>
            </a:r>
            <a:endParaRPr lang="sr-Latn-RS" b="1" dirty="0"/>
          </a:p>
          <a:p>
            <a:r>
              <a:rPr lang="en-US" b="1" dirty="0" err="1"/>
              <a:t>Artikal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osnovnu</a:t>
            </a:r>
            <a:r>
              <a:rPr lang="en-US" dirty="0"/>
              <a:t> </a:t>
            </a:r>
            <a:r>
              <a:rPr lang="en-US" dirty="0" err="1"/>
              <a:t>jedinicu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replicirati</a:t>
            </a:r>
            <a:r>
              <a:rPr lang="en-US" dirty="0"/>
              <a:t>, </a:t>
            </a:r>
            <a:r>
              <a:rPr lang="en-US" dirty="0" err="1"/>
              <a:t>artikal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, </a:t>
            </a:r>
            <a:r>
              <a:rPr lang="en-US" dirty="0" err="1"/>
              <a:t>procedura</a:t>
            </a:r>
            <a:r>
              <a:rPr lang="en-US" dirty="0"/>
              <a:t>, </a:t>
            </a:r>
            <a:r>
              <a:rPr lang="en-US" dirty="0" err="1"/>
              <a:t>funkcija</a:t>
            </a:r>
            <a:r>
              <a:rPr lang="en-US" dirty="0"/>
              <a:t>, </a:t>
            </a:r>
            <a:r>
              <a:rPr lang="en-US" dirty="0" err="1"/>
              <a:t>pogled</a:t>
            </a:r>
            <a:r>
              <a:rPr lang="en-US" dirty="0"/>
              <a:t>.</a:t>
            </a:r>
            <a:endParaRPr lang="sr-Latn-RS" dirty="0"/>
          </a:p>
          <a:p>
            <a:r>
              <a:rPr lang="en-US" b="1" dirty="0" err="1"/>
              <a:t>Publikacija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logičku</a:t>
            </a:r>
            <a:r>
              <a:rPr lang="en-US" dirty="0"/>
              <a:t> </a:t>
            </a:r>
            <a:r>
              <a:rPr lang="en-US" dirty="0" err="1"/>
              <a:t>celinu</a:t>
            </a:r>
            <a:r>
              <a:rPr lang="en-US" dirty="0"/>
              <a:t> </a:t>
            </a:r>
            <a:r>
              <a:rPr lang="en-US" dirty="0" err="1"/>
              <a:t>artikala</a:t>
            </a:r>
            <a:r>
              <a:rPr lang="en-US" dirty="0"/>
              <a:t> I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entiteta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odredjen</a:t>
            </a:r>
            <a:r>
              <a:rPr lang="en-US" dirty="0"/>
              <a:t> za </a:t>
            </a:r>
            <a:r>
              <a:rPr lang="en-US" dirty="0" err="1"/>
              <a:t>replikaciju</a:t>
            </a:r>
            <a:r>
              <a:rPr lang="sr-Latn-RS" dirty="0"/>
              <a:t>.</a:t>
            </a:r>
          </a:p>
          <a:p>
            <a:r>
              <a:rPr lang="en-US" b="1" dirty="0"/>
              <a:t>Filter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izraza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primenjuju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artiklima</a:t>
            </a:r>
            <a:r>
              <a:rPr lang="en-US" dirty="0"/>
              <a:t>. </a:t>
            </a:r>
            <a:r>
              <a:rPr lang="sr-Latn-RS" dirty="0"/>
              <a:t> Filterima </a:t>
            </a:r>
            <a:r>
              <a:rPr lang="en-US" dirty="0"/>
              <a:t>se </a:t>
            </a:r>
            <a:r>
              <a:rPr lang="en-US" dirty="0" err="1"/>
              <a:t>vrši</a:t>
            </a:r>
            <a:r>
              <a:rPr lang="en-US" dirty="0"/>
              <a:t> </a:t>
            </a:r>
            <a:r>
              <a:rPr lang="en-US" dirty="0" err="1"/>
              <a:t>redukcija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repliciraju</a:t>
            </a:r>
            <a:r>
              <a:rPr lang="en-US" dirty="0"/>
              <a:t>, </a:t>
            </a:r>
            <a:r>
              <a:rPr lang="en-US" dirty="0" err="1"/>
              <a:t>redukcija</a:t>
            </a:r>
            <a:r>
              <a:rPr lang="en-US" dirty="0"/>
              <a:t> </a:t>
            </a:r>
            <a:r>
              <a:rPr lang="en-US" dirty="0" err="1"/>
              <a:t>mrežnog</a:t>
            </a:r>
            <a:r>
              <a:rPr lang="en-US" dirty="0"/>
              <a:t> </a:t>
            </a:r>
            <a:r>
              <a:rPr lang="en-US" dirty="0" err="1"/>
              <a:t>saobraćaja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redukcija</a:t>
            </a:r>
            <a:r>
              <a:rPr lang="en-US" dirty="0"/>
              <a:t> </a:t>
            </a:r>
            <a:r>
              <a:rPr lang="en-US" dirty="0" err="1"/>
              <a:t>količine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sačuvanih</a:t>
            </a:r>
            <a:r>
              <a:rPr lang="en-US" dirty="0"/>
              <a:t> u </a:t>
            </a:r>
            <a:r>
              <a:rPr lang="en-US" dirty="0" err="1"/>
              <a:t>repliciranoj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0F225-AE23-43E8-9307-885133A24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372" y="1811345"/>
            <a:ext cx="4903628" cy="34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0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6BB3-5A92-465E-AEE7-2E66DE50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475"/>
            <a:ext cx="10531929" cy="1400530"/>
          </a:xfrm>
        </p:spPr>
        <p:txBody>
          <a:bodyPr/>
          <a:lstStyle/>
          <a:p>
            <a:r>
              <a:rPr lang="en-US" sz="3200" dirty="0" err="1"/>
              <a:t>Terminologije</a:t>
            </a:r>
            <a:r>
              <a:rPr lang="en-US" sz="3200" dirty="0"/>
              <a:t> </a:t>
            </a:r>
            <a:r>
              <a:rPr lang="en-US" sz="3200" dirty="0" err="1"/>
              <a:t>kori</a:t>
            </a:r>
            <a:r>
              <a:rPr lang="sr-Latn-RS" sz="3200" dirty="0"/>
              <a:t>šćenja u slučaju MS SQL replikacije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5ADB-F5D9-4073-BFA4-803DD24F3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7" y="1331259"/>
            <a:ext cx="7273245" cy="5526741"/>
          </a:xfrm>
        </p:spPr>
        <p:txBody>
          <a:bodyPr>
            <a:normAutofit/>
          </a:bodyPr>
          <a:lstStyle/>
          <a:p>
            <a:r>
              <a:rPr lang="sr-Latn-RS" b="1" dirty="0"/>
              <a:t>Publisher </a:t>
            </a:r>
            <a:r>
              <a:rPr lang="sr-Latn-RS" dirty="0"/>
              <a:t>predstavlja instancu MS SQL servera koja sadrži glavnu kopiju baze koja je konfigurisana za publikaciju, omogućuje dostupnost najnovijih podataka, ostalim MS SQL server instancama</a:t>
            </a:r>
          </a:p>
          <a:p>
            <a:r>
              <a:rPr lang="sr-Latn-RS" b="1" dirty="0"/>
              <a:t>Subscriber</a:t>
            </a:r>
            <a:r>
              <a:rPr lang="sr-Latn-RS" dirty="0"/>
              <a:t> predstavlja instance MS SQL servera koja prima replicirane podatke od publisher-a. Jedan subscriber moze da prima podatke od većeg broja publisher-a.</a:t>
            </a:r>
          </a:p>
          <a:p>
            <a:r>
              <a:rPr lang="sr-Latn-RS" b="1" dirty="0"/>
              <a:t>Distributer</a:t>
            </a:r>
            <a:r>
              <a:rPr lang="sr-Latn-RS" dirty="0"/>
              <a:t> je instanca MS SQL baze podataka konfigurisana za prikupljanje transakcija iz publikacija i za njihovo distribuiranje subscriberima. Distributor deluje kao baza za prikupljanje različitih replika transakcija od strane publisher-a. </a:t>
            </a:r>
          </a:p>
          <a:p>
            <a:r>
              <a:rPr lang="sr-Latn-RS" b="1" dirty="0"/>
              <a:t>Agent</a:t>
            </a:r>
            <a:r>
              <a:rPr lang="sr-Latn-RS" dirty="0"/>
              <a:t> je MS SQL Server instanca koja može da posluži kao pozadinski servis i koristi se u slučaju izvršenja atomatizovanih zadataka.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0F225-AE23-43E8-9307-885133A24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372" y="1811345"/>
            <a:ext cx="4903628" cy="34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988F-8EA9-475D-8632-68343FE8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Tipovi replikacije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89DB4-1B5E-4AD3-BC23-BC12618A6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sr-Latn-RS" dirty="0"/>
              <a:t>Tipovi MS SQL Server po smeru repliciranja se mogu podeliti na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Jednosmerna</a:t>
            </a:r>
            <a:r>
              <a:rPr lang="en-US" dirty="0"/>
              <a:t> </a:t>
            </a:r>
            <a:r>
              <a:rPr lang="en-US" dirty="0" err="1"/>
              <a:t>repliakcija</a:t>
            </a:r>
            <a:endParaRPr lang="en-US" dirty="0"/>
          </a:p>
          <a:p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vise</a:t>
            </a:r>
            <a:r>
              <a:rPr lang="sr-Latn-RS" dirty="0"/>
              <a:t>še</a:t>
            </a:r>
          </a:p>
          <a:p>
            <a:r>
              <a:rPr lang="sr-Latn-RS" dirty="0"/>
              <a:t>Bidirekciona</a:t>
            </a:r>
          </a:p>
          <a:p>
            <a:r>
              <a:rPr lang="sr-Latn-RS" dirty="0"/>
              <a:t>Više na jedan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6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6778-BEDB-4374-B606-A76B71FA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Tipovi replikacije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6C5C7-3CE3-420E-9F1A-0E8576DA3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sr-Latn-RS" dirty="0"/>
              <a:t>Postoje četiri tipa replikacije MS SQL Servera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Snapshot replication</a:t>
            </a:r>
          </a:p>
          <a:p>
            <a:r>
              <a:rPr lang="en-US" dirty="0" err="1"/>
              <a:t>Transkactional</a:t>
            </a:r>
            <a:r>
              <a:rPr lang="en-US" dirty="0"/>
              <a:t> replication</a:t>
            </a:r>
          </a:p>
          <a:p>
            <a:r>
              <a:rPr lang="en-US" dirty="0"/>
              <a:t>Peer-to-peer replication</a:t>
            </a:r>
          </a:p>
          <a:p>
            <a:r>
              <a:rPr lang="en-US" dirty="0"/>
              <a:t>Merge replication</a:t>
            </a:r>
          </a:p>
        </p:txBody>
      </p:sp>
    </p:spTree>
    <p:extLst>
      <p:ext uri="{BB962C8B-B14F-4D97-AF65-F5344CB8AC3E}">
        <p14:creationId xmlns:p14="http://schemas.microsoft.com/office/powerpoint/2010/main" val="350666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474A-0B1C-4BE9-9101-F5E67EBF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US" dirty="0"/>
              <a:t>Snapshot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174B2-8B39-4776-9E70-118C1F02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90" y="927002"/>
            <a:ext cx="8946541" cy="3122484"/>
          </a:xfrm>
        </p:spPr>
        <p:txBody>
          <a:bodyPr/>
          <a:lstStyle/>
          <a:p>
            <a:r>
              <a:rPr lang="sr-Latn-RS" dirty="0"/>
              <a:t>Snapshot replikacija se koristi u situaciji kada nije potrebna da stalno imamo konistentne podatke u replici, već se definiše vreme kreiranje snimka trenutnog stanja baze i u tom trenutku se vrši kopiranje novokreiranih podataka u repliku baze.</a:t>
            </a:r>
          </a:p>
          <a:p>
            <a:r>
              <a:rPr lang="en-US" dirty="0"/>
              <a:t>Snapshot </a:t>
            </a:r>
            <a:r>
              <a:rPr lang="en-US" dirty="0" err="1"/>
              <a:t>replikacija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u </a:t>
            </a:r>
            <a:r>
              <a:rPr lang="en-US" dirty="0" err="1"/>
              <a:t>slu</a:t>
            </a:r>
            <a:r>
              <a:rPr lang="sr-Latn-RS" dirty="0"/>
              <a:t>čaju kada do promene podataka dolazi retko.</a:t>
            </a:r>
          </a:p>
          <a:p>
            <a:r>
              <a:rPr lang="sr-Latn-RS" dirty="0"/>
              <a:t>Ovaj tip replikacije se koristi kada nije kritično da imate repliku baze koja je starija od master baze.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4B7EC-CEEE-4FAA-99AE-EAF5B19B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14" y="3721544"/>
            <a:ext cx="7966892" cy="312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9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F5BC-F15A-4E74-BCBE-5A876944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sr-Latn-RS" dirty="0"/>
              <a:t>Transactional replication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36B64-E574-4A0D-8652-723C20FDE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90" y="992316"/>
            <a:ext cx="10188539" cy="4195481"/>
          </a:xfrm>
        </p:spPr>
        <p:txBody>
          <a:bodyPr/>
          <a:lstStyle/>
          <a:p>
            <a:r>
              <a:rPr lang="en-US" dirty="0" err="1"/>
              <a:t>Transacional</a:t>
            </a:r>
            <a:r>
              <a:rPr lang="en-US" dirty="0"/>
              <a:t> replication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automatizovanu</a:t>
            </a:r>
            <a:r>
              <a:rPr lang="en-US" dirty="0"/>
              <a:t> </a:t>
            </a:r>
            <a:r>
              <a:rPr lang="en-US" dirty="0" err="1"/>
              <a:t>periodičnu</a:t>
            </a:r>
            <a:r>
              <a:rPr lang="en-US" dirty="0"/>
              <a:t> </a:t>
            </a:r>
            <a:r>
              <a:rPr lang="en-US" dirty="0" err="1"/>
              <a:t>replikaciju</a:t>
            </a:r>
            <a:r>
              <a:rPr lang="en-US" dirty="0"/>
              <a:t> u </a:t>
            </a:r>
            <a:r>
              <a:rPr lang="en-US" dirty="0" err="1"/>
              <a:t>situaciji</a:t>
            </a:r>
            <a:r>
              <a:rPr lang="en-US" dirty="0"/>
              <a:t> </a:t>
            </a:r>
            <a:r>
              <a:rPr lang="en-US" dirty="0" err="1"/>
              <a:t>kad</a:t>
            </a:r>
            <a:r>
              <a:rPr lang="en-US" dirty="0"/>
              <a:t> se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distribuiraju</a:t>
            </a:r>
            <a:r>
              <a:rPr lang="en-US" dirty="0"/>
              <a:t> od master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bazama</a:t>
            </a:r>
            <a:r>
              <a:rPr lang="en-US" dirty="0"/>
              <a:t> </a:t>
            </a:r>
            <a:r>
              <a:rPr lang="en-US" dirty="0" err="1"/>
              <a:t>replika</a:t>
            </a:r>
            <a:r>
              <a:rPr lang="en-US" dirty="0"/>
              <a:t> u </a:t>
            </a:r>
            <a:r>
              <a:rPr lang="en-US" dirty="0" err="1"/>
              <a:t>realnom</a:t>
            </a:r>
            <a:r>
              <a:rPr lang="en-US" dirty="0"/>
              <a:t> </a:t>
            </a:r>
            <a:r>
              <a:rPr lang="en-US" dirty="0" err="1"/>
              <a:t>vremenu</a:t>
            </a:r>
            <a:r>
              <a:rPr lang="en-US" dirty="0"/>
              <a:t>. </a:t>
            </a:r>
            <a:endParaRPr lang="sr-Latn-RS" dirty="0"/>
          </a:p>
          <a:p>
            <a:r>
              <a:rPr lang="sr-Latn-RS" dirty="0"/>
              <a:t>U ovom slučaju repliciranje ne replicira samo poslednje stanje baze, već se repliciraju i sve kreirane transakcije, što omogućava praćenje celokupne istorije transakcija na replici baze podataka.</a:t>
            </a:r>
          </a:p>
          <a:p>
            <a:r>
              <a:rPr lang="en-US" dirty="0" err="1"/>
              <a:t>Transkaciona</a:t>
            </a:r>
            <a:r>
              <a:rPr lang="en-US" dirty="0"/>
              <a:t> </a:t>
            </a:r>
            <a:r>
              <a:rPr lang="en-US" dirty="0" err="1"/>
              <a:t>replikacija</a:t>
            </a:r>
            <a:r>
              <a:rPr lang="en-US" dirty="0"/>
              <a:t> je </a:t>
            </a:r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kompleksnija</a:t>
            </a:r>
            <a:r>
              <a:rPr lang="en-US" dirty="0"/>
              <a:t> </a:t>
            </a:r>
            <a:r>
              <a:rPr lang="en-US" dirty="0" err="1"/>
              <a:t>nego</a:t>
            </a:r>
            <a:r>
              <a:rPr lang="en-US" dirty="0"/>
              <a:t> Snapshot </a:t>
            </a:r>
            <a:r>
              <a:rPr lang="en-US" dirty="0" err="1"/>
              <a:t>replikacija</a:t>
            </a:r>
            <a:r>
              <a:rPr lang="en-US" dirty="0"/>
              <a:t>.</a:t>
            </a:r>
            <a:endParaRPr lang="sr-Latn-R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20ABE-6EA4-4DB7-9986-4E8FAC244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92" y="3817787"/>
            <a:ext cx="8555735" cy="289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5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921A-1873-44BB-8083-A1D5DEA0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161"/>
            <a:ext cx="9404723" cy="1400530"/>
          </a:xfrm>
        </p:spPr>
        <p:txBody>
          <a:bodyPr/>
          <a:lstStyle/>
          <a:p>
            <a:r>
              <a:rPr lang="sr-Latn-RS" dirty="0"/>
              <a:t>Peer-to-peer replikacija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902A2-BD23-4370-8D35-015DC38A4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1357"/>
            <a:ext cx="6270171" cy="5796643"/>
          </a:xfrm>
        </p:spPr>
        <p:txBody>
          <a:bodyPr/>
          <a:lstStyle/>
          <a:p>
            <a:r>
              <a:rPr lang="en-US" dirty="0"/>
              <a:t>Peer-to-peer re</a:t>
            </a:r>
            <a:r>
              <a:rPr lang="sr-Latn-RS" dirty="0"/>
              <a:t>plikacija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za </a:t>
            </a:r>
            <a:r>
              <a:rPr lang="en-US" dirty="0" err="1"/>
              <a:t>repliciranje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većem</a:t>
            </a:r>
            <a:r>
              <a:rPr lang="en-US" dirty="0"/>
              <a:t> </a:t>
            </a:r>
            <a:r>
              <a:rPr lang="en-US" dirty="0" err="1"/>
              <a:t>broju</a:t>
            </a:r>
            <a:r>
              <a:rPr lang="en-US" dirty="0"/>
              <a:t> subscriber-a u </a:t>
            </a:r>
            <a:r>
              <a:rPr lang="en-US" dirty="0" err="1"/>
              <a:t>istom</a:t>
            </a:r>
            <a:r>
              <a:rPr lang="en-US" dirty="0"/>
              <a:t> </a:t>
            </a:r>
            <a:r>
              <a:rPr lang="en-US" dirty="0" err="1"/>
              <a:t>vremenskom</a:t>
            </a:r>
            <a:r>
              <a:rPr lang="en-US" dirty="0"/>
              <a:t> </a:t>
            </a:r>
            <a:r>
              <a:rPr lang="en-US" dirty="0" err="1"/>
              <a:t>periodu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 err="1"/>
              <a:t>Ovaj</a:t>
            </a:r>
            <a:r>
              <a:rPr lang="en-US" dirty="0"/>
              <a:t> tip </a:t>
            </a:r>
            <a:r>
              <a:rPr lang="en-US" dirty="0" err="1"/>
              <a:t>replikacije</a:t>
            </a:r>
            <a:r>
              <a:rPr lang="en-US" dirty="0"/>
              <a:t> MS SQL </a:t>
            </a:r>
            <a:r>
              <a:rPr lang="en-US" dirty="0" err="1"/>
              <a:t>Servera</a:t>
            </a:r>
            <a:r>
              <a:rPr lang="en-US" dirty="0"/>
              <a:t> se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u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kad</a:t>
            </a:r>
            <a:r>
              <a:rPr lang="en-US" dirty="0"/>
              <a:t> je </a:t>
            </a:r>
            <a:r>
              <a:rPr lang="en-US" dirty="0" err="1"/>
              <a:t>vaša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globalno</a:t>
            </a:r>
            <a:r>
              <a:rPr lang="en-US" dirty="0"/>
              <a:t> </a:t>
            </a:r>
            <a:r>
              <a:rPr lang="en-US" dirty="0" err="1"/>
              <a:t>distribuirana</a:t>
            </a:r>
            <a:r>
              <a:rPr lang="en-US" dirty="0"/>
              <a:t>. </a:t>
            </a:r>
            <a:r>
              <a:rPr lang="en-US" dirty="0" err="1"/>
              <a:t>Izmene</a:t>
            </a:r>
            <a:r>
              <a:rPr lang="en-US" dirty="0"/>
              <a:t> se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kojoj</a:t>
            </a:r>
            <a:r>
              <a:rPr lang="en-US" dirty="0"/>
              <a:t> </a:t>
            </a:r>
            <a:r>
              <a:rPr lang="en-US" dirty="0" err="1"/>
              <a:t>replicici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.</a:t>
            </a:r>
            <a:endParaRPr lang="sr-Latn-RS" dirty="0"/>
          </a:p>
          <a:p>
            <a:r>
              <a:rPr lang="en-US" dirty="0"/>
              <a:t> </a:t>
            </a:r>
            <a:r>
              <a:rPr lang="en-US" dirty="0" err="1"/>
              <a:t>Izmene</a:t>
            </a:r>
            <a:r>
              <a:rPr lang="en-US" dirty="0"/>
              <a:t> se </a:t>
            </a:r>
            <a:r>
              <a:rPr lang="en-US" dirty="0" err="1"/>
              <a:t>propagiraju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replikama</a:t>
            </a:r>
            <a:r>
              <a:rPr lang="en-US" dirty="0"/>
              <a:t>. Peer-to-peer </a:t>
            </a:r>
            <a:r>
              <a:rPr lang="en-US" dirty="0" err="1"/>
              <a:t>replikacija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pomoći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horizontalnog</a:t>
            </a:r>
            <a:r>
              <a:rPr lang="en-US" dirty="0"/>
              <a:t> </a:t>
            </a:r>
            <a:r>
              <a:rPr lang="en-US" dirty="0" err="1"/>
              <a:t>skaliranja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relacionu</a:t>
            </a:r>
            <a:r>
              <a:rPr lang="en-US" dirty="0"/>
              <a:t> </a:t>
            </a:r>
            <a:r>
              <a:rPr lang="en-US" dirty="0" err="1"/>
              <a:t>bazu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 err="1"/>
              <a:t>Glavni</a:t>
            </a:r>
            <a:r>
              <a:rPr lang="en-US" dirty="0"/>
              <a:t> </a:t>
            </a:r>
            <a:r>
              <a:rPr lang="en-US" dirty="0" err="1"/>
              <a:t>princip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se </a:t>
            </a:r>
            <a:r>
              <a:rPr lang="en-US" dirty="0" err="1"/>
              <a:t>zasniva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transkacionom</a:t>
            </a:r>
            <a:r>
              <a:rPr lang="en-US" dirty="0"/>
              <a:t> </a:t>
            </a:r>
            <a:r>
              <a:rPr lang="en-US" dirty="0" err="1"/>
              <a:t>repliciranju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33D66-2281-4854-BFDD-FB298960B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15" y="1061357"/>
            <a:ext cx="5645385" cy="571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3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638</Words>
  <Application>Microsoft Office PowerPoint</Application>
  <PresentationFormat>Widescreen</PresentationFormat>
  <Paragraphs>49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Arial</vt:lpstr>
      <vt:lpstr>Calibri</vt:lpstr>
      <vt:lpstr>Century Gothic</vt:lpstr>
      <vt:lpstr>Wingdings 3</vt:lpstr>
      <vt:lpstr>Ion</vt:lpstr>
      <vt:lpstr>Replikacija baze MS SQL </vt:lpstr>
      <vt:lpstr>Šta je replikacija?</vt:lpstr>
      <vt:lpstr>Terminologije korišćenja u slučaju MS SQL replikacije</vt:lpstr>
      <vt:lpstr>Terminologije korišćenja u slučaju MS SQL replikacije</vt:lpstr>
      <vt:lpstr>Tipovi replikacije</vt:lpstr>
      <vt:lpstr>Tipovi replikacije</vt:lpstr>
      <vt:lpstr>Snapshot replication</vt:lpstr>
      <vt:lpstr>Transactional replication</vt:lpstr>
      <vt:lpstr>Peer-to-peer replikacija</vt:lpstr>
      <vt:lpstr>Merge replication</vt:lpstr>
      <vt:lpstr>KRAJ PITANJA?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PostGIS ekstenzija za PostgreSQL </dc:title>
  <dc:creator>Milan Lazarević</dc:creator>
  <cp:lastModifiedBy>Milan Lazarevic</cp:lastModifiedBy>
  <cp:revision>12</cp:revision>
  <dcterms:created xsi:type="dcterms:W3CDTF">2020-04-23T11:56:32Z</dcterms:created>
  <dcterms:modified xsi:type="dcterms:W3CDTF">2020-06-26T13:09:30Z</dcterms:modified>
</cp:coreProperties>
</file>