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4"/>
  </p:notesMasterIdLst>
  <p:sldIdLst>
    <p:sldId id="256" r:id="rId2"/>
    <p:sldId id="258" r:id="rId3"/>
    <p:sldId id="259" r:id="rId4"/>
    <p:sldId id="268" r:id="rId5"/>
    <p:sldId id="273" r:id="rId6"/>
    <p:sldId id="274" r:id="rId7"/>
    <p:sldId id="275" r:id="rId8"/>
    <p:sldId id="269" r:id="rId9"/>
    <p:sldId id="272" r:id="rId10"/>
    <p:sldId id="271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D9D858-29AC-4B79-A92E-8F1057CD73B7}">
          <p14:sldIdLst>
            <p14:sldId id="256"/>
            <p14:sldId id="258"/>
            <p14:sldId id="259"/>
            <p14:sldId id="268"/>
            <p14:sldId id="273"/>
            <p14:sldId id="274"/>
            <p14:sldId id="275"/>
            <p14:sldId id="269"/>
            <p14:sldId id="272"/>
            <p14:sldId id="271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1662" autoAdjust="0"/>
  </p:normalViewPr>
  <p:slideViewPr>
    <p:cSldViewPr snapToGrid="0">
      <p:cViewPr varScale="1">
        <p:scale>
          <a:sx n="61" d="100"/>
          <a:sy n="61" d="100"/>
        </p:scale>
        <p:origin x="14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520E-E2C8-477A-B520-EB17512ADFD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79A76-45A6-47CF-9005-8AD0FACF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prikupljene</a:t>
            </a:r>
            <a:r>
              <a:rPr lang="en-US" dirty="0"/>
              <a:t> u </a:t>
            </a:r>
            <a:r>
              <a:rPr lang="en-US" dirty="0" err="1"/>
              <a:t>pojedinačnom</a:t>
            </a:r>
            <a:r>
              <a:rPr lang="en-US" dirty="0"/>
              <a:t> </a:t>
            </a:r>
            <a:r>
              <a:rPr lang="en-US" dirty="0" err="1"/>
              <a:t>kešu</a:t>
            </a:r>
            <a:r>
              <a:rPr lang="en-US" dirty="0"/>
              <a:t> instance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bilo</a:t>
            </a:r>
            <a:r>
              <a:rPr lang="en-US" dirty="0"/>
              <a:t> da je </a:t>
            </a:r>
            <a:r>
              <a:rPr lang="en-US" dirty="0" err="1"/>
              <a:t>reč</a:t>
            </a:r>
            <a:r>
              <a:rPr lang="en-US" dirty="0"/>
              <a:t> o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sadržaju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sesije</a:t>
            </a:r>
            <a:r>
              <a:rPr lang="en-US" dirty="0"/>
              <a:t>, ne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deliti</a:t>
            </a:r>
            <a:r>
              <a:rPr lang="en-US" dirty="0"/>
              <a:t> s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lokalnim</a:t>
            </a:r>
            <a:r>
              <a:rPr lang="en-US" dirty="0"/>
              <a:t>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memorijama</a:t>
            </a:r>
            <a:r>
              <a:rPr lang="en-US" dirty="0"/>
              <a:t>.</a:t>
            </a:r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A76-45A6-47CF-9005-8AD0FACFC5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19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93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0004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48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38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408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41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9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9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9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6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8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9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63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01A3-E5AD-41A4-8A16-FEA69D9A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47747" cy="3329581"/>
          </a:xfrm>
        </p:spPr>
        <p:txBody>
          <a:bodyPr>
            <a:normAutofit fontScale="90000"/>
          </a:bodyPr>
          <a:lstStyle/>
          <a:p>
            <a:r>
              <a:rPr lang="sr-Latn-RS" b="1" dirty="0"/>
              <a:t>Distribuirane strategije keširanja korišćenjem Redis baze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B57E4-CA27-42DA-911D-C13BC9D2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298" y="4352544"/>
            <a:ext cx="8825658" cy="12398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Mentor:                                                                                      Student: Aleksandar </a:t>
            </a:r>
            <a:r>
              <a:rPr lang="en-US" dirty="0" err="1"/>
              <a:t>Stanimirović</a:t>
            </a:r>
            <a:r>
              <a:rPr lang="en-US" dirty="0"/>
              <a:t>                              Milan Lazarević 906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5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F3F0-593A-404F-8F5E-9B7BFD1E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sr-Latn-RS" dirty="0"/>
              <a:t>Write-Through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D6A6-1F10-4BA3-9922-0743D473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214"/>
            <a:ext cx="6676868" cy="449554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sr-Latn-RS" sz="1600" dirty="0"/>
              <a:t>Write-through strategija koeširanja vrši ažuriranje sadržaja keš memorije u sličaju kad dodje do promene u podacima u glavnoj bazi.</a:t>
            </a:r>
          </a:p>
          <a:p>
            <a:pPr>
              <a:lnSpc>
                <a:spcPct val="90000"/>
              </a:lnSpc>
            </a:pPr>
            <a:r>
              <a:rPr lang="sr-Latn-RS" sz="1600" dirty="0"/>
              <a:t>Ta osnovna logika pretraživanja podataka može se prikazati na sledeći način</a:t>
            </a:r>
            <a:r>
              <a:rPr lang="en-US" sz="1600" dirty="0"/>
              <a:t>:</a:t>
            </a:r>
            <a:endParaRPr lang="sr-Latn-R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 1.  </a:t>
            </a:r>
            <a:r>
              <a:rPr lang="en-US" sz="1600" dirty="0" err="1"/>
              <a:t>Aplikacija</a:t>
            </a:r>
            <a:r>
              <a:rPr lang="en-US" sz="1600" dirty="0"/>
              <a:t>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poyadinski</a:t>
            </a:r>
            <a:r>
              <a:rPr lang="en-US" sz="1600" dirty="0"/>
              <a:t> </a:t>
            </a:r>
            <a:r>
              <a:rPr lang="en-US" sz="1600" dirty="0" err="1"/>
              <a:t>proces</a:t>
            </a:r>
            <a:r>
              <a:rPr lang="en-US" sz="1600" dirty="0"/>
              <a:t>, a</a:t>
            </a:r>
            <a:r>
              <a:rPr lang="sr-Latn-RS" sz="1600" dirty="0"/>
              <a:t>ž</a:t>
            </a:r>
            <a:r>
              <a:rPr lang="en-US" sz="1600" dirty="0" err="1"/>
              <a:t>urira</a:t>
            </a:r>
            <a:r>
              <a:rPr lang="en-US" sz="1600" dirty="0"/>
              <a:t> </a:t>
            </a:r>
            <a:r>
              <a:rPr lang="en-US" sz="1600" dirty="0" err="1"/>
              <a:t>primarnu</a:t>
            </a:r>
            <a:r>
              <a:rPr lang="en-US" sz="1600" dirty="0"/>
              <a:t> </a:t>
            </a:r>
            <a:r>
              <a:rPr lang="en-US" sz="1600" dirty="0" err="1"/>
              <a:t>ba</a:t>
            </a:r>
            <a:r>
              <a:rPr lang="sr-Latn-RS" sz="1600" dirty="0"/>
              <a:t>z</a:t>
            </a:r>
            <a:r>
              <a:rPr lang="en-US" sz="1600" dirty="0"/>
              <a:t>u </a:t>
            </a:r>
            <a:r>
              <a:rPr lang="en-US" sz="1600" dirty="0" err="1"/>
              <a:t>podataka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2. </a:t>
            </a:r>
            <a:r>
              <a:rPr lang="en-US" sz="1600" dirty="0" err="1"/>
              <a:t>Odmah</a:t>
            </a:r>
            <a:r>
              <a:rPr lang="en-US" sz="1600" dirty="0"/>
              <a:t> </a:t>
            </a:r>
            <a:r>
              <a:rPr lang="en-US" sz="1600" dirty="0" err="1"/>
              <a:t>nakon</a:t>
            </a:r>
            <a:r>
              <a:rPr lang="en-US" sz="1600" dirty="0"/>
              <a:t> toga </a:t>
            </a:r>
            <a:r>
              <a:rPr lang="en-US" sz="1600" dirty="0" err="1"/>
              <a:t>podaci</a:t>
            </a:r>
            <a:r>
              <a:rPr lang="en-US" sz="1600" dirty="0"/>
              <a:t> se </a:t>
            </a:r>
            <a:r>
              <a:rPr lang="en-US" sz="1600" dirty="0" err="1"/>
              <a:t>takođe</a:t>
            </a:r>
            <a:r>
              <a:rPr lang="en-US" sz="1600" dirty="0"/>
              <a:t> </a:t>
            </a:r>
            <a:r>
              <a:rPr lang="en-US" sz="1600" dirty="0" err="1"/>
              <a:t>ažuriraju</a:t>
            </a:r>
            <a:r>
              <a:rPr lang="en-US" sz="1600" dirty="0"/>
              <a:t> u </a:t>
            </a:r>
            <a:r>
              <a:rPr lang="en-US" sz="1600" dirty="0" err="1"/>
              <a:t>kešu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600" dirty="0"/>
              <a:t>Write-though </a:t>
            </a:r>
            <a:r>
              <a:rPr lang="en-US" sz="1600" dirty="0" err="1"/>
              <a:t>obrazac</a:t>
            </a:r>
            <a:r>
              <a:rPr lang="en-US" sz="1600" dirty="0"/>
              <a:t> se </a:t>
            </a:r>
            <a:r>
              <a:rPr lang="en-US" sz="1600" dirty="0" err="1"/>
              <a:t>gotovo</a:t>
            </a:r>
            <a:r>
              <a:rPr lang="en-US" sz="1600" dirty="0"/>
              <a:t> </a:t>
            </a:r>
            <a:r>
              <a:rPr lang="en-US" sz="1600" dirty="0" err="1"/>
              <a:t>uvek</a:t>
            </a:r>
            <a:r>
              <a:rPr lang="en-US" sz="1600" dirty="0"/>
              <a:t> </a:t>
            </a:r>
            <a:r>
              <a:rPr lang="en-US" sz="1600" dirty="0" err="1"/>
              <a:t>implementira</a:t>
            </a:r>
            <a:r>
              <a:rPr lang="en-US" sz="1600" dirty="0"/>
              <a:t> </a:t>
            </a:r>
            <a:r>
              <a:rPr lang="en-US" sz="1600" dirty="0" err="1"/>
              <a:t>zajedno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lazy loading </a:t>
            </a:r>
            <a:r>
              <a:rPr lang="en-US" sz="1600" dirty="0" err="1"/>
              <a:t>strategijom</a:t>
            </a:r>
            <a:r>
              <a:rPr lang="en-US" sz="1600" dirty="0"/>
              <a:t>. </a:t>
            </a:r>
            <a:r>
              <a:rPr lang="en-US" sz="1600" dirty="0" err="1"/>
              <a:t>Ako</a:t>
            </a:r>
            <a:r>
              <a:rPr lang="en-US" sz="1600" dirty="0"/>
              <a:t> </a:t>
            </a:r>
            <a:r>
              <a:rPr lang="en-US" sz="1600" dirty="0" err="1"/>
              <a:t>aplikacija</a:t>
            </a:r>
            <a:r>
              <a:rPr lang="en-US" sz="1600" dirty="0"/>
              <a:t> </a:t>
            </a:r>
            <a:r>
              <a:rPr lang="en-US" sz="1600" dirty="0" err="1"/>
              <a:t>dobije</a:t>
            </a:r>
            <a:r>
              <a:rPr lang="en-US" sz="1600" dirty="0"/>
              <a:t> </a:t>
            </a:r>
            <a:r>
              <a:rPr lang="en-US" sz="1600" dirty="0" err="1"/>
              <a:t>promašaj</a:t>
            </a:r>
            <a:r>
              <a:rPr lang="en-US" sz="1600" dirty="0"/>
              <a:t> od </a:t>
            </a:r>
            <a:r>
              <a:rPr lang="en-US" sz="1600" dirty="0" err="1"/>
              <a:t>keš</a:t>
            </a:r>
            <a:r>
              <a:rPr lang="en-US" sz="1600" dirty="0"/>
              <a:t> </a:t>
            </a:r>
            <a:r>
              <a:rPr lang="en-US" sz="1600" dirty="0" err="1"/>
              <a:t>memorije</a:t>
            </a:r>
            <a:r>
              <a:rPr lang="en-US" sz="1600" dirty="0"/>
              <a:t>, </a:t>
            </a:r>
            <a:r>
              <a:rPr lang="en-US" sz="1600" dirty="0" err="1"/>
              <a:t>jer</a:t>
            </a:r>
            <a:r>
              <a:rPr lang="en-US" sz="1600" dirty="0"/>
              <a:t> </a:t>
            </a:r>
            <a:r>
              <a:rPr lang="en-US" sz="1600" dirty="0" err="1"/>
              <a:t>podaci</a:t>
            </a:r>
            <a:r>
              <a:rPr lang="en-US" sz="1600" dirty="0"/>
              <a:t> ne </a:t>
            </a:r>
            <a:r>
              <a:rPr lang="en-US" sz="1600" dirty="0" err="1"/>
              <a:t>postoje</a:t>
            </a:r>
            <a:r>
              <a:rPr lang="en-US" sz="1600" dirty="0"/>
              <a:t> </a:t>
            </a:r>
            <a:r>
              <a:rPr lang="en-US" sz="1600" dirty="0" err="1"/>
              <a:t>ili</a:t>
            </a:r>
            <a:r>
              <a:rPr lang="en-US" sz="1600" dirty="0"/>
              <a:t> je </a:t>
            </a:r>
            <a:r>
              <a:rPr lang="en-US" sz="1600" dirty="0" err="1"/>
              <a:t>podatak</a:t>
            </a:r>
            <a:r>
              <a:rPr lang="en-US" sz="1600" dirty="0"/>
              <a:t> </a:t>
            </a:r>
            <a:r>
              <a:rPr lang="en-US" sz="1600" dirty="0" err="1"/>
              <a:t>istekao</a:t>
            </a:r>
            <a:r>
              <a:rPr lang="en-US" sz="1600" dirty="0"/>
              <a:t>, lazy loading </a:t>
            </a:r>
            <a:r>
              <a:rPr lang="en-US" sz="1600" dirty="0" err="1"/>
              <a:t>učitavanje</a:t>
            </a:r>
            <a:r>
              <a:rPr lang="en-US" sz="1600" dirty="0"/>
              <a:t> </a:t>
            </a:r>
            <a:r>
              <a:rPr lang="en-US" sz="1600" dirty="0" err="1"/>
              <a:t>vrši</a:t>
            </a:r>
            <a:r>
              <a:rPr lang="en-US" sz="1600" dirty="0"/>
              <a:t> </a:t>
            </a:r>
            <a:r>
              <a:rPr lang="en-US" sz="1600" dirty="0" err="1"/>
              <a:t>ažuriranje</a:t>
            </a:r>
            <a:r>
              <a:rPr lang="en-US" sz="1600" dirty="0"/>
              <a:t> </a:t>
            </a:r>
            <a:r>
              <a:rPr lang="en-US" sz="1600" dirty="0" err="1"/>
              <a:t>keš</a:t>
            </a:r>
            <a:r>
              <a:rPr lang="en-US" sz="1600" dirty="0"/>
              <a:t> </a:t>
            </a:r>
            <a:r>
              <a:rPr lang="en-US" sz="1600" dirty="0" err="1"/>
              <a:t>memorije</a:t>
            </a:r>
            <a:r>
              <a:rPr lang="en-US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CA4C1-751C-4B87-B891-4F3737238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68" y="2175963"/>
            <a:ext cx="5515132" cy="26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DC48-0D2A-46A6-A992-DA7AECD2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8" y="322089"/>
            <a:ext cx="9404723" cy="1400530"/>
          </a:xfrm>
        </p:spPr>
        <p:txBody>
          <a:bodyPr/>
          <a:lstStyle/>
          <a:p>
            <a:r>
              <a:rPr lang="en-US" dirty="0"/>
              <a:t>Write-Through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B39A-79D6-4910-9C1A-52ED28A5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82" y="1722619"/>
            <a:ext cx="8946541" cy="4195481"/>
          </a:xfrm>
        </p:spPr>
        <p:txBody>
          <a:bodyPr/>
          <a:lstStyle/>
          <a:p>
            <a:r>
              <a:rPr lang="en-US" dirty="0"/>
              <a:t>Write-through </a:t>
            </a:r>
            <a:r>
              <a:rPr lang="en-US" dirty="0" err="1"/>
              <a:t>strategija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:</a:t>
            </a:r>
            <a:endParaRPr lang="sr-Latn-RS" dirty="0"/>
          </a:p>
          <a:p>
            <a:pPr lvl="1" indent="-3429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Pošto</a:t>
            </a:r>
            <a:r>
              <a:rPr lang="en-US" dirty="0"/>
              <a:t> je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ažuriran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primarne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mnogo</a:t>
            </a:r>
            <a:r>
              <a:rPr lang="en-US" dirty="0"/>
              <a:t> je </a:t>
            </a:r>
            <a:r>
              <a:rPr lang="en-US" dirty="0" err="1"/>
              <a:t>veća</a:t>
            </a:r>
            <a:r>
              <a:rPr lang="en-US" dirty="0"/>
              <a:t> </a:t>
            </a:r>
            <a:r>
              <a:rPr lang="en-US" dirty="0" err="1"/>
              <a:t>verovatnoća</a:t>
            </a:r>
            <a:r>
              <a:rPr lang="en-US" dirty="0"/>
              <a:t> da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naći</a:t>
            </a:r>
            <a:r>
              <a:rPr lang="en-US" dirty="0"/>
              <a:t> u </a:t>
            </a:r>
            <a:r>
              <a:rPr lang="en-US" dirty="0" err="1"/>
              <a:t>kešu</a:t>
            </a:r>
            <a:r>
              <a:rPr lang="en-US" dirty="0"/>
              <a:t>. </a:t>
            </a:r>
            <a:endParaRPr lang="sr-Latn-RS" dirty="0"/>
          </a:p>
          <a:p>
            <a:pPr lvl="1" indent="-342900">
              <a:buFont typeface="+mj-lt"/>
              <a:buAutoNum type="arabicPeriod"/>
            </a:pPr>
            <a:r>
              <a:rPr lang="sr-Latn-RS" dirty="0"/>
              <a:t> </a:t>
            </a:r>
            <a:r>
              <a:rPr lang="en-US" dirty="0"/>
              <a:t>	</a:t>
            </a:r>
            <a:r>
              <a:rPr lang="sr-Latn-RS" dirty="0"/>
              <a:t>Opterećenost</a:t>
            </a:r>
            <a:r>
              <a:rPr lang="en-US" dirty="0"/>
              <a:t> </a:t>
            </a:r>
            <a:r>
              <a:rPr lang="en-US" dirty="0" err="1"/>
              <a:t>vaše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je </a:t>
            </a:r>
            <a:r>
              <a:rPr lang="en-US" dirty="0" err="1"/>
              <a:t>optimalna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se </a:t>
            </a:r>
            <a:r>
              <a:rPr lang="en-US" dirty="0" err="1"/>
              <a:t>izvršava</a:t>
            </a:r>
            <a:r>
              <a:rPr lang="en-US" dirty="0"/>
              <a:t> </a:t>
            </a:r>
            <a:r>
              <a:rPr lang="en-US" dirty="0" err="1"/>
              <a:t>manji</a:t>
            </a:r>
            <a:r>
              <a:rPr lang="en-US" dirty="0"/>
              <a:t> </a:t>
            </a:r>
            <a:r>
              <a:rPr lang="sr-Latn-RS" dirty="0"/>
              <a:t> 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. 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Nedostatak write-through pristupa za keširanje je taj što se retko traženi podaci takođe upisuju u keš, što rezultira povećanju keš memorije I većem broju promašaja keš memorije.</a:t>
            </a:r>
          </a:p>
        </p:txBody>
      </p:sp>
    </p:spTree>
    <p:extLst>
      <p:ext uri="{BB962C8B-B14F-4D97-AF65-F5344CB8AC3E}">
        <p14:creationId xmlns:p14="http://schemas.microsoft.com/office/powerpoint/2010/main" val="369563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EEB5-A247-44D9-85A9-70B2C331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76" y="2487580"/>
            <a:ext cx="9404723" cy="1400530"/>
          </a:xfrm>
        </p:spPr>
        <p:txBody>
          <a:bodyPr/>
          <a:lstStyle/>
          <a:p>
            <a:pPr algn="ctr"/>
            <a:r>
              <a:rPr lang="sr-Latn-RS" dirty="0"/>
              <a:t>KRAJ</a:t>
            </a:r>
            <a:br>
              <a:rPr lang="sr-Latn-RS" dirty="0"/>
            </a:br>
            <a:r>
              <a:rPr lang="sr-Latn-RS" dirty="0"/>
              <a:t>PITANJA</a:t>
            </a:r>
            <a:r>
              <a:rPr lang="en-US" dirty="0">
                <a:latin typeface="Abadi" panose="020B060402020202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1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18D7-9DEB-4C17-A06D-7161162C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sr-Latn-RS" b="1" dirty="0"/>
              <a:t>Šta je Redis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4C69-3F99-4CB0-BB01-1850CB0F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6967755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Redis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in-memory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otvorenog</a:t>
            </a:r>
            <a:r>
              <a:rPr lang="en-US" dirty="0"/>
              <a:t> </a:t>
            </a:r>
            <a:r>
              <a:rPr lang="en-US" dirty="0" err="1"/>
              <a:t>koda</a:t>
            </a:r>
            <a:endParaRPr lang="sr-Latn-RS" dirty="0"/>
          </a:p>
          <a:p>
            <a:pPr>
              <a:lnSpc>
                <a:spcPct val="90000"/>
              </a:lnSpc>
            </a:pPr>
            <a:r>
              <a:rPr lang="sr-Latn-RS" dirty="0"/>
              <a:t>Predstavlja najpopularniju key/value bazu podataka</a:t>
            </a:r>
          </a:p>
          <a:p>
            <a:pPr>
              <a:lnSpc>
                <a:spcPct val="90000"/>
              </a:lnSpc>
            </a:pPr>
            <a:r>
              <a:rPr lang="sr-Latn-RS" dirty="0"/>
              <a:t>Podržava transakcije</a:t>
            </a:r>
          </a:p>
          <a:p>
            <a:pPr>
              <a:lnSpc>
                <a:spcPct val="90000"/>
              </a:lnSpc>
            </a:pPr>
            <a:r>
              <a:rPr lang="sr-Latn-RS" dirty="0"/>
              <a:t>Ima podršku za rezličite strukture podataka</a:t>
            </a:r>
          </a:p>
          <a:p>
            <a:pPr>
              <a:lnSpc>
                <a:spcPct val="90000"/>
              </a:lnSpc>
            </a:pPr>
            <a:r>
              <a:rPr lang="sr-Latn-RS" dirty="0"/>
              <a:t>Često se koristi kao keš baza (situacija u našem slučaju) ili kao message broker</a:t>
            </a:r>
          </a:p>
          <a:p>
            <a:pPr>
              <a:lnSpc>
                <a:spcPct val="90000"/>
              </a:lnSpc>
            </a:pPr>
            <a:r>
              <a:rPr lang="sr-Latn-RS" dirty="0"/>
              <a:t>Podžava mogućnost repliciranja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9CC31F-D73B-431B-9D2B-DE883A406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482" y="2292574"/>
            <a:ext cx="3156632" cy="271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2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D214D-5B35-47E2-A244-5719A0F4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10135981" cy="1622321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EBEBEB"/>
                </a:solidFill>
              </a:rPr>
              <a:t>Izazovi projektovanja relacione bazae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10D69F-8644-4F6C-81BD-9DD53124E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816931"/>
            <a:ext cx="10894142" cy="4411803"/>
          </a:xfrm>
        </p:spPr>
        <p:txBody>
          <a:bodyPr>
            <a:normAutofit/>
          </a:bodyPr>
          <a:lstStyle/>
          <a:p>
            <a:r>
              <a:rPr lang="en-US" b="1" dirty="0" err="1"/>
              <a:t>Spora</a:t>
            </a:r>
            <a:r>
              <a:rPr lang="en-US" b="1" dirty="0"/>
              <a:t> </a:t>
            </a:r>
            <a:r>
              <a:rPr lang="en-US" b="1" dirty="0" err="1"/>
              <a:t>obrada</a:t>
            </a:r>
            <a:r>
              <a:rPr lang="en-US" b="1" dirty="0"/>
              <a:t> </a:t>
            </a:r>
            <a:r>
              <a:rPr lang="en-US" b="1" dirty="0" err="1"/>
              <a:t>upita</a:t>
            </a:r>
            <a:r>
              <a:rPr lang="sr-Latn-RS" b="1" dirty="0"/>
              <a:t> – </a:t>
            </a:r>
            <a:r>
              <a:rPr lang="sr-Latn-RS" dirty="0"/>
              <a:t>brzina preuzimanja podataka sa diska plus dodatna vremena obrade upita, u najboljem slučaju odgovor od baze dobijemo u dvocifrenim milisekundama. Ovo pretpostavlja da vaša baza nema stalno opterećenje i da baza podataka radi optimalno</a:t>
            </a:r>
            <a:r>
              <a:rPr lang="sr-Latn-RS" b="1" dirty="0"/>
              <a:t>. </a:t>
            </a:r>
          </a:p>
          <a:p>
            <a:r>
              <a:rPr lang="en-US" b="1" dirty="0" err="1"/>
              <a:t>Troškovi</a:t>
            </a:r>
            <a:r>
              <a:rPr lang="en-US" b="1" dirty="0"/>
              <a:t> </a:t>
            </a:r>
            <a:r>
              <a:rPr lang="en-US" b="1" dirty="0" err="1"/>
              <a:t>skaliranja</a:t>
            </a:r>
            <a:r>
              <a:rPr lang="sr-Latn-RS" b="1" dirty="0"/>
              <a:t> – </a:t>
            </a:r>
            <a:r>
              <a:rPr lang="sr-Latn-RS" dirty="0"/>
              <a:t>bilo da se radi o NoSQL bazi ili realcionoj bazi podataka skaliranje za izuzetno visok broj upita čitanja, može biti skupo. Takođe može zahtevati nekoliko replika za čitanje baze podataka.</a:t>
            </a:r>
          </a:p>
          <a:p>
            <a:r>
              <a:rPr lang="en-US" b="1" dirty="0" err="1"/>
              <a:t>Potreba</a:t>
            </a:r>
            <a:r>
              <a:rPr lang="en-US" b="1" dirty="0"/>
              <a:t> za </a:t>
            </a:r>
            <a:r>
              <a:rPr lang="en-US" b="1" dirty="0" err="1"/>
              <a:t>pojednostavljivanjem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r>
              <a:rPr lang="sr-Latn-RS" b="1" dirty="0"/>
              <a:t> – </a:t>
            </a:r>
            <a:r>
              <a:rPr lang="sr-Latn-RS" dirty="0"/>
              <a:t>relacione baze podataka jesu pogodne za redukciju ponavljanja podataka, ali one nisu optimalne za pristup podacima.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F49E-C359-4375-9FF7-C54CF48A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1" y="338418"/>
            <a:ext cx="9404723" cy="1400530"/>
          </a:xfrm>
        </p:spPr>
        <p:txBody>
          <a:bodyPr/>
          <a:lstStyle/>
          <a:p>
            <a:r>
              <a:rPr lang="sr-Latn-RS" dirty="0"/>
              <a:t>Tipovi kreširanja baza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E2F3-AD00-40BE-9F5B-BD62856D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1" y="1331259"/>
            <a:ext cx="11290075" cy="5053212"/>
          </a:xfrm>
        </p:spPr>
        <p:txBody>
          <a:bodyPr/>
          <a:lstStyle/>
          <a:p>
            <a:r>
              <a:rPr lang="sr-Latn-RS" dirty="0"/>
              <a:t>Keš baze podataka nadopunjuje vašu primarnu bazu podataka uklanjanjem nepotrebnog pistupa ka njoj, obično u obliku često pristupanih pročitanih podataka. Sam keš može da živi u nekoliko oblasti, uključujući vašu bazu podataka, u aplikaciji ili kao samostalani sloj. </a:t>
            </a:r>
          </a:p>
          <a:p>
            <a:endParaRPr lang="sr-Latn-RS" b="1" dirty="0"/>
          </a:p>
          <a:p>
            <a:r>
              <a:rPr lang="sr-Latn-RS" b="1" dirty="0"/>
              <a:t>Postoje tri načina keširanja podataka baze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b="1" dirty="0"/>
              <a:t>Database-integrated </a:t>
            </a:r>
            <a:r>
              <a:rPr lang="en-US" b="1" dirty="0" err="1"/>
              <a:t>keš</a:t>
            </a:r>
            <a:endParaRPr lang="sr-Latn-RS" b="1" dirty="0"/>
          </a:p>
          <a:p>
            <a:r>
              <a:rPr lang="en-US" b="1" dirty="0" err="1"/>
              <a:t>Lokalna</a:t>
            </a:r>
            <a:r>
              <a:rPr lang="en-US" b="1" dirty="0"/>
              <a:t> </a:t>
            </a:r>
            <a:r>
              <a:rPr lang="en-US" b="1" dirty="0" err="1"/>
              <a:t>keš</a:t>
            </a:r>
            <a:r>
              <a:rPr lang="en-US" b="1" dirty="0"/>
              <a:t> </a:t>
            </a:r>
            <a:r>
              <a:rPr lang="en-US" b="1" dirty="0" err="1"/>
              <a:t>memorija</a:t>
            </a:r>
            <a:endParaRPr lang="sr-Latn-RS" b="1" dirty="0"/>
          </a:p>
          <a:p>
            <a:r>
              <a:rPr lang="en-US" b="1" dirty="0" err="1"/>
              <a:t>Udaljena</a:t>
            </a:r>
            <a:r>
              <a:rPr lang="en-US" b="1" dirty="0"/>
              <a:t> </a:t>
            </a:r>
            <a:r>
              <a:rPr lang="en-US" b="1" dirty="0" err="1"/>
              <a:t>keš</a:t>
            </a:r>
            <a:r>
              <a:rPr lang="en-US" b="1" dirty="0"/>
              <a:t> </a:t>
            </a:r>
            <a:r>
              <a:rPr lang="en-US" b="1" dirty="0" err="1"/>
              <a:t>memorija</a:t>
            </a:r>
            <a:r>
              <a:rPr lang="en-US" b="1" dirty="0"/>
              <a:t> (remote cache)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07E1-EBE5-43B9-B6D7-710FEE3F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1" y="224118"/>
            <a:ext cx="9404723" cy="1400530"/>
          </a:xfrm>
        </p:spPr>
        <p:txBody>
          <a:bodyPr/>
          <a:lstStyle/>
          <a:p>
            <a:r>
              <a:rPr lang="en-US" dirty="0"/>
              <a:t>Database-integrated </a:t>
            </a:r>
            <a:r>
              <a:rPr lang="en-US" dirty="0" err="1"/>
              <a:t>keš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66DD-5FC1-49FB-8AA4-B03EE784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01" y="1331259"/>
            <a:ext cx="8946541" cy="5167512"/>
          </a:xfrm>
        </p:spPr>
        <p:txBody>
          <a:bodyPr/>
          <a:lstStyle/>
          <a:p>
            <a:r>
              <a:rPr lang="en-US" b="1" dirty="0"/>
              <a:t>Database-integrated </a:t>
            </a:r>
            <a:r>
              <a:rPr lang="en-US" b="1" dirty="0" err="1"/>
              <a:t>keš</a:t>
            </a:r>
            <a:r>
              <a:rPr lang="en-US" dirty="0"/>
              <a:t>: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b="1" dirty="0"/>
              <a:t>Amazon Aurora</a:t>
            </a:r>
            <a:r>
              <a:rPr lang="en-US" dirty="0"/>
              <a:t>, nude </a:t>
            </a:r>
            <a:r>
              <a:rPr lang="en-US" dirty="0" err="1"/>
              <a:t>integrisanu</a:t>
            </a:r>
            <a:r>
              <a:rPr lang="en-US" dirty="0"/>
              <a:t>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memoriju</a:t>
            </a:r>
            <a:r>
              <a:rPr lang="en-US" dirty="0"/>
              <a:t> </a:t>
            </a:r>
            <a:r>
              <a:rPr lang="en-US" dirty="0" err="1"/>
              <a:t>kojom</a:t>
            </a:r>
            <a:r>
              <a:rPr lang="en-US" dirty="0"/>
              <a:t> se </a:t>
            </a:r>
            <a:r>
              <a:rPr lang="en-US" dirty="0" err="1"/>
              <a:t>upravlja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endžina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ugrađene</a:t>
            </a:r>
            <a:r>
              <a:rPr lang="en-US" dirty="0"/>
              <a:t> </a:t>
            </a:r>
            <a:r>
              <a:rPr lang="en-US" dirty="0" err="1"/>
              <a:t>mogućnosti</a:t>
            </a:r>
            <a:r>
              <a:rPr lang="en-US" dirty="0"/>
              <a:t> </a:t>
            </a:r>
            <a:r>
              <a:rPr lang="en-US" dirty="0" err="1"/>
              <a:t>pisanja</a:t>
            </a:r>
            <a:r>
              <a:rPr lang="en-US" dirty="0"/>
              <a:t>.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ažurira</a:t>
            </a:r>
            <a:r>
              <a:rPr lang="en-US" dirty="0"/>
              <a:t>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memoriju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Prednost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sr-Latn-RS" dirty="0"/>
              <a:t>š memorije je to sto nije ništa potrebno menjati u sloju aplikacione logike za korišćenje ove keš memorije.</a:t>
            </a:r>
          </a:p>
          <a:p>
            <a:endParaRPr lang="sr-Latn-RS" dirty="0"/>
          </a:p>
          <a:p>
            <a:r>
              <a:rPr lang="sr-Latn-RS" dirty="0"/>
              <a:t>Slaba strana integrisanih keševa je njihova veličina i mogućnosti. </a:t>
            </a:r>
          </a:p>
          <a:p>
            <a:r>
              <a:rPr lang="sr-Latn-RS" dirty="0"/>
              <a:t>Integrisani keševi su obično ograničeni na dostupnu memoriju koju baza podataka dodeljuje kešu.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4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0766-A16D-4C98-B6A5-68BF55E7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Lokalna keš memorija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7225-4A4B-4C4B-8D25-182BFE9B3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2046"/>
            <a:ext cx="9902146" cy="4658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Lokalna</a:t>
            </a:r>
            <a:r>
              <a:rPr lang="en-US" dirty="0"/>
              <a:t>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memorija</a:t>
            </a:r>
            <a:r>
              <a:rPr lang="en-US" dirty="0"/>
              <a:t> </a:t>
            </a:r>
            <a:r>
              <a:rPr lang="en-US" dirty="0" err="1"/>
              <a:t>čuva</a:t>
            </a:r>
            <a:r>
              <a:rPr lang="en-US" dirty="0"/>
              <a:t> 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korišćene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vašoj</a:t>
            </a:r>
            <a:r>
              <a:rPr lang="en-US" dirty="0"/>
              <a:t> </a:t>
            </a:r>
            <a:r>
              <a:rPr lang="en-US" dirty="0" err="1"/>
              <a:t>aplikaciji</a:t>
            </a:r>
            <a:r>
              <a:rPr lang="en-US" dirty="0"/>
              <a:t>. 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brže</a:t>
            </a:r>
            <a:r>
              <a:rPr lang="en-US" dirty="0"/>
              <a:t> </a:t>
            </a:r>
            <a:r>
              <a:rPr lang="en-US" dirty="0" err="1"/>
              <a:t>pribavljanje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</a:t>
            </a:r>
            <a:r>
              <a:rPr lang="en-US" dirty="0" err="1"/>
              <a:t>keširanja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uklanja</a:t>
            </a:r>
            <a:r>
              <a:rPr lang="en-US" dirty="0"/>
              <a:t> </a:t>
            </a:r>
            <a:r>
              <a:rPr lang="en-US" dirty="0" err="1"/>
              <a:t>mrežni</a:t>
            </a:r>
            <a:r>
              <a:rPr lang="en-US" dirty="0"/>
              <a:t> </a:t>
            </a:r>
            <a:r>
              <a:rPr lang="en-US" dirty="0" err="1"/>
              <a:t>saobraćaj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povezan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preuzimanjem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nedostatak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među</a:t>
            </a:r>
            <a:r>
              <a:rPr lang="en-US" dirty="0"/>
              <a:t> </a:t>
            </a:r>
            <a:r>
              <a:rPr lang="en-US" dirty="0" err="1"/>
              <a:t>vašim</a:t>
            </a:r>
            <a:r>
              <a:rPr lang="en-US" dirty="0"/>
              <a:t> </a:t>
            </a:r>
            <a:r>
              <a:rPr lang="en-US" dirty="0" err="1"/>
              <a:t>aplikacijama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svoju</a:t>
            </a:r>
            <a:r>
              <a:rPr lang="en-US" dirty="0"/>
              <a:t> </a:t>
            </a:r>
            <a:r>
              <a:rPr lang="sr-Latn-RS" dirty="0"/>
              <a:t>zasebnu instancu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memoriju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/>
              <a:t>svoj </a:t>
            </a:r>
            <a:r>
              <a:rPr lang="en-US" dirty="0" err="1"/>
              <a:t>način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izazove</a:t>
            </a:r>
            <a:r>
              <a:rPr lang="en-US" dirty="0"/>
              <a:t> u </a:t>
            </a:r>
            <a:r>
              <a:rPr lang="en-US" dirty="0" err="1"/>
              <a:t>distributivnom</a:t>
            </a:r>
            <a:r>
              <a:rPr lang="en-US" dirty="0"/>
              <a:t> </a:t>
            </a:r>
            <a:r>
              <a:rPr lang="en-US" dirty="0" err="1"/>
              <a:t>okruženju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je </a:t>
            </a:r>
            <a:r>
              <a:rPr lang="en-US" dirty="0" err="1"/>
              <a:t>razmena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kritična</a:t>
            </a:r>
            <a:r>
              <a:rPr lang="en-US" dirty="0"/>
              <a:t> za </a:t>
            </a:r>
            <a:r>
              <a:rPr lang="en-US" dirty="0" err="1"/>
              <a:t>podršku</a:t>
            </a:r>
            <a:r>
              <a:rPr lang="en-US" dirty="0"/>
              <a:t>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Većina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nedostataka</a:t>
            </a:r>
            <a:r>
              <a:rPr lang="en-US" dirty="0"/>
              <a:t> </a:t>
            </a:r>
            <a:r>
              <a:rPr lang="en-US" dirty="0" err="1"/>
              <a:t>nadomeštena</a:t>
            </a:r>
            <a:r>
              <a:rPr lang="en-US" dirty="0"/>
              <a:t> je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udaljene</a:t>
            </a:r>
            <a:r>
              <a:rPr lang="en-US" dirty="0"/>
              <a:t>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84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E8BC-5E25-4EF4-9EE5-EE473BF7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4" y="0"/>
            <a:ext cx="10587946" cy="1400530"/>
          </a:xfrm>
        </p:spPr>
        <p:txBody>
          <a:bodyPr/>
          <a:lstStyle/>
          <a:p>
            <a:r>
              <a:rPr lang="sr-Latn-RS" dirty="0"/>
              <a:t>Udaljena keš memorija (remote cache)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2DFE-A0C7-4498-9C1E-41187866A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2008"/>
            <a:ext cx="11600317" cy="577599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Udaljeni</a:t>
            </a:r>
            <a:r>
              <a:rPr lang="en-US" dirty="0"/>
              <a:t> </a:t>
            </a:r>
            <a:r>
              <a:rPr lang="en-US" dirty="0" err="1"/>
              <a:t>keš</a:t>
            </a:r>
            <a:r>
              <a:rPr lang="en-US" dirty="0"/>
              <a:t> (</a:t>
            </a:r>
            <a:r>
              <a:rPr lang="en-US" dirty="0" err="1"/>
              <a:t>ili</a:t>
            </a:r>
            <a:r>
              <a:rPr lang="en-US" dirty="0"/>
              <a:t> „</a:t>
            </a:r>
            <a:r>
              <a:rPr lang="en-US" dirty="0" err="1"/>
              <a:t>bočna</a:t>
            </a:r>
            <a:r>
              <a:rPr lang="en-US" dirty="0"/>
              <a:t>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memorija</a:t>
            </a:r>
            <a:r>
              <a:rPr lang="en-US" dirty="0"/>
              <a:t>“) je </a:t>
            </a:r>
            <a:r>
              <a:rPr lang="en-US" dirty="0" err="1"/>
              <a:t>zasebna</a:t>
            </a:r>
            <a:r>
              <a:rPr lang="en-US" dirty="0"/>
              <a:t> </a:t>
            </a:r>
            <a:r>
              <a:rPr lang="en-US" dirty="0" err="1"/>
              <a:t>instanca</a:t>
            </a:r>
            <a:r>
              <a:rPr lang="en-US" dirty="0"/>
              <a:t> (</a:t>
            </a:r>
            <a:r>
              <a:rPr lang="en-US" dirty="0" err="1"/>
              <a:t>ili</a:t>
            </a:r>
            <a:r>
              <a:rPr lang="en-US" dirty="0"/>
              <a:t> instance) </a:t>
            </a:r>
            <a:r>
              <a:rPr lang="en-US" dirty="0" err="1"/>
              <a:t>namenjena</a:t>
            </a:r>
            <a:r>
              <a:rPr lang="en-US" dirty="0"/>
              <a:t> za </a:t>
            </a:r>
            <a:r>
              <a:rPr lang="en-US" dirty="0" err="1"/>
              <a:t>čuvanje</a:t>
            </a:r>
            <a:r>
              <a:rPr lang="en-US" dirty="0"/>
              <a:t> </a:t>
            </a:r>
            <a:r>
              <a:rPr lang="en-US" dirty="0" err="1"/>
              <a:t>keširanih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memoriji</a:t>
            </a:r>
            <a:r>
              <a:rPr lang="en-US" dirty="0"/>
              <a:t>. </a:t>
            </a:r>
            <a:r>
              <a:rPr lang="en-US" dirty="0" err="1"/>
              <a:t>Udaljeni</a:t>
            </a:r>
            <a:r>
              <a:rPr lang="en-US" dirty="0"/>
              <a:t> </a:t>
            </a:r>
            <a:r>
              <a:rPr lang="en-US" dirty="0" err="1"/>
              <a:t>keš</a:t>
            </a:r>
            <a:r>
              <a:rPr lang="en-US" dirty="0"/>
              <a:t> se </a:t>
            </a:r>
            <a:r>
              <a:rPr lang="en-US" dirty="0" err="1"/>
              <a:t>čuva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namenskim</a:t>
            </a:r>
            <a:r>
              <a:rPr lang="en-US" dirty="0"/>
              <a:t> </a:t>
            </a:r>
            <a:r>
              <a:rPr lang="en-US" dirty="0" err="1"/>
              <a:t>serverima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obično</a:t>
            </a:r>
            <a:r>
              <a:rPr lang="en-US" dirty="0"/>
              <a:t> se </a:t>
            </a:r>
            <a:r>
              <a:rPr lang="en-US" dirty="0" err="1"/>
              <a:t>zasniva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key/value NoSQL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b="1" dirty="0"/>
              <a:t>Redis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Memcached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Vendori poput Amazona, Oracle, Microsofta imaju svoje imlementacije udaljenih keševa koje su zasnovane na Redisu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sr-Latn-RS" dirty="0"/>
              <a:t>što su</a:t>
            </a:r>
            <a:r>
              <a:rPr lang="en-US" dirty="0"/>
              <a:t>: </a:t>
            </a:r>
            <a:r>
              <a:rPr lang="en-US" b="1" dirty="0"/>
              <a:t>Amazon </a:t>
            </a:r>
            <a:r>
              <a:rPr lang="en-US" b="1" dirty="0" err="1"/>
              <a:t>ElastiCache</a:t>
            </a:r>
            <a:r>
              <a:rPr lang="en-US" b="1" dirty="0"/>
              <a:t>, Azure Cache </a:t>
            </a:r>
            <a:r>
              <a:rPr lang="en-US" dirty="0" err="1"/>
              <a:t>itd</a:t>
            </a:r>
            <a:r>
              <a:rPr lang="en-US" b="1" dirty="0"/>
              <a:t>.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Prosečna</a:t>
            </a:r>
            <a:r>
              <a:rPr lang="sr-Latn-RS" dirty="0"/>
              <a:t> cena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za </a:t>
            </a:r>
            <a:r>
              <a:rPr lang="en-US" dirty="0" err="1"/>
              <a:t>udaljenom</a:t>
            </a:r>
            <a:r>
              <a:rPr lang="en-US" dirty="0"/>
              <a:t>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memorijom</a:t>
            </a:r>
            <a:r>
              <a:rPr lang="en-US" dirty="0"/>
              <a:t> je u </a:t>
            </a:r>
            <a:r>
              <a:rPr lang="en-US" dirty="0" err="1"/>
              <a:t>milisekundama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je u </a:t>
            </a:r>
            <a:r>
              <a:rPr lang="en-US" dirty="0" err="1"/>
              <a:t>većini</a:t>
            </a:r>
            <a:r>
              <a:rPr lang="en-US" dirty="0"/>
              <a:t> </a:t>
            </a:r>
            <a:r>
              <a:rPr lang="en-US" dirty="0" err="1"/>
              <a:t>slučajeva</a:t>
            </a:r>
            <a:r>
              <a:rPr lang="en-US" dirty="0"/>
              <a:t> </a:t>
            </a:r>
            <a:r>
              <a:rPr lang="en-US" dirty="0" err="1"/>
              <a:t>brže</a:t>
            </a:r>
            <a:r>
              <a:rPr lang="en-US" dirty="0"/>
              <a:t> od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Udaljene</a:t>
            </a:r>
            <a:r>
              <a:rPr lang="en-US" dirty="0"/>
              <a:t>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</a:t>
            </a:r>
            <a:r>
              <a:rPr lang="en-US" dirty="0" err="1"/>
              <a:t>idealne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za </a:t>
            </a:r>
            <a:r>
              <a:rPr lang="en-US" dirty="0" err="1"/>
              <a:t>distribuirana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funkcionišu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vas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različiti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da </a:t>
            </a:r>
            <a:r>
              <a:rPr lang="en-US" dirty="0" err="1"/>
              <a:t>koriste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Mana ovog načina keširanja je u slučaju visoke latencije mreže.</a:t>
            </a:r>
          </a:p>
          <a:p>
            <a:endParaRPr lang="sr-Latn-RS" dirty="0"/>
          </a:p>
          <a:p>
            <a:r>
              <a:rPr lang="en-US" dirty="0"/>
              <a:t>Sa </a:t>
            </a:r>
            <a:r>
              <a:rPr lang="en-US" dirty="0" err="1"/>
              <a:t>udaljenom</a:t>
            </a:r>
            <a:r>
              <a:rPr lang="en-US" dirty="0"/>
              <a:t>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memorijom</a:t>
            </a:r>
            <a:r>
              <a:rPr lang="en-US" dirty="0"/>
              <a:t>, </a:t>
            </a:r>
            <a:r>
              <a:rPr lang="en-US" dirty="0" err="1"/>
              <a:t>orkestracija</a:t>
            </a:r>
            <a:r>
              <a:rPr lang="en-US" dirty="0"/>
              <a:t> </a:t>
            </a:r>
            <a:r>
              <a:rPr lang="sr-Latn-RS" dirty="0"/>
              <a:t>nad</a:t>
            </a:r>
            <a:r>
              <a:rPr lang="en-US" dirty="0"/>
              <a:t> </a:t>
            </a:r>
            <a:r>
              <a:rPr lang="en-US" dirty="0" err="1"/>
              <a:t>keširan</a:t>
            </a:r>
            <a:r>
              <a:rPr lang="sr-Latn-RS" dirty="0"/>
              <a:t>im</a:t>
            </a:r>
            <a:r>
              <a:rPr lang="en-US" dirty="0"/>
              <a:t> </a:t>
            </a:r>
            <a:r>
              <a:rPr lang="en-US" dirty="0" err="1"/>
              <a:t>poda</a:t>
            </a:r>
            <a:r>
              <a:rPr lang="sr-Latn-RS" dirty="0"/>
              <a:t>cima</a:t>
            </a:r>
            <a:r>
              <a:rPr lang="en-US" dirty="0"/>
              <a:t> I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validnošću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upravljaju</a:t>
            </a:r>
            <a:r>
              <a:rPr lang="en-US" dirty="0"/>
              <a:t> </a:t>
            </a:r>
            <a:r>
              <a:rPr lang="en-US" dirty="0" err="1"/>
              <a:t>vaše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procesi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51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F3F0-593A-404F-8F5E-9B7BFD1E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sr-Latn-RS" dirty="0"/>
              <a:t>Cache-Aside (Lazy Loading)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D6A6-1F10-4BA3-9922-0743D473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214"/>
            <a:ext cx="5878285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Cache-aside je </a:t>
            </a:r>
            <a:r>
              <a:rPr lang="en-US" sz="1600" dirty="0" err="1"/>
              <a:t>najčešća</a:t>
            </a:r>
            <a:r>
              <a:rPr lang="en-US" sz="1600" dirty="0"/>
              <a:t> </a:t>
            </a:r>
            <a:r>
              <a:rPr lang="en-US" sz="1600" dirty="0" err="1"/>
              <a:t>dostupna</a:t>
            </a:r>
            <a:r>
              <a:rPr lang="en-US" sz="1600" dirty="0"/>
              <a:t> </a:t>
            </a:r>
            <a:r>
              <a:rPr lang="en-US" sz="1600" dirty="0" err="1"/>
              <a:t>strategija</a:t>
            </a:r>
            <a:r>
              <a:rPr lang="en-US" sz="1600" dirty="0"/>
              <a:t> </a:t>
            </a:r>
            <a:r>
              <a:rPr lang="en-US" sz="1600" dirty="0" err="1"/>
              <a:t>keširanja</a:t>
            </a:r>
            <a:r>
              <a:rPr lang="en-US" sz="1600" dirty="0"/>
              <a:t>. </a:t>
            </a:r>
            <a:r>
              <a:rPr lang="en-US" sz="1600" dirty="0" err="1"/>
              <a:t>Osnovna</a:t>
            </a:r>
            <a:r>
              <a:rPr lang="en-US" sz="1600" dirty="0"/>
              <a:t> </a:t>
            </a:r>
            <a:r>
              <a:rPr lang="en-US" sz="1600" dirty="0" err="1"/>
              <a:t>logika</a:t>
            </a:r>
            <a:r>
              <a:rPr lang="en-US" sz="1600" dirty="0"/>
              <a:t> </a:t>
            </a:r>
            <a:r>
              <a:rPr lang="en-US" sz="1600" dirty="0" err="1"/>
              <a:t>pretraživanja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 </a:t>
            </a:r>
            <a:r>
              <a:rPr lang="en-US" sz="1600" dirty="0" err="1"/>
              <a:t>može</a:t>
            </a:r>
            <a:r>
              <a:rPr lang="en-US" sz="1600" dirty="0"/>
              <a:t> se </a:t>
            </a:r>
            <a:r>
              <a:rPr lang="en-US" sz="1600" dirty="0" err="1"/>
              <a:t>prikazati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sledeći</a:t>
            </a:r>
            <a:r>
              <a:rPr lang="en-US" sz="1600" dirty="0"/>
              <a:t> </a:t>
            </a:r>
            <a:r>
              <a:rPr lang="en-US" sz="1600" dirty="0" err="1"/>
              <a:t>način</a:t>
            </a:r>
            <a:r>
              <a:rPr lang="en-US" sz="1600" dirty="0"/>
              <a:t>:</a:t>
            </a:r>
            <a:endParaRPr lang="sr-Latn-R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 1.	</a:t>
            </a:r>
            <a:r>
              <a:rPr lang="en-US" sz="1600" dirty="0" err="1"/>
              <a:t>Kada</a:t>
            </a:r>
            <a:r>
              <a:rPr lang="en-US" sz="1600" dirty="0"/>
              <a:t> </a:t>
            </a:r>
            <a:r>
              <a:rPr lang="en-US" sz="1600" dirty="0" err="1"/>
              <a:t>aplikacija</a:t>
            </a:r>
            <a:r>
              <a:rPr lang="en-US" sz="1600" dirty="0"/>
              <a:t> mora da </a:t>
            </a:r>
            <a:r>
              <a:rPr lang="en-US" sz="1600" dirty="0" err="1"/>
              <a:t>pročita</a:t>
            </a:r>
            <a:r>
              <a:rPr lang="en-US" sz="1600" dirty="0"/>
              <a:t> </a:t>
            </a:r>
            <a:r>
              <a:rPr lang="en-US" sz="1600" dirty="0" err="1"/>
              <a:t>podatke</a:t>
            </a:r>
            <a:r>
              <a:rPr lang="en-US" sz="1600" dirty="0"/>
              <a:t> </a:t>
            </a:r>
            <a:r>
              <a:rPr lang="en-US" sz="1600" dirty="0" err="1"/>
              <a:t>iz</a:t>
            </a:r>
            <a:r>
              <a:rPr lang="en-US" sz="1600" dirty="0"/>
              <a:t> </a:t>
            </a:r>
            <a:r>
              <a:rPr lang="en-US" sz="1600" dirty="0" err="1"/>
              <a:t>baze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, </a:t>
            </a:r>
            <a:r>
              <a:rPr lang="en-US" sz="1600" dirty="0" err="1"/>
              <a:t>ona</a:t>
            </a:r>
            <a:r>
              <a:rPr lang="en-US" sz="1600" dirty="0"/>
              <a:t> </a:t>
            </a:r>
            <a:r>
              <a:rPr lang="en-US" sz="1600" dirty="0" err="1"/>
              <a:t>prvo</a:t>
            </a:r>
            <a:r>
              <a:rPr lang="en-US" sz="1600" dirty="0"/>
              <a:t> </a:t>
            </a:r>
            <a:r>
              <a:rPr lang="en-US" sz="1600" dirty="0" err="1"/>
              <a:t>proverava</a:t>
            </a:r>
            <a:r>
              <a:rPr lang="en-US" sz="1600" dirty="0"/>
              <a:t> </a:t>
            </a:r>
            <a:r>
              <a:rPr lang="en-US" sz="1600" dirty="0" err="1"/>
              <a:t>keš</a:t>
            </a:r>
            <a:r>
              <a:rPr lang="en-US" sz="1600" dirty="0"/>
              <a:t> </a:t>
            </a:r>
            <a:r>
              <a:rPr lang="en-US" sz="1600" dirty="0" err="1"/>
              <a:t>memoriju</a:t>
            </a:r>
            <a:r>
              <a:rPr lang="en-US" sz="1600" dirty="0"/>
              <a:t> da bi </a:t>
            </a:r>
            <a:r>
              <a:rPr lang="en-US" sz="1600" dirty="0" err="1"/>
              <a:t>utvrdila</a:t>
            </a:r>
            <a:r>
              <a:rPr lang="en-US" sz="1600" dirty="0"/>
              <a:t> da li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podaci</a:t>
            </a:r>
            <a:r>
              <a:rPr lang="en-US" sz="1600" dirty="0"/>
              <a:t> </a:t>
            </a:r>
            <a:r>
              <a:rPr lang="en-US" sz="1600" dirty="0" err="1"/>
              <a:t>dostupni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2.	</a:t>
            </a:r>
            <a:r>
              <a:rPr lang="en-US" sz="1600" dirty="0" err="1"/>
              <a:t>Ako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podaci</a:t>
            </a:r>
            <a:r>
              <a:rPr lang="en-US" sz="1600" dirty="0"/>
              <a:t> </a:t>
            </a:r>
            <a:r>
              <a:rPr lang="en-US" sz="1600" dirty="0" err="1"/>
              <a:t>dostupni</a:t>
            </a:r>
            <a:r>
              <a:rPr lang="en-US" sz="1600" dirty="0"/>
              <a:t> (</a:t>
            </a:r>
            <a:r>
              <a:rPr lang="en-US" sz="1600" dirty="0" err="1"/>
              <a:t>pogodak</a:t>
            </a:r>
            <a:r>
              <a:rPr lang="en-US" sz="1600" dirty="0"/>
              <a:t> </a:t>
            </a:r>
            <a:r>
              <a:rPr lang="en-US" sz="1600" dirty="0" err="1"/>
              <a:t>iz</a:t>
            </a:r>
            <a:r>
              <a:rPr lang="en-US" sz="1600" dirty="0"/>
              <a:t> </a:t>
            </a:r>
            <a:r>
              <a:rPr lang="en-US" sz="1600" dirty="0" err="1"/>
              <a:t>keširanja</a:t>
            </a:r>
            <a:r>
              <a:rPr lang="en-US" sz="1600" dirty="0"/>
              <a:t>), </a:t>
            </a:r>
            <a:r>
              <a:rPr lang="en-US" sz="1600" dirty="0" err="1"/>
              <a:t>keširani</a:t>
            </a:r>
            <a:r>
              <a:rPr lang="en-US" sz="1600" dirty="0"/>
              <a:t> </a:t>
            </a:r>
            <a:r>
              <a:rPr lang="en-US" sz="1600" dirty="0" err="1"/>
              <a:t>podaci</a:t>
            </a:r>
            <a:r>
              <a:rPr lang="en-US" sz="1600" dirty="0"/>
              <a:t> se </a:t>
            </a:r>
            <a:r>
              <a:rPr lang="en-US" sz="1600" dirty="0" err="1"/>
              <a:t>vraćaju</a:t>
            </a:r>
            <a:r>
              <a:rPr lang="en-US" sz="1600" dirty="0"/>
              <a:t>, a </a:t>
            </a:r>
            <a:r>
              <a:rPr lang="en-US" sz="1600" dirty="0" err="1"/>
              <a:t>odgovor</a:t>
            </a:r>
            <a:r>
              <a:rPr lang="en-US" sz="1600" dirty="0"/>
              <a:t> se </a:t>
            </a:r>
            <a:r>
              <a:rPr lang="en-US" sz="1600" dirty="0" err="1"/>
              <a:t>predaje</a:t>
            </a:r>
            <a:r>
              <a:rPr lang="en-US" sz="1600" dirty="0"/>
              <a:t> </a:t>
            </a:r>
            <a:r>
              <a:rPr lang="en-US" sz="1600" dirty="0" err="1"/>
              <a:t>pozivaocu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3.	</a:t>
            </a:r>
            <a:r>
              <a:rPr lang="en-US" sz="1600" dirty="0" err="1"/>
              <a:t>Ako</a:t>
            </a:r>
            <a:r>
              <a:rPr lang="en-US" sz="1600" dirty="0"/>
              <a:t> </a:t>
            </a:r>
            <a:r>
              <a:rPr lang="en-US" sz="1600" dirty="0" err="1"/>
              <a:t>podaci</a:t>
            </a:r>
            <a:r>
              <a:rPr lang="en-US" sz="1600" dirty="0"/>
              <a:t> </a:t>
            </a:r>
            <a:r>
              <a:rPr lang="en-US" sz="1600" dirty="0" err="1"/>
              <a:t>nisu</a:t>
            </a:r>
            <a:r>
              <a:rPr lang="en-US" sz="1600" dirty="0"/>
              <a:t> </a:t>
            </a:r>
            <a:r>
              <a:rPr lang="en-US" sz="1600" dirty="0" err="1"/>
              <a:t>dostupni</a:t>
            </a:r>
            <a:r>
              <a:rPr lang="en-US" sz="1600" dirty="0"/>
              <a:t> (</a:t>
            </a:r>
            <a:r>
              <a:rPr lang="en-US" sz="1600" dirty="0" err="1"/>
              <a:t>promašaj</a:t>
            </a:r>
            <a:r>
              <a:rPr lang="en-US" sz="1600" dirty="0"/>
              <a:t> u </a:t>
            </a:r>
            <a:r>
              <a:rPr lang="en-US" sz="1600" dirty="0" err="1"/>
              <a:t>kešu</a:t>
            </a:r>
            <a:r>
              <a:rPr lang="en-US" sz="1600" dirty="0"/>
              <a:t>), </a:t>
            </a:r>
            <a:r>
              <a:rPr lang="en-US" sz="1600" dirty="0" err="1"/>
              <a:t>kontaktira</a:t>
            </a:r>
            <a:r>
              <a:rPr lang="en-US" sz="1600" dirty="0"/>
              <a:t> se </a:t>
            </a:r>
            <a:r>
              <a:rPr lang="en-US" sz="1600" dirty="0" err="1"/>
              <a:t>baza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 za </a:t>
            </a:r>
            <a:r>
              <a:rPr lang="en-US" sz="1600" dirty="0" err="1"/>
              <a:t>rezultat</a:t>
            </a:r>
            <a:r>
              <a:rPr lang="en-US" sz="1600" dirty="0"/>
              <a:t>. </a:t>
            </a:r>
            <a:r>
              <a:rPr lang="en-US" sz="1600" dirty="0" err="1"/>
              <a:t>Keš</a:t>
            </a:r>
            <a:r>
              <a:rPr lang="en-US" sz="1600" dirty="0"/>
              <a:t> se </a:t>
            </a:r>
            <a:r>
              <a:rPr lang="en-US" sz="1600" dirty="0" err="1"/>
              <a:t>zatim</a:t>
            </a:r>
            <a:r>
              <a:rPr lang="en-US" sz="1600" dirty="0"/>
              <a:t> </a:t>
            </a:r>
            <a:r>
              <a:rPr lang="en-US" sz="1600" dirty="0" err="1"/>
              <a:t>puni</a:t>
            </a:r>
            <a:r>
              <a:rPr lang="en-US" sz="1600" dirty="0"/>
              <a:t> </a:t>
            </a:r>
            <a:r>
              <a:rPr lang="en-US" sz="1600" dirty="0" err="1"/>
              <a:t>podacima</a:t>
            </a:r>
            <a:r>
              <a:rPr lang="en-US" sz="1600" dirty="0"/>
              <a:t> </a:t>
            </a:r>
            <a:r>
              <a:rPr lang="en-US" sz="1600" dirty="0" err="1"/>
              <a:t>koji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preuzeti</a:t>
            </a:r>
            <a:r>
              <a:rPr lang="en-US" sz="1600" dirty="0"/>
              <a:t> </a:t>
            </a:r>
            <a:r>
              <a:rPr lang="en-US" sz="1600" dirty="0" err="1"/>
              <a:t>iz</a:t>
            </a:r>
            <a:r>
              <a:rPr lang="en-US" sz="1600" dirty="0"/>
              <a:t> </a:t>
            </a:r>
            <a:r>
              <a:rPr lang="en-US" sz="1600" dirty="0" err="1"/>
              <a:t>baze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, a </a:t>
            </a:r>
            <a:r>
              <a:rPr lang="en-US" sz="1600" dirty="0" err="1"/>
              <a:t>podaci</a:t>
            </a:r>
            <a:r>
              <a:rPr lang="en-US" sz="1600" dirty="0"/>
              <a:t> se </a:t>
            </a:r>
            <a:r>
              <a:rPr lang="en-US" sz="1600" dirty="0" err="1"/>
              <a:t>vraćaju</a:t>
            </a:r>
            <a:r>
              <a:rPr lang="en-US" sz="1600" dirty="0"/>
              <a:t> </a:t>
            </a:r>
            <a:r>
              <a:rPr lang="en-US" sz="1600" dirty="0" err="1"/>
              <a:t>pozivaocu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C927BFC-6CAF-4F95-A890-267967B9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7" y="2451313"/>
            <a:ext cx="5451627" cy="27121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770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FB55-D148-4471-A859-0262015E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97" y="371075"/>
            <a:ext cx="9404723" cy="1400530"/>
          </a:xfrm>
        </p:spPr>
        <p:txBody>
          <a:bodyPr/>
          <a:lstStyle/>
          <a:p>
            <a:r>
              <a:rPr lang="sr-Latn-RS" dirty="0"/>
              <a:t>Cache-Aside (Lazy Loading)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16DF-4F86-410A-9B6A-3FDBFF48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369" y="1546733"/>
            <a:ext cx="8946541" cy="4195481"/>
          </a:xfrm>
        </p:spPr>
        <p:txBody>
          <a:bodyPr/>
          <a:lstStyle/>
          <a:p>
            <a:r>
              <a:rPr lang="sr-Latn-RS" dirty="0"/>
              <a:t>Prednosti korišćenja ovog pristupa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Ke</a:t>
            </a:r>
            <a:r>
              <a:rPr lang="sr-Latn-RS" dirty="0"/>
              <a:t>š memorija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zapravo</a:t>
            </a:r>
            <a:r>
              <a:rPr lang="en-US" dirty="0"/>
              <a:t> </a:t>
            </a:r>
            <a:r>
              <a:rPr lang="sr-Latn-RS" dirty="0"/>
              <a:t>   </a:t>
            </a:r>
            <a:r>
              <a:rPr lang="en-US" dirty="0" err="1"/>
              <a:t>zahtijeva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pomaže</a:t>
            </a:r>
            <a:r>
              <a:rPr lang="en-US" dirty="0"/>
              <a:t> u </a:t>
            </a:r>
            <a:r>
              <a:rPr lang="en-US" dirty="0" err="1"/>
              <a:t>održavanju</a:t>
            </a:r>
            <a:r>
              <a:rPr lang="en-US" dirty="0"/>
              <a:t> </a:t>
            </a:r>
            <a:r>
              <a:rPr lang="en-US" dirty="0" err="1"/>
              <a:t>efikasnosti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</a:t>
            </a:r>
            <a:r>
              <a:rPr lang="en-US" dirty="0" err="1"/>
              <a:t>keša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je </a:t>
            </a:r>
            <a:r>
              <a:rPr lang="en-US" dirty="0" err="1"/>
              <a:t>jednostavna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donosi</a:t>
            </a:r>
            <a:r>
              <a:rPr lang="en-US" dirty="0"/>
              <a:t> </a:t>
            </a:r>
            <a:r>
              <a:rPr lang="en-US" dirty="0" err="1"/>
              <a:t>trenutne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u </a:t>
            </a:r>
            <a:r>
              <a:rPr lang="en-US" dirty="0" err="1"/>
              <a:t>performansama</a:t>
            </a:r>
            <a:r>
              <a:rPr lang="en-US" dirty="0"/>
              <a:t>,</a:t>
            </a:r>
            <a:endParaRPr lang="sr-Latn-RS" dirty="0"/>
          </a:p>
          <a:p>
            <a:pPr marL="457200" indent="-457200">
              <a:buFont typeface="+mj-lt"/>
              <a:buAutoNum type="arabicPeriod"/>
            </a:pPr>
            <a:endParaRPr lang="sr-Latn-RS" dirty="0"/>
          </a:p>
          <a:p>
            <a:r>
              <a:rPr lang="sr-Latn-RS" dirty="0"/>
              <a:t>Mane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Nedostatak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cache-aside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jedini</a:t>
            </a:r>
            <a:r>
              <a:rPr lang="en-US" dirty="0"/>
              <a:t> </a:t>
            </a:r>
            <a:r>
              <a:rPr lang="en-US" dirty="0" err="1"/>
              <a:t>obrazac</a:t>
            </a:r>
            <a:r>
              <a:rPr lang="en-US" dirty="0"/>
              <a:t> </a:t>
            </a:r>
            <a:r>
              <a:rPr lang="en-US" dirty="0" err="1"/>
              <a:t>keširanja</a:t>
            </a:r>
            <a:r>
              <a:rPr lang="en-US" dirty="0"/>
              <a:t> je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učitavaju</a:t>
            </a:r>
            <a:r>
              <a:rPr lang="en-US" dirty="0"/>
              <a:t> u </a:t>
            </a:r>
            <a:r>
              <a:rPr lang="en-US" dirty="0" err="1"/>
              <a:t>keš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promašaja</a:t>
            </a:r>
            <a:r>
              <a:rPr lang="en-US" dirty="0"/>
              <a:t> , u tom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11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806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</vt:lpstr>
      <vt:lpstr>Arial</vt:lpstr>
      <vt:lpstr>Calibri</vt:lpstr>
      <vt:lpstr>Century Gothic</vt:lpstr>
      <vt:lpstr>Wingdings 3</vt:lpstr>
      <vt:lpstr>Ion</vt:lpstr>
      <vt:lpstr>Distribuirane strategije keširanja korišćenjem Redis baze </vt:lpstr>
      <vt:lpstr>Šta je Redis?</vt:lpstr>
      <vt:lpstr>Izazovi projektovanja relacione bazae</vt:lpstr>
      <vt:lpstr>Tipovi kreširanja baza podataka</vt:lpstr>
      <vt:lpstr>Database-integrated keš </vt:lpstr>
      <vt:lpstr>Lokalna keš memorija</vt:lpstr>
      <vt:lpstr>Udaljena keš memorija (remote cache)</vt:lpstr>
      <vt:lpstr>Cache-Aside (Lazy Loading)</vt:lpstr>
      <vt:lpstr>Cache-Aside (Lazy Loading)</vt:lpstr>
      <vt:lpstr>Write-Through</vt:lpstr>
      <vt:lpstr>Write-Through</vt:lpstr>
      <vt:lpstr>KRAJ 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Distribuirane strategije keširanja korišćenjem Redis baze </dc:title>
  <dc:creator>Milan Lazarevic</dc:creator>
  <cp:lastModifiedBy>Milan Lazarevic</cp:lastModifiedBy>
  <cp:revision>15</cp:revision>
  <dcterms:created xsi:type="dcterms:W3CDTF">2020-06-26T08:59:28Z</dcterms:created>
  <dcterms:modified xsi:type="dcterms:W3CDTF">2020-06-26T12:25:25Z</dcterms:modified>
</cp:coreProperties>
</file>