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D9D858-29AC-4B79-A92E-8F1057CD73B7}">
          <p14:sldIdLst>
            <p14:sldId id="256"/>
            <p14:sldId id="258"/>
            <p14:sldId id="259"/>
            <p14:sldId id="260"/>
            <p14:sldId id="261"/>
            <p14:sldId id="262"/>
            <p14:sldId id="267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329" autoAdjust="0"/>
  </p:normalViewPr>
  <p:slideViewPr>
    <p:cSldViewPr snapToGrid="0">
      <p:cViewPr varScale="1">
        <p:scale>
          <a:sx n="148" d="100"/>
          <a:sy n="148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520E-E2C8-477A-B520-EB17512ADFD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79A76-45A6-47CF-9005-8AD0FACF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primeru</a:t>
            </a:r>
            <a:r>
              <a:rPr lang="en-US" dirty="0"/>
              <a:t>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prikazan</a:t>
            </a:r>
            <a:r>
              <a:rPr lang="en-US" dirty="0"/>
              <a:t> je </a:t>
            </a:r>
            <a:r>
              <a:rPr lang="en-US" dirty="0" err="1"/>
              <a:t>upit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vazdušnu</a:t>
            </a:r>
            <a:r>
              <a:rPr lang="en-US" dirty="0"/>
              <a:t> </a:t>
            </a:r>
            <a:r>
              <a:rPr lang="en-US" dirty="0" err="1"/>
              <a:t>udaljenost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'</a:t>
            </a:r>
            <a:r>
              <a:rPr lang="sr-Cyrl-RS" dirty="0"/>
              <a:t>Београд' </a:t>
            </a:r>
            <a:r>
              <a:rPr lang="en-US" dirty="0" err="1"/>
              <a:t>i</a:t>
            </a:r>
            <a:r>
              <a:rPr lang="en-US" dirty="0"/>
              <a:t> '</a:t>
            </a:r>
            <a:r>
              <a:rPr lang="sr-Cyrl-RS" dirty="0"/>
              <a:t>Ниш' </a:t>
            </a:r>
            <a:r>
              <a:rPr lang="en-US" dirty="0"/>
              <a:t>u </a:t>
            </a:r>
            <a:r>
              <a:rPr lang="en-US" dirty="0" err="1"/>
              <a:t>kilometrima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A76-45A6-47CF-9005-8AD0FACFC5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9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93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0004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48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38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08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41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9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8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9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63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01A3-E5AD-41A4-8A16-FEA69D9A5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PostGIS</a:t>
            </a:r>
            <a:r>
              <a:rPr lang="en-US" b="1" dirty="0"/>
              <a:t> </a:t>
            </a:r>
            <a:r>
              <a:rPr lang="en-US" b="1" dirty="0" err="1"/>
              <a:t>ekstenzija</a:t>
            </a:r>
            <a:r>
              <a:rPr lang="en-US" b="1" dirty="0"/>
              <a:t> za PostgreSQL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B57E4-CA27-42DA-911D-C13BC9D2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98" y="4352544"/>
            <a:ext cx="8825658" cy="12398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Mentor:                                                                                      Student: Aleksandar </a:t>
            </a:r>
            <a:r>
              <a:rPr lang="en-US" dirty="0" err="1"/>
              <a:t>Stanimirović</a:t>
            </a:r>
            <a:r>
              <a:rPr lang="en-US" dirty="0"/>
              <a:t>                              Milan Lazarević 906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5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8900-F360-4E67-9270-155014F0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87" y="1186019"/>
            <a:ext cx="6583689" cy="4195481"/>
          </a:xfrm>
        </p:spPr>
        <p:txBody>
          <a:bodyPr/>
          <a:lstStyle/>
          <a:p>
            <a:r>
              <a:rPr lang="sr-Latn-RS" dirty="0"/>
              <a:t>Prostorno spajanje omogućuje kombinaciju informacija iz različitih tabela koristeći naredbu spajanja JOIN</a:t>
            </a:r>
          </a:p>
          <a:p>
            <a:r>
              <a:rPr lang="sr-Latn-RS" dirty="0"/>
              <a:t>Većina funcija koje se koriste za prostorno spajanje moguće je iskoristiti ih u okviru uslova JOIN naredbe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Upit vraća sve škole u poluprečniku od 2 km centra grada Niša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DA9BBB-5CE5-47A9-BCFE-F0D4B8BC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87" y="167431"/>
            <a:ext cx="9404350" cy="1400175"/>
          </a:xfrm>
        </p:spPr>
        <p:txBody>
          <a:bodyPr/>
          <a:lstStyle/>
          <a:p>
            <a:r>
              <a:rPr lang="en-US" sz="2400" dirty="0" err="1"/>
              <a:t>Prostorne</a:t>
            </a:r>
            <a:r>
              <a:rPr lang="en-US" sz="2400" dirty="0"/>
              <a:t> </a:t>
            </a:r>
            <a:r>
              <a:rPr lang="en-US" sz="2400" dirty="0" err="1"/>
              <a:t>veze</a:t>
            </a:r>
            <a:r>
              <a:rPr lang="en-US" sz="2400" dirty="0"/>
              <a:t>, </a:t>
            </a:r>
            <a:r>
              <a:rPr lang="en-US" sz="2400" dirty="0" err="1"/>
              <a:t>prostorno</a:t>
            </a:r>
            <a:r>
              <a:rPr lang="en-US" sz="2400" dirty="0"/>
              <a:t> </a:t>
            </a:r>
            <a:r>
              <a:rPr lang="en-US" sz="2400" dirty="0" err="1"/>
              <a:t>spajanje</a:t>
            </a:r>
            <a:r>
              <a:rPr lang="en-US" sz="2400" dirty="0"/>
              <a:t>, </a:t>
            </a:r>
            <a:r>
              <a:rPr lang="en-US" sz="2400" dirty="0" err="1"/>
              <a:t>funkcije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primeri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314C9-81EE-4E45-A08B-B7A88313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625" y="1186018"/>
            <a:ext cx="5208036" cy="50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EEB5-A247-44D9-85A9-70B2C331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76" y="2487580"/>
            <a:ext cx="9404723" cy="1400530"/>
          </a:xfrm>
        </p:spPr>
        <p:txBody>
          <a:bodyPr/>
          <a:lstStyle/>
          <a:p>
            <a:pPr algn="ctr"/>
            <a:r>
              <a:rPr lang="sr-Latn-RS" dirty="0"/>
              <a:t>KRAJ</a:t>
            </a:r>
            <a:br>
              <a:rPr lang="sr-Latn-RS" dirty="0"/>
            </a:br>
            <a:r>
              <a:rPr lang="sr-Latn-RS" dirty="0"/>
              <a:t>PITANJA</a:t>
            </a:r>
            <a:r>
              <a:rPr lang="en-US" dirty="0">
                <a:latin typeface="Abadi" panose="020B060402020202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1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18D7-9DEB-4C17-A06D-7161162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sr-Latn-RS" b="1"/>
              <a:t>Šta je </a:t>
            </a:r>
            <a:r>
              <a:rPr lang="en-US" b="1"/>
              <a:t>PostGIS?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4C69-3F99-4CB0-BB01-1850CB0F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6967755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PostGIS</a:t>
            </a:r>
            <a:r>
              <a:rPr lang="en-US" dirty="0"/>
              <a:t> je </a:t>
            </a:r>
            <a:r>
              <a:rPr lang="en-US" dirty="0" err="1"/>
              <a:t>prostorno</a:t>
            </a:r>
            <a:r>
              <a:rPr lang="en-US" dirty="0"/>
              <a:t> </a:t>
            </a:r>
            <a:r>
              <a:rPr lang="en-US" dirty="0" err="1"/>
              <a:t>proširenje</a:t>
            </a:r>
            <a:r>
              <a:rPr lang="en-US" dirty="0"/>
              <a:t> za PostgreSQL.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geoprostornim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,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podršku</a:t>
            </a:r>
            <a:r>
              <a:rPr lang="en-US" dirty="0"/>
              <a:t> </a:t>
            </a:r>
            <a:r>
              <a:rPr lang="en-US" dirty="0" err="1"/>
              <a:t>geografskim</a:t>
            </a:r>
            <a:r>
              <a:rPr lang="en-US" dirty="0"/>
              <a:t> </a:t>
            </a:r>
            <a:r>
              <a:rPr lang="en-US" dirty="0" err="1"/>
              <a:t>objektima</a:t>
            </a:r>
            <a:r>
              <a:rPr lang="en-US" dirty="0"/>
              <a:t> </a:t>
            </a:r>
            <a:r>
              <a:rPr lang="en-US" dirty="0" err="1"/>
              <a:t>omogućavajući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prostornih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u SQL-u.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PostGIS</a:t>
            </a:r>
            <a:r>
              <a:rPr lang="en-US" dirty="0"/>
              <a:t> pro</a:t>
            </a:r>
            <a:r>
              <a:rPr lang="sr-Latn-RS" dirty="0"/>
              <a:t>širuje PostgreSQL za dodatne tipove podataka kao što su</a:t>
            </a:r>
            <a:r>
              <a:rPr lang="en-US" dirty="0"/>
              <a:t>: </a:t>
            </a:r>
            <a:r>
              <a:rPr lang="en-US" dirty="0" err="1"/>
              <a:t>geometrija</a:t>
            </a:r>
            <a:r>
              <a:rPr lang="en-US" dirty="0"/>
              <a:t>, ta</a:t>
            </a:r>
            <a:r>
              <a:rPr lang="sr-Latn-RS" dirty="0"/>
              <a:t>čka, linija, poligon, itd...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Takođe</a:t>
            </a:r>
            <a:r>
              <a:rPr lang="en-US" dirty="0"/>
              <a:t> PostgreSQL-u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operatore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indeksna</a:t>
            </a:r>
            <a:r>
              <a:rPr lang="en-US" dirty="0"/>
              <a:t> </a:t>
            </a:r>
            <a:r>
              <a:rPr lang="en-US" dirty="0" err="1"/>
              <a:t>proširenja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</a:t>
            </a:r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/>
              <a:t>tipovima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</p:txBody>
      </p:sp>
      <p:pic>
        <p:nvPicPr>
          <p:cNvPr id="9" name="Picture 8" descr="A picture containing building, clock&#10;&#10;Description automatically generated">
            <a:extLst>
              <a:ext uri="{FF2B5EF4-FFF2-40B4-BE49-F238E27FC236}">
                <a16:creationId xmlns:a16="http://schemas.microsoft.com/office/drawing/2014/main" id="{197C7688-7FC8-414C-84AF-9CAA466E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066" y="1853249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3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D214D-5B35-47E2-A244-5719A0F4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 err="1"/>
              <a:t>Prostorni</a:t>
            </a:r>
            <a:r>
              <a:rPr lang="en-US" dirty="0"/>
              <a:t> </a:t>
            </a:r>
            <a:r>
              <a:rPr lang="en-US" dirty="0" err="1"/>
              <a:t>podaci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10D69F-8644-4F6C-81BD-9DD53124E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97958"/>
            <a:ext cx="6188189" cy="3785419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GIS predstavlja sistem za upravljanje prostornim podacima</a:t>
            </a:r>
          </a:p>
          <a:p>
            <a:r>
              <a:rPr lang="sr-Latn-RS" dirty="0">
                <a:solidFill>
                  <a:srgbClr val="FFFFFF"/>
                </a:solidFill>
              </a:rPr>
              <a:t>Prostorni podaci su razdeljene u veći broj različitih slojeva (naseljenost, ulice, reke, itd)</a:t>
            </a:r>
          </a:p>
          <a:p>
            <a:r>
              <a:rPr lang="sr-Latn-RS" dirty="0">
                <a:solidFill>
                  <a:srgbClr val="FFFFFF"/>
                </a:solidFill>
              </a:rPr>
              <a:t>Slojevi mogu biti zapamćeni i prikazani u rasterskom ili vektorskom obliku.</a:t>
            </a:r>
          </a:p>
          <a:p>
            <a:r>
              <a:rPr lang="sr-Latn-RS" dirty="0">
                <a:solidFill>
                  <a:srgbClr val="FFFFFF"/>
                </a:solidFill>
              </a:rPr>
              <a:t>Svaki sloj predstavlja zasebnu tabelu u bazi 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529D1-1D35-4E85-9178-16F409DB9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89" r="30479" b="1"/>
          <a:stretch/>
        </p:blipFill>
        <p:spPr>
          <a:xfrm>
            <a:off x="7342094" y="1"/>
            <a:ext cx="4850326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559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CAFF8-E0E7-4B3C-9B91-6DEEA365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01" y="521690"/>
            <a:ext cx="4166510" cy="621310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rgbClr val="EBEBEB"/>
                </a:solidFill>
              </a:rPr>
              <a:t>PostGIS tipovi podataka</a:t>
            </a:r>
            <a:endParaRPr lang="en-US" sz="2400" dirty="0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500CB-5D63-4A12-AEBE-60342FE8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80407"/>
            <a:ext cx="5449889" cy="329718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C04C8-C7E5-484F-99DA-A71C958D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11" y="1187848"/>
            <a:ext cx="4706589" cy="4648176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solidFill>
                  <a:schemeClr val="bg1"/>
                </a:solidFill>
              </a:rPr>
              <a:t>PostGIS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podržava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geometrijske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tipove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podataka</a:t>
            </a:r>
            <a:r>
              <a:rPr lang="en-US" sz="1800" dirty="0">
                <a:solidFill>
                  <a:schemeClr val="bg1"/>
                </a:solidFill>
              </a:rPr>
              <a:t> u </a:t>
            </a:r>
            <a:r>
              <a:rPr lang="en-US" sz="1800" dirty="0" err="1">
                <a:solidFill>
                  <a:schemeClr val="bg1"/>
                </a:solidFill>
              </a:rPr>
              <a:t>skladu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sa</a:t>
            </a:r>
            <a:r>
              <a:rPr lang="en-US" sz="1800" dirty="0">
                <a:solidFill>
                  <a:schemeClr val="bg1"/>
                </a:solidFill>
              </a:rPr>
              <a:t> OGC Simple Features </a:t>
            </a:r>
            <a:r>
              <a:rPr lang="en-US" sz="1800" dirty="0" err="1">
                <a:solidFill>
                  <a:schemeClr val="bg1"/>
                </a:solidFill>
              </a:rPr>
              <a:t>specifikacijom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sr-Latn-RS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sr-Latn-RS" sz="1800" dirty="0">
              <a:solidFill>
                <a:schemeClr val="bg1"/>
              </a:solidFill>
            </a:endParaRPr>
          </a:p>
          <a:p>
            <a:pPr lvl="1" algn="just"/>
            <a:r>
              <a:rPr lang="en-US" sz="1600" dirty="0">
                <a:solidFill>
                  <a:schemeClr val="bg1"/>
                </a:solidFill>
              </a:rPr>
              <a:t>POINT( 50 100 )</a:t>
            </a:r>
            <a:endParaRPr lang="sr-Latn-RS" sz="1600" dirty="0">
              <a:solidFill>
                <a:schemeClr val="bg1"/>
              </a:solidFill>
            </a:endParaRPr>
          </a:p>
          <a:p>
            <a:pPr lvl="1" algn="just"/>
            <a:r>
              <a:rPr lang="en-US" sz="1600" dirty="0">
                <a:solidFill>
                  <a:schemeClr val="bg1"/>
                </a:solidFill>
              </a:rPr>
              <a:t>LINESTRING ( 10 10, 20 20 )</a:t>
            </a:r>
            <a:endParaRPr lang="sr-Latn-RS" sz="1600" dirty="0">
              <a:solidFill>
                <a:schemeClr val="bg1"/>
              </a:solidFill>
            </a:endParaRPr>
          </a:p>
          <a:p>
            <a:pPr lvl="1" algn="just"/>
            <a:r>
              <a:rPr lang="sv-SE" sz="1600" dirty="0">
                <a:solidFill>
                  <a:schemeClr val="bg1"/>
                </a:solidFill>
              </a:rPr>
              <a:t>POLYGON ( ( 0 0, 5 5, 5 0, 0 0 ) )</a:t>
            </a:r>
            <a:endParaRPr lang="sr-Latn-RS" sz="1600" dirty="0">
              <a:solidFill>
                <a:schemeClr val="bg1"/>
              </a:solidFill>
            </a:endParaRPr>
          </a:p>
          <a:p>
            <a:pPr lvl="1" algn="just"/>
            <a:r>
              <a:rPr lang="fr-FR" sz="1600" dirty="0">
                <a:solidFill>
                  <a:schemeClr val="bg1"/>
                </a:solidFill>
              </a:rPr>
              <a:t>MULTIPOINT ( ( 1 1 ), ( 0 0 ) )</a:t>
            </a:r>
            <a:endParaRPr lang="sr-Latn-RS" sz="1600" dirty="0">
              <a:solidFill>
                <a:schemeClr val="bg1"/>
              </a:solidFill>
            </a:endParaRPr>
          </a:p>
          <a:p>
            <a:pPr lvl="1" algn="just"/>
            <a:r>
              <a:rPr lang="en-US" sz="1600" dirty="0">
                <a:solidFill>
                  <a:schemeClr val="bg1"/>
                </a:solidFill>
              </a:rPr>
              <a:t>MULTILINESTRING ( … )</a:t>
            </a:r>
            <a:endParaRPr lang="sr-Latn-RS" sz="1600" dirty="0">
              <a:solidFill>
                <a:schemeClr val="bg1"/>
              </a:solidFill>
            </a:endParaRPr>
          </a:p>
          <a:p>
            <a:pPr lvl="1" algn="just"/>
            <a:r>
              <a:rPr lang="en-US" sz="1600" dirty="0">
                <a:solidFill>
                  <a:schemeClr val="bg1"/>
                </a:solidFill>
              </a:rPr>
              <a:t>MULTIPOLYGON ( … )</a:t>
            </a:r>
          </a:p>
        </p:txBody>
      </p:sp>
    </p:spTree>
    <p:extLst>
      <p:ext uri="{BB962C8B-B14F-4D97-AF65-F5344CB8AC3E}">
        <p14:creationId xmlns:p14="http://schemas.microsoft.com/office/powerpoint/2010/main" val="4274173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C63AE-50F3-4913-9FDF-6B660455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91" y="571500"/>
            <a:ext cx="4166510" cy="1622321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PostgreSQL/</a:t>
            </a:r>
            <a:r>
              <a:rPr lang="en-US" sz="3300" dirty="0" err="1">
                <a:solidFill>
                  <a:srgbClr val="EBEBEB"/>
                </a:solidFill>
              </a:rPr>
              <a:t>PostGIS</a:t>
            </a:r>
            <a:r>
              <a:rPr lang="sr-Latn-RS" sz="3300" dirty="0">
                <a:solidFill>
                  <a:srgbClr val="EBEBEB"/>
                </a:solidFill>
              </a:rPr>
              <a:t> tabele</a:t>
            </a:r>
            <a:endParaRPr lang="en-US" sz="3300" dirty="0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F9FA17-8677-48CC-BC1A-F4645C8C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093775"/>
            <a:ext cx="5449889" cy="2670446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740F31-7F19-42C3-B1E9-A099A45D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1855694"/>
            <a:ext cx="5297997" cy="436812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Atributi i geometrija su smešteni u okviru iste tabele</a:t>
            </a:r>
            <a:endParaRPr lang="sr-Latn-RS" dirty="0">
              <a:solidFill>
                <a:srgbClr val="EBEBEB"/>
              </a:solidFill>
            </a:endParaRPr>
          </a:p>
          <a:p>
            <a:r>
              <a:rPr lang="sr-Latn-RS" dirty="0">
                <a:solidFill>
                  <a:srgbClr val="EBEBEB"/>
                </a:solidFill>
              </a:rPr>
              <a:t>Podaci unutar tabela su podeljeni na</a:t>
            </a:r>
            <a:r>
              <a:rPr lang="en-US" dirty="0">
                <a:solidFill>
                  <a:srgbClr val="EBEBEB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rgbClr val="EBEBEB"/>
                </a:solidFill>
              </a:rPr>
              <a:t>Atribute</a:t>
            </a:r>
            <a:r>
              <a:rPr lang="en-US" dirty="0">
                <a:solidFill>
                  <a:srgbClr val="EBEBEB"/>
                </a:solidFill>
              </a:rPr>
              <a:t> – </a:t>
            </a:r>
            <a:r>
              <a:rPr lang="en-US" dirty="0" err="1">
                <a:solidFill>
                  <a:srgbClr val="EBEBEB"/>
                </a:solidFill>
              </a:rPr>
              <a:t>tematske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podatke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koji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bli</a:t>
            </a:r>
            <a:r>
              <a:rPr lang="sr-Latn-RS" dirty="0">
                <a:solidFill>
                  <a:srgbClr val="EBEBEB"/>
                </a:solidFill>
              </a:rPr>
              <a:t>že opisuju dati objekat</a:t>
            </a:r>
          </a:p>
          <a:p>
            <a:pPr lvl="1"/>
            <a:r>
              <a:rPr lang="sr-Latn-RS" dirty="0">
                <a:solidFill>
                  <a:srgbClr val="EBEBEB"/>
                </a:solidFill>
              </a:rPr>
              <a:t>Geografske podatke u čiji sastav ulaze</a:t>
            </a:r>
            <a:r>
              <a:rPr lang="en-US" dirty="0">
                <a:solidFill>
                  <a:srgbClr val="EBEBEB"/>
                </a:solidFill>
              </a:rPr>
              <a:t>:</a:t>
            </a:r>
          </a:p>
          <a:p>
            <a:pPr lvl="2"/>
            <a:r>
              <a:rPr lang="en-US" dirty="0" err="1">
                <a:solidFill>
                  <a:srgbClr val="EBEBEB"/>
                </a:solidFill>
              </a:rPr>
              <a:t>Oznaka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prostornog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referentnog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sistema</a:t>
            </a:r>
            <a:r>
              <a:rPr lang="en-US" dirty="0">
                <a:solidFill>
                  <a:srgbClr val="EBEBEB"/>
                </a:solidFill>
              </a:rPr>
              <a:t> u </a:t>
            </a:r>
            <a:r>
              <a:rPr lang="en-US" dirty="0" err="1">
                <a:solidFill>
                  <a:srgbClr val="EBEBEB"/>
                </a:solidFill>
              </a:rPr>
              <a:t>kome</a:t>
            </a:r>
            <a:r>
              <a:rPr lang="en-US" dirty="0">
                <a:solidFill>
                  <a:srgbClr val="EBEBEB"/>
                </a:solidFill>
              </a:rPr>
              <a:t> je </a:t>
            </a:r>
            <a:r>
              <a:rPr lang="en-US" dirty="0" err="1">
                <a:solidFill>
                  <a:srgbClr val="EBEBEB"/>
                </a:solidFill>
              </a:rPr>
              <a:t>prikaza</a:t>
            </a:r>
            <a:r>
              <a:rPr lang="sr-Latn-RS" dirty="0">
                <a:solidFill>
                  <a:srgbClr val="EBEBEB"/>
                </a:solidFill>
              </a:rPr>
              <a:t>n objekat</a:t>
            </a:r>
          </a:p>
          <a:p>
            <a:pPr lvl="2"/>
            <a:r>
              <a:rPr lang="sr-Latn-RS" dirty="0">
                <a:solidFill>
                  <a:srgbClr val="EBEBEB"/>
                </a:solidFill>
              </a:rPr>
              <a:t>Tip geometrijskog podatka</a:t>
            </a:r>
          </a:p>
          <a:p>
            <a:pPr lvl="2"/>
            <a:r>
              <a:rPr lang="sr-Latn-RS" dirty="0">
                <a:solidFill>
                  <a:srgbClr val="EBEBEB"/>
                </a:solidFill>
              </a:rPr>
              <a:t>Geografski podaci samog objekta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7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B782-4FA7-4346-9B91-25D3CEE5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3890"/>
          </a:xfrm>
        </p:spPr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prostorni</a:t>
            </a:r>
            <a:r>
              <a:rPr lang="en-US" dirty="0"/>
              <a:t> </a:t>
            </a:r>
            <a:r>
              <a:rPr lang="en-US" dirty="0" err="1"/>
              <a:t>podaci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B636-5A83-4610-B274-45F200C5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45" y="1656608"/>
            <a:ext cx="7122095" cy="4195481"/>
          </a:xfrm>
        </p:spPr>
        <p:txBody>
          <a:bodyPr>
            <a:normAutofit/>
          </a:bodyPr>
          <a:lstStyle/>
          <a:p>
            <a:r>
              <a:rPr lang="en-US" dirty="0" err="1"/>
              <a:t>Prostorni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skladišteni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koordinatnog</a:t>
            </a:r>
            <a:r>
              <a:rPr lang="sr-Latn-R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kartografske</a:t>
            </a:r>
            <a:r>
              <a:rPr lang="en-US" dirty="0"/>
              <a:t> </a:t>
            </a:r>
            <a:r>
              <a:rPr lang="en-US" dirty="0" err="1"/>
              <a:t>projekcije</a:t>
            </a:r>
            <a:r>
              <a:rPr lang="en-US" dirty="0"/>
              <a:t>.</a:t>
            </a:r>
          </a:p>
          <a:p>
            <a:r>
              <a:rPr lang="en-US" dirty="0" err="1"/>
              <a:t>Projekcija</a:t>
            </a:r>
            <a:r>
              <a:rPr lang="en-US" dirty="0"/>
              <a:t> je </a:t>
            </a:r>
            <a:r>
              <a:rPr lang="en-US" dirty="0" err="1"/>
              <a:t>referencirana</a:t>
            </a:r>
            <a:r>
              <a:rPr lang="en-US" dirty="0"/>
              <a:t> </a:t>
            </a:r>
            <a:r>
              <a:rPr lang="en-US" dirty="0" err="1"/>
              <a:t>prostornim</a:t>
            </a:r>
            <a:r>
              <a:rPr lang="en-US" dirty="0"/>
              <a:t> </a:t>
            </a:r>
            <a:r>
              <a:rPr lang="en-US" dirty="0" err="1"/>
              <a:t>identifikatorom</a:t>
            </a:r>
            <a:r>
              <a:rPr lang="en-US" dirty="0"/>
              <a:t> -</a:t>
            </a:r>
            <a:r>
              <a:rPr lang="sr-Latn-RS" dirty="0"/>
              <a:t> </a:t>
            </a:r>
            <a:r>
              <a:rPr lang="en-US" dirty="0"/>
              <a:t>Spatial Reference Identification Number (SRID)</a:t>
            </a:r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obezbeđuje</a:t>
            </a:r>
            <a:r>
              <a:rPr lang="en-US" dirty="0"/>
              <a:t> </a:t>
            </a:r>
            <a:r>
              <a:rPr lang="en-US" dirty="0" err="1"/>
              <a:t>vezu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drugu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sr-Latn-RS" dirty="0"/>
              <a:t> </a:t>
            </a:r>
            <a:r>
              <a:rPr lang="en-US" dirty="0"/>
              <a:t>(</a:t>
            </a:r>
            <a:r>
              <a:rPr lang="en-US" dirty="0" err="1"/>
              <a:t>spatial_ref_sys</a:t>
            </a:r>
            <a:r>
              <a:rPr lang="en-US" dirty="0"/>
              <a:t>) u </a:t>
            </a:r>
            <a:r>
              <a:rPr lang="en-US" dirty="0" err="1"/>
              <a:t>kojoj</a:t>
            </a:r>
            <a:r>
              <a:rPr lang="sr-Latn-R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smešteni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sr-Latn-RS" dirty="0"/>
              <a:t> </a:t>
            </a:r>
            <a:r>
              <a:rPr lang="en-US" dirty="0" err="1"/>
              <a:t>raspoloživim</a:t>
            </a:r>
            <a:r>
              <a:rPr lang="en-US" dirty="0"/>
              <a:t> </a:t>
            </a:r>
            <a:r>
              <a:rPr lang="en-US" dirty="0" err="1"/>
              <a:t>prostornim</a:t>
            </a:r>
            <a:r>
              <a:rPr lang="en-US" dirty="0"/>
              <a:t> </a:t>
            </a:r>
            <a:r>
              <a:rPr lang="en-US" dirty="0" err="1"/>
              <a:t>referentnim</a:t>
            </a:r>
            <a:r>
              <a:rPr lang="sr-Latn-RS" dirty="0"/>
              <a:t> </a:t>
            </a:r>
            <a:r>
              <a:rPr lang="en-US" dirty="0" err="1"/>
              <a:t>sistemima</a:t>
            </a:r>
            <a:r>
              <a:rPr lang="en-US" dirty="0"/>
              <a:t>.</a:t>
            </a:r>
          </a:p>
          <a:p>
            <a:r>
              <a:rPr lang="en-US" dirty="0" err="1"/>
              <a:t>Ovim</a:t>
            </a:r>
            <a:r>
              <a:rPr lang="en-US" dirty="0"/>
              <a:t> je </a:t>
            </a:r>
            <a:r>
              <a:rPr lang="en-US" dirty="0" err="1"/>
              <a:t>definisano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projekciji</a:t>
            </a:r>
            <a:r>
              <a:rPr lang="en-US" dirty="0"/>
              <a:t> </a:t>
            </a:r>
            <a:r>
              <a:rPr lang="en-US" dirty="0" err="1"/>
              <a:t>predstavljeni</a:t>
            </a:r>
            <a:r>
              <a:rPr lang="sr-Latn-RS" dirty="0"/>
              <a:t> </a:t>
            </a:r>
            <a:r>
              <a:rPr lang="en-US" dirty="0" err="1"/>
              <a:t>prostorni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sr-Latn-RS" dirty="0"/>
              <a:t> </a:t>
            </a:r>
            <a:r>
              <a:rPr lang="en-US" dirty="0"/>
              <a:t>u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se po </a:t>
            </a:r>
            <a:r>
              <a:rPr lang="en-US" dirty="0" err="1"/>
              <a:t>potrebi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sr-Latn-RS" dirty="0"/>
              <a:t> </a:t>
            </a:r>
            <a:r>
              <a:rPr lang="en-US" dirty="0" err="1"/>
              <a:t>reporjektovati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neophodno</a:t>
            </a:r>
            <a:r>
              <a:rPr lang="en-US" dirty="0"/>
              <a:t> </a:t>
            </a:r>
            <a:r>
              <a:rPr lang="en-US" dirty="0" err="1"/>
              <a:t>izračunavanje</a:t>
            </a:r>
            <a:r>
              <a:rPr lang="en-US" dirty="0"/>
              <a:t> </a:t>
            </a:r>
            <a:r>
              <a:rPr lang="en-US" dirty="0" err="1"/>
              <a:t>uslova</a:t>
            </a:r>
            <a:r>
              <a:rPr lang="sr-Latn-RS" dirty="0"/>
              <a:t> </a:t>
            </a:r>
            <a:r>
              <a:rPr lang="en-US" dirty="0" err="1"/>
              <a:t>spoja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tabelom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9486C-A28F-4894-92FA-E46C1BDA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1" y="1823574"/>
            <a:ext cx="4538382" cy="32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36422-B94D-447C-ADEB-C80734F1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384"/>
            <a:ext cx="5136776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Open Geospatial Consortium standard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64951-8DA6-417B-B8E7-80A45070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71153"/>
            <a:ext cx="5449889" cy="291569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1B9E-5B55-4985-AFB7-EA75D5C1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4" y="986117"/>
            <a:ext cx="5136776" cy="5703795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EBEBEB"/>
                </a:solidFill>
              </a:rPr>
              <a:t>Open Geospatial Consortium (OGC) je </a:t>
            </a:r>
            <a:r>
              <a:rPr lang="en-US" sz="1600" dirty="0" err="1">
                <a:solidFill>
                  <a:srgbClr val="EBEBEB"/>
                </a:solidFill>
              </a:rPr>
              <a:t>međunarodni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konzorcijum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nekoliko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stotina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članova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koji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vrši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razvoj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javneih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standarda</a:t>
            </a:r>
            <a:r>
              <a:rPr lang="en-US" sz="1600" dirty="0">
                <a:solidFill>
                  <a:srgbClr val="EBEBEB"/>
                </a:solidFill>
              </a:rPr>
              <a:t> za rad s </a:t>
            </a:r>
            <a:r>
              <a:rPr lang="en-US" sz="1600" dirty="0" err="1">
                <a:solidFill>
                  <a:srgbClr val="EBEBEB"/>
                </a:solidFill>
              </a:rPr>
              <a:t>prostornim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podacima</a:t>
            </a:r>
            <a:r>
              <a:rPr lang="en-US" sz="1600" dirty="0">
                <a:solidFill>
                  <a:srgbClr val="EBEBEB"/>
                </a:solidFill>
              </a:rPr>
              <a:t>, a </a:t>
            </a:r>
            <a:r>
              <a:rPr lang="en-US" sz="1600" dirty="0" err="1">
                <a:solidFill>
                  <a:srgbClr val="EBEBEB"/>
                </a:solidFill>
              </a:rPr>
              <a:t>koristi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ga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globalna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geoprostorna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zajednica</a:t>
            </a:r>
            <a:r>
              <a:rPr lang="en-US" sz="1600" dirty="0">
                <a:solidFill>
                  <a:srgbClr val="EBEBEB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EBEBEB"/>
                </a:solidFill>
              </a:rPr>
              <a:t> 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</a:rPr>
              <a:t>Simple feature access </a:t>
            </a:r>
            <a:r>
              <a:rPr lang="en-US" sz="1600" dirty="0">
                <a:solidFill>
                  <a:schemeClr val="bg1"/>
                </a:solidFill>
              </a:rPr>
              <a:t>- bio je </a:t>
            </a:r>
            <a:r>
              <a:rPr lang="en-US" sz="1600" dirty="0" err="1">
                <a:solidFill>
                  <a:schemeClr val="bg1"/>
                </a:solidFill>
              </a:rPr>
              <a:t>prvi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konkretni</a:t>
            </a:r>
            <a:r>
              <a:rPr lang="en-US" sz="1600" dirty="0">
                <a:solidFill>
                  <a:schemeClr val="bg1"/>
                </a:solidFill>
              </a:rPr>
              <a:t> OGC standard </a:t>
            </a:r>
            <a:r>
              <a:rPr lang="en-US" sz="1600" dirty="0" err="1">
                <a:solidFill>
                  <a:schemeClr val="bg1"/>
                </a:solidFill>
              </a:rPr>
              <a:t>nastao</a:t>
            </a:r>
            <a:r>
              <a:rPr lang="en-US" sz="1600" dirty="0">
                <a:solidFill>
                  <a:schemeClr val="bg1"/>
                </a:solidFill>
              </a:rPr>
              <a:t> u </a:t>
            </a:r>
            <a:r>
              <a:rPr lang="en-US" sz="1600" dirty="0" err="1">
                <a:solidFill>
                  <a:schemeClr val="bg1"/>
                </a:solidFill>
              </a:rPr>
              <a:t>sredinom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devedesetih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Uloga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ovog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standarda</a:t>
            </a:r>
            <a:r>
              <a:rPr lang="en-US" sz="1600" dirty="0">
                <a:solidFill>
                  <a:schemeClr val="bg1"/>
                </a:solidFill>
              </a:rPr>
              <a:t> je ta da </a:t>
            </a:r>
            <a:r>
              <a:rPr lang="en-US" sz="1600" dirty="0" err="1">
                <a:solidFill>
                  <a:schemeClr val="bg1"/>
                </a:solidFill>
              </a:rPr>
              <a:t>određuje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koji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način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atributni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podaci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prikupljaju</a:t>
            </a:r>
            <a:r>
              <a:rPr lang="en-US" sz="1600" dirty="0">
                <a:solidFill>
                  <a:schemeClr val="bg1"/>
                </a:solidFill>
              </a:rPr>
              <a:t> u </a:t>
            </a:r>
            <a:r>
              <a:rPr lang="en-US" sz="1600" dirty="0" err="1">
                <a:solidFill>
                  <a:schemeClr val="bg1"/>
                </a:solidFill>
              </a:rPr>
              <a:t>digitalnom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obliku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Uz</a:t>
            </a:r>
            <a:r>
              <a:rPr lang="en-US" sz="1600" dirty="0">
                <a:solidFill>
                  <a:schemeClr val="bg1"/>
                </a:solidFill>
              </a:rPr>
              <a:t> to, </a:t>
            </a:r>
            <a:r>
              <a:rPr lang="en-US" sz="1600" dirty="0" err="1">
                <a:solidFill>
                  <a:schemeClr val="bg1"/>
                </a:solidFill>
              </a:rPr>
              <a:t>ovaj</a:t>
            </a:r>
            <a:r>
              <a:rPr lang="en-US" sz="1600" dirty="0">
                <a:solidFill>
                  <a:schemeClr val="bg1"/>
                </a:solidFill>
              </a:rPr>
              <a:t> standard </a:t>
            </a:r>
            <a:r>
              <a:rPr lang="en-US" sz="1600" dirty="0" err="1">
                <a:solidFill>
                  <a:schemeClr val="bg1"/>
                </a:solidFill>
              </a:rPr>
              <a:t>definiše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operatere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metode</a:t>
            </a:r>
            <a:r>
              <a:rPr lang="en-US" sz="1600" dirty="0">
                <a:solidFill>
                  <a:schemeClr val="bg1"/>
                </a:solidFill>
              </a:rPr>
              <a:t> za </a:t>
            </a:r>
            <a:r>
              <a:rPr lang="en-US" sz="1600" dirty="0" err="1">
                <a:solidFill>
                  <a:schemeClr val="bg1"/>
                </a:solidFill>
              </a:rPr>
              <a:t>stvaranje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manipulaciju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prostornim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podacima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Na </a:t>
            </a:r>
            <a:r>
              <a:rPr lang="en-US" sz="1600" dirty="0" err="1">
                <a:solidFill>
                  <a:schemeClr val="bg1"/>
                </a:solidFill>
              </a:rPr>
              <a:t>slici</a:t>
            </a:r>
            <a:r>
              <a:rPr lang="en-US" sz="1600" dirty="0">
                <a:solidFill>
                  <a:schemeClr val="bg1"/>
                </a:solidFill>
              </a:rPr>
              <a:t> je </a:t>
            </a:r>
            <a:r>
              <a:rPr lang="en-US" sz="1600" dirty="0" err="1">
                <a:solidFill>
                  <a:schemeClr val="bg1"/>
                </a:solidFill>
              </a:rPr>
              <a:t>prikayan</a:t>
            </a:r>
            <a:r>
              <a:rPr lang="en-US" sz="1600" dirty="0">
                <a:solidFill>
                  <a:schemeClr val="bg1"/>
                </a:solidFill>
              </a:rPr>
              <a:t> UML </a:t>
            </a:r>
            <a:r>
              <a:rPr lang="en-US" sz="1600" dirty="0" err="1">
                <a:solidFill>
                  <a:schemeClr val="bg1"/>
                </a:solidFill>
              </a:rPr>
              <a:t>dijagram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objektnog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modela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standarda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Simple features access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489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61CE-679B-4B16-8404-8A447307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4" y="185523"/>
            <a:ext cx="9404723" cy="1400530"/>
          </a:xfrm>
        </p:spPr>
        <p:txBody>
          <a:bodyPr/>
          <a:lstStyle/>
          <a:p>
            <a:r>
              <a:rPr lang="en-US" sz="3200" dirty="0" err="1"/>
              <a:t>Geometrije</a:t>
            </a:r>
            <a:r>
              <a:rPr lang="en-US" sz="3200" dirty="0"/>
              <a:t>, </a:t>
            </a:r>
            <a:r>
              <a:rPr lang="en-US" sz="3200" dirty="0" err="1"/>
              <a:t>funkcije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primeri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0CEB-CDE9-41C2-9C1A-897F2949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9" y="1043516"/>
            <a:ext cx="6815258" cy="4195481"/>
          </a:xfrm>
        </p:spPr>
        <p:txBody>
          <a:bodyPr/>
          <a:lstStyle/>
          <a:p>
            <a:r>
              <a:rPr lang="sr-Latn-RS" dirty="0"/>
              <a:t>Funcije za prevođenje geometrijskih podataka u različite formate i obrnuto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Ovo su neke od osnovnih funkcija rada sa geografskim podacima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1917DA-73B5-42CB-93BF-CC6F615B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70260"/>
              </p:ext>
            </p:extLst>
          </p:nvPr>
        </p:nvGraphicFramePr>
        <p:xfrm>
          <a:off x="368614" y="4225569"/>
          <a:ext cx="5897002" cy="2513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501">
                  <a:extLst>
                    <a:ext uri="{9D8B030D-6E8A-4147-A177-3AD203B41FA5}">
                      <a16:colId xmlns:a16="http://schemas.microsoft.com/office/drawing/2014/main" val="399100908"/>
                    </a:ext>
                  </a:extLst>
                </a:gridCol>
                <a:gridCol w="2948501">
                  <a:extLst>
                    <a:ext uri="{9D8B030D-6E8A-4147-A177-3AD203B41FA5}">
                      <a16:colId xmlns:a16="http://schemas.microsoft.com/office/drawing/2014/main" val="1742441110"/>
                    </a:ext>
                  </a:extLst>
                </a:gridCol>
              </a:tblGrid>
              <a:tr h="2515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Naziv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Objašnjenje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883996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ST_Area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Vraća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vrednost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površine</a:t>
                      </a:r>
                      <a:r>
                        <a:rPr lang="en-US" sz="1150" dirty="0">
                          <a:effectLst/>
                        </a:rPr>
                        <a:t> za </a:t>
                      </a:r>
                      <a:r>
                        <a:rPr lang="en-US" sz="1150" dirty="0" err="1">
                          <a:effectLst/>
                        </a:rPr>
                        <a:t>objekte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tipa</a:t>
                      </a:r>
                      <a:r>
                        <a:rPr lang="en-US" sz="1150" dirty="0">
                          <a:effectLst/>
                        </a:rPr>
                        <a:t> polygon </a:t>
                      </a:r>
                      <a:r>
                        <a:rPr lang="en-US" sz="1150" dirty="0" err="1">
                          <a:effectLst/>
                        </a:rPr>
                        <a:t>ili</a:t>
                      </a:r>
                      <a:r>
                        <a:rPr lang="en-US" sz="1150" dirty="0">
                          <a:effectLst/>
                        </a:rPr>
                        <a:t> multi-polygon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616116"/>
                  </a:ext>
                </a:extLst>
              </a:tr>
              <a:tr h="2515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ST_EndPoint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Vraća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zadnju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tačku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linije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58977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ST_GeometryType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Vraća tip geometrije za vrednost ST_Geometry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320685"/>
                  </a:ext>
                </a:extLst>
              </a:tr>
              <a:tr h="3031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ST_Npoints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Vraća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broj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tačaka</a:t>
                      </a:r>
                      <a:r>
                        <a:rPr lang="en-US" sz="1150" dirty="0">
                          <a:effectLst/>
                        </a:rPr>
                        <a:t> u </a:t>
                      </a:r>
                      <a:r>
                        <a:rPr lang="en-US" sz="1150" dirty="0" err="1">
                          <a:effectLst/>
                        </a:rPr>
                        <a:t>geometriji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96702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ST_X / ST_Y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Vraća</a:t>
                      </a:r>
                      <a:r>
                        <a:rPr lang="en-US" sz="1150" dirty="0">
                          <a:effectLst/>
                        </a:rPr>
                        <a:t> X / Y </a:t>
                      </a:r>
                      <a:r>
                        <a:rPr lang="en-US" sz="1150" dirty="0" err="1">
                          <a:effectLst/>
                        </a:rPr>
                        <a:t>koordinatu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r>
                        <a:rPr lang="en-US" sz="1150" dirty="0" err="1">
                          <a:effectLst/>
                        </a:rPr>
                        <a:t>tčke</a:t>
                      </a:r>
                      <a:endParaRPr lang="en-US" sz="115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effectLst/>
                        </a:rPr>
                        <a:t>Vr</a:t>
                      </a:r>
                      <a:r>
                        <a:rPr lang="sr-Latn-RS" sz="1150" dirty="0">
                          <a:effectLst/>
                        </a:rPr>
                        <a:t>aća ukupnu dužinu tačaka u poligonu</a:t>
                      </a:r>
                      <a:r>
                        <a:rPr lang="en-US" sz="115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726196"/>
                  </a:ext>
                </a:extLst>
              </a:tr>
              <a:tr h="1991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ST_Length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966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52158CB-2E02-451B-AFA3-20A207596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68179"/>
              </p:ext>
            </p:extLst>
          </p:nvPr>
        </p:nvGraphicFramePr>
        <p:xfrm>
          <a:off x="378919" y="1966576"/>
          <a:ext cx="5950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315">
                  <a:extLst>
                    <a:ext uri="{9D8B030D-6E8A-4147-A177-3AD203B41FA5}">
                      <a16:colId xmlns:a16="http://schemas.microsoft.com/office/drawing/2014/main" val="3470780433"/>
                    </a:ext>
                  </a:extLst>
                </a:gridCol>
                <a:gridCol w="2975315">
                  <a:extLst>
                    <a:ext uri="{9D8B030D-6E8A-4147-A177-3AD203B41FA5}">
                      <a16:colId xmlns:a16="http://schemas.microsoft.com/office/drawing/2014/main" val="1773739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</a:rPr>
                        <a:t>Naziv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/>
                        <a:t>Objašnjenje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7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ST_GeomFromText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(text, 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srid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vraća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geometriju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ST_AsText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(geometry) 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vraća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6826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000DDC5-AA2B-4968-9244-566CE811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65" y="1480291"/>
            <a:ext cx="4722792" cy="1304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E14386-9A16-4314-B8BC-C9315FAF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65" y="3079097"/>
            <a:ext cx="4722792" cy="1566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934A9-AF56-4934-9CD7-48C9AE74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265" y="4759056"/>
            <a:ext cx="4722793" cy="19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EC3D-BB22-42D6-81FD-3B58586F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85" y="143960"/>
            <a:ext cx="9404723" cy="1400530"/>
          </a:xfrm>
        </p:spPr>
        <p:txBody>
          <a:bodyPr/>
          <a:lstStyle/>
          <a:p>
            <a:r>
              <a:rPr lang="en-US" sz="2400" dirty="0" err="1"/>
              <a:t>Prostorne</a:t>
            </a:r>
            <a:r>
              <a:rPr lang="en-US" sz="2400" dirty="0"/>
              <a:t> </a:t>
            </a:r>
            <a:r>
              <a:rPr lang="en-US" sz="2400" dirty="0" err="1"/>
              <a:t>veze</a:t>
            </a:r>
            <a:r>
              <a:rPr lang="en-US" sz="2400" dirty="0"/>
              <a:t>, </a:t>
            </a:r>
            <a:r>
              <a:rPr lang="en-US" sz="2400" dirty="0" err="1"/>
              <a:t>prostorno</a:t>
            </a:r>
            <a:r>
              <a:rPr lang="en-US" sz="2400" dirty="0"/>
              <a:t> </a:t>
            </a:r>
            <a:r>
              <a:rPr lang="en-US" sz="2400" dirty="0" err="1"/>
              <a:t>spajanje</a:t>
            </a:r>
            <a:r>
              <a:rPr lang="en-US" sz="2400" dirty="0"/>
              <a:t>, </a:t>
            </a:r>
            <a:r>
              <a:rPr lang="en-US" sz="2400" dirty="0" err="1"/>
              <a:t>funkcije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primeri</a:t>
            </a:r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F957-90E5-471A-AAC5-DC46F125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85" y="1001951"/>
            <a:ext cx="8946541" cy="4650704"/>
          </a:xfrm>
        </p:spPr>
        <p:txBody>
          <a:bodyPr>
            <a:normAutofit/>
          </a:bodyPr>
          <a:lstStyle/>
          <a:p>
            <a:r>
              <a:rPr lang="en-US" sz="1600" dirty="0" err="1"/>
              <a:t>Funkcije</a:t>
            </a:r>
            <a:r>
              <a:rPr lang="en-US" sz="1600" dirty="0"/>
              <a:t> </a:t>
            </a:r>
            <a:r>
              <a:rPr lang="en-US" sz="1600" dirty="0" err="1"/>
              <a:t>prikayane</a:t>
            </a:r>
            <a:r>
              <a:rPr lang="en-US" sz="1600" dirty="0"/>
              <a:t> u </a:t>
            </a:r>
            <a:r>
              <a:rPr lang="en-US" sz="1600" dirty="0" err="1"/>
              <a:t>prethodnom</a:t>
            </a:r>
            <a:r>
              <a:rPr lang="en-US" sz="1600" dirty="0"/>
              <a:t> </a:t>
            </a:r>
            <a:r>
              <a:rPr lang="en-US" sz="1600" dirty="0" err="1"/>
              <a:t>primeru</a:t>
            </a:r>
            <a:r>
              <a:rPr lang="en-US" sz="1600" dirty="0"/>
              <a:t> </a:t>
            </a:r>
            <a:r>
              <a:rPr lang="en-US" sz="1600" dirty="0" err="1"/>
              <a:t>rade</a:t>
            </a:r>
            <a:r>
              <a:rPr lang="en-US" sz="1600" dirty="0"/>
              <a:t> </a:t>
            </a:r>
            <a:r>
              <a:rPr lang="en-US" sz="1600" dirty="0" err="1"/>
              <a:t>samo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jednom</a:t>
            </a:r>
            <a:r>
              <a:rPr lang="en-US" sz="1600" dirty="0"/>
              <a:t> </a:t>
            </a:r>
            <a:r>
              <a:rPr lang="en-US" sz="1600" dirty="0" err="1"/>
              <a:t>geometrijom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Ovo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neke</a:t>
            </a:r>
            <a:r>
              <a:rPr lang="en-US" sz="1600" dirty="0"/>
              <a:t> od </a:t>
            </a:r>
            <a:r>
              <a:rPr lang="en-US" sz="1600" dirty="0" err="1"/>
              <a:t>funkcije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rade</a:t>
            </a:r>
            <a:r>
              <a:rPr lang="en-US" sz="1600" dirty="0"/>
              <a:t> </a:t>
            </a:r>
            <a:r>
              <a:rPr lang="en-US" sz="1600" dirty="0" err="1"/>
              <a:t>nad</a:t>
            </a:r>
            <a:r>
              <a:rPr lang="en-US" sz="1600" dirty="0"/>
              <a:t> </a:t>
            </a:r>
            <a:r>
              <a:rPr lang="en-US" sz="1600" dirty="0" err="1"/>
              <a:t>vezama</a:t>
            </a:r>
            <a:r>
              <a:rPr lang="en-US" sz="1600" dirty="0"/>
              <a:t> </a:t>
            </a:r>
            <a:r>
              <a:rPr lang="en-US" sz="1600" dirty="0" err="1"/>
              <a:t>između</a:t>
            </a:r>
            <a:r>
              <a:rPr lang="en-US" sz="1600" dirty="0"/>
              <a:t> </a:t>
            </a:r>
            <a:r>
              <a:rPr lang="en-US" sz="1600" dirty="0" err="1"/>
              <a:t>geometrija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Kori</a:t>
            </a:r>
            <a:r>
              <a:rPr lang="sr-Latn-RS" dirty="0"/>
              <a:t>šćenjem nekih od ovih funkcija mouće je vršiti spajanje podataka iz različitih tabela čije geometrije zadovoljavaju zadate parametre upita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F6B8F-2976-46D3-9938-B809FB05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36104"/>
              </p:ext>
            </p:extLst>
          </p:nvPr>
        </p:nvGraphicFramePr>
        <p:xfrm>
          <a:off x="545216" y="1950289"/>
          <a:ext cx="5770477" cy="2449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4601">
                  <a:extLst>
                    <a:ext uri="{9D8B030D-6E8A-4147-A177-3AD203B41FA5}">
                      <a16:colId xmlns:a16="http://schemas.microsoft.com/office/drawing/2014/main" val="3143411396"/>
                    </a:ext>
                  </a:extLst>
                </a:gridCol>
                <a:gridCol w="2875876">
                  <a:extLst>
                    <a:ext uri="{9D8B030D-6E8A-4147-A177-3AD203B41FA5}">
                      <a16:colId xmlns:a16="http://schemas.microsoft.com/office/drawing/2014/main" val="1612175600"/>
                    </a:ext>
                  </a:extLst>
                </a:gridCol>
              </a:tblGrid>
              <a:tr h="1398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Naziv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Objašnjenje 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extLst>
                  <a:ext uri="{0D108BD9-81ED-4DB2-BD59-A6C34878D82A}">
                    <a16:rowId xmlns:a16="http://schemas.microsoft.com/office/drawing/2014/main" val="3061625314"/>
                  </a:ext>
                </a:extLst>
              </a:tr>
              <a:tr h="430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ST_Equals</a:t>
                      </a:r>
                      <a:r>
                        <a:rPr lang="en-US" sz="1000" dirty="0">
                          <a:effectLst/>
                        </a:rPr>
                        <a:t> (geometry A, geometry B)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Uspoređuje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jednakost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dveju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geometrija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  <a:r>
                        <a:rPr lang="en-US" sz="900" dirty="0" err="1">
                          <a:effectLst/>
                        </a:rPr>
                        <a:t>vraća</a:t>
                      </a:r>
                      <a:r>
                        <a:rPr lang="en-US" sz="900" dirty="0">
                          <a:effectLst/>
                        </a:rPr>
                        <a:t> TRUE </a:t>
                      </a:r>
                      <a:r>
                        <a:rPr lang="en-US" sz="900" dirty="0" err="1">
                          <a:effectLst/>
                        </a:rPr>
                        <a:t>ako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geometrije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istog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tipa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imaju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identične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x,y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koordinate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extLst>
                  <a:ext uri="{0D108BD9-81ED-4DB2-BD59-A6C34878D82A}">
                    <a16:rowId xmlns:a16="http://schemas.microsoft.com/office/drawing/2014/main" val="2273847873"/>
                  </a:ext>
                </a:extLst>
              </a:tr>
              <a:tr h="4078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ST_Intersects</a:t>
                      </a:r>
                      <a:r>
                        <a:rPr lang="en-US" sz="900" dirty="0">
                          <a:effectLst/>
                        </a:rPr>
                        <a:t>(geometry A, geometry B)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Vraća</a:t>
                      </a:r>
                      <a:r>
                        <a:rPr lang="en-US" sz="900" dirty="0">
                          <a:effectLst/>
                        </a:rPr>
                        <a:t> TRUE </a:t>
                      </a:r>
                      <a:r>
                        <a:rPr lang="en-US" sz="900" dirty="0" err="1">
                          <a:effectLst/>
                        </a:rPr>
                        <a:t>ako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dva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oblika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imaju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neki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zajednički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prostor</a:t>
                      </a:r>
                      <a:r>
                        <a:rPr lang="en-US" sz="900" dirty="0">
                          <a:effectLst/>
                        </a:rPr>
                        <a:t> (</a:t>
                      </a:r>
                      <a:r>
                        <a:rPr lang="en-US" sz="900" dirty="0" err="1">
                          <a:effectLst/>
                        </a:rPr>
                        <a:t>seku</a:t>
                      </a:r>
                      <a:r>
                        <a:rPr lang="en-US" sz="900" dirty="0">
                          <a:effectLst/>
                        </a:rPr>
                        <a:t> se) 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extLst>
                  <a:ext uri="{0D108BD9-81ED-4DB2-BD59-A6C34878D82A}">
                    <a16:rowId xmlns:a16="http://schemas.microsoft.com/office/drawing/2014/main" val="270882221"/>
                  </a:ext>
                </a:extLst>
              </a:tr>
              <a:tr h="826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ST_Disjoint(geometry A , geometry B)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Funkcija koja ima obrnuto – proporcionalno značenje od funkcije ST_Intersect, proverava jesu li dve geometrije potpuno razdvojene (nemaju dodirnih točaka) 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extLst>
                  <a:ext uri="{0D108BD9-81ED-4DB2-BD59-A6C34878D82A}">
                    <a16:rowId xmlns:a16="http://schemas.microsoft.com/office/drawing/2014/main" val="202201780"/>
                  </a:ext>
                </a:extLst>
              </a:tr>
              <a:tr h="6456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ST_Distance (geometry A, geometry B)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Računa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najkraću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udaljenost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između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dveju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geometrija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vraća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vrednost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kao</a:t>
                      </a:r>
                      <a:r>
                        <a:rPr lang="en-US" sz="900" dirty="0">
                          <a:effectLst/>
                        </a:rPr>
                        <a:t> float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45" marR="56445" marT="0" marB="0"/>
                </a:tc>
                <a:extLst>
                  <a:ext uri="{0D108BD9-81ED-4DB2-BD59-A6C34878D82A}">
                    <a16:rowId xmlns:a16="http://schemas.microsoft.com/office/drawing/2014/main" val="224738668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42A6814-9975-4329-B2DF-6F627F2B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259" y="1950289"/>
            <a:ext cx="4992456" cy="24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767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Arial</vt:lpstr>
      <vt:lpstr>Calibri</vt:lpstr>
      <vt:lpstr>Century Gothic</vt:lpstr>
      <vt:lpstr>Times New Roman</vt:lpstr>
      <vt:lpstr>Wingdings 3</vt:lpstr>
      <vt:lpstr>Ion</vt:lpstr>
      <vt:lpstr>PostGIS ekstenzija za PostgreSQL </vt:lpstr>
      <vt:lpstr>Šta je PostGIS?</vt:lpstr>
      <vt:lpstr>Prostorni podaci</vt:lpstr>
      <vt:lpstr>PostGIS tipovi podataka</vt:lpstr>
      <vt:lpstr>PostgreSQL/PostGIS tabele</vt:lpstr>
      <vt:lpstr>PostGIS prostorni podaci</vt:lpstr>
      <vt:lpstr>Open Geospatial Consortium standard </vt:lpstr>
      <vt:lpstr>Geometrije, funkcije i primeri </vt:lpstr>
      <vt:lpstr>Prostorne veze, prostorno spajanje, funkcije i primeri </vt:lpstr>
      <vt:lpstr>Prostorne veze, prostorno spajanje, funkcije i primeri </vt:lpstr>
      <vt:lpstr>KRAJ 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PostGIS ekstenzija za PostgreSQL </dc:title>
  <dc:creator>Milan Lazarević</dc:creator>
  <cp:lastModifiedBy>Milan Lazarević</cp:lastModifiedBy>
  <cp:revision>1</cp:revision>
  <dcterms:created xsi:type="dcterms:W3CDTF">2020-04-23T11:56:32Z</dcterms:created>
  <dcterms:modified xsi:type="dcterms:W3CDTF">2020-04-23T12:03:18Z</dcterms:modified>
</cp:coreProperties>
</file>