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10"/>
  </p:notesMasterIdLst>
  <p:sldIdLst>
    <p:sldId id="256" r:id="rId2"/>
    <p:sldId id="258" r:id="rId3"/>
    <p:sldId id="304" r:id="rId4"/>
    <p:sldId id="315" r:id="rId5"/>
    <p:sldId id="310" r:id="rId6"/>
    <p:sldId id="311" r:id="rId7"/>
    <p:sldId id="312" r:id="rId8"/>
    <p:sldId id="31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65D"/>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3779" autoAdjust="0"/>
  </p:normalViewPr>
  <p:slideViewPr>
    <p:cSldViewPr>
      <p:cViewPr varScale="1">
        <p:scale>
          <a:sx n="68" d="100"/>
          <a:sy n="68" d="100"/>
        </p:scale>
        <p:origin x="144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7DB-C048-47BA-91D8-A785A35B9C47}" type="datetimeFigureOut">
              <a:rPr lang="en-US" smtClean="0"/>
              <a:pPr/>
              <a:t>2/11/2024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31E0EE-0045-48B5-9915-60FD38A9E747}" type="slidenum">
              <a:rPr lang="en-US" smtClean="0"/>
              <a:pPr/>
              <a:t>‹#›</a:t>
            </a:fld>
            <a:endParaRPr lang="en-US"/>
          </a:p>
        </p:txBody>
      </p:sp>
    </p:spTree>
    <p:extLst>
      <p:ext uri="{BB962C8B-B14F-4D97-AF65-F5344CB8AC3E}">
        <p14:creationId xmlns:p14="http://schemas.microsoft.com/office/powerpoint/2010/main" val="200262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31E0EE-0045-48B5-9915-60FD38A9E747}" type="slidenum">
              <a:rPr lang="en-US" smtClean="0"/>
              <a:pPr/>
              <a:t>1</a:t>
            </a:fld>
            <a:endParaRPr lang="en-US"/>
          </a:p>
        </p:txBody>
      </p:sp>
    </p:spTree>
    <p:extLst>
      <p:ext uri="{BB962C8B-B14F-4D97-AF65-F5344CB8AC3E}">
        <p14:creationId xmlns:p14="http://schemas.microsoft.com/office/powerpoint/2010/main" val="224572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2CEA5216-BB4E-4ABC-970B-D5CCAF6D94DD}" type="datetime1">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pPr/>
              <a:t>‹#›</a:t>
            </a:fld>
            <a:endParaRPr lang="en-US"/>
          </a:p>
        </p:txBody>
      </p:sp>
    </p:spTree>
    <p:extLst>
      <p:ext uri="{BB962C8B-B14F-4D97-AF65-F5344CB8AC3E}">
        <p14:creationId xmlns:p14="http://schemas.microsoft.com/office/powerpoint/2010/main" val="177125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294E7E-2B5C-495B-8F8C-D70CAD028A2D}" type="datetime1">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pPr/>
              <a:t>‹#›</a:t>
            </a:fld>
            <a:endParaRPr lang="en-US"/>
          </a:p>
        </p:txBody>
      </p:sp>
    </p:spTree>
    <p:extLst>
      <p:ext uri="{BB962C8B-B14F-4D97-AF65-F5344CB8AC3E}">
        <p14:creationId xmlns:p14="http://schemas.microsoft.com/office/powerpoint/2010/main" val="238571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AED2E1-F621-4D4D-A244-1ABE363098E1}" type="datetime1">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pPr/>
              <a:t>‹#›</a:t>
            </a:fld>
            <a:endParaRPr lang="en-US"/>
          </a:p>
        </p:txBody>
      </p:sp>
    </p:spTree>
    <p:extLst>
      <p:ext uri="{BB962C8B-B14F-4D97-AF65-F5344CB8AC3E}">
        <p14:creationId xmlns:p14="http://schemas.microsoft.com/office/powerpoint/2010/main" val="2182169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FA51BD-B6C5-43E3-AC66-7158B05FEC5D}" type="datetime1">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pPr/>
              <a:t>‹#›</a:t>
            </a:fld>
            <a:endParaRPr lang="en-US"/>
          </a:p>
        </p:txBody>
      </p:sp>
    </p:spTree>
    <p:extLst>
      <p:ext uri="{BB962C8B-B14F-4D97-AF65-F5344CB8AC3E}">
        <p14:creationId xmlns:p14="http://schemas.microsoft.com/office/powerpoint/2010/main" val="1900251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184DB-835C-495D-884A-DAA788A95E42}" type="datetime1">
              <a:rPr lang="en-US" smtClean="0"/>
              <a:pPr/>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FE371-8602-434E-A03A-183DD7E4EEA9}" type="slidenum">
              <a:rPr lang="en-US" smtClean="0"/>
              <a:pPr/>
              <a:t>‹#›</a:t>
            </a:fld>
            <a:endParaRPr lang="en-US"/>
          </a:p>
        </p:txBody>
      </p:sp>
    </p:spTree>
    <p:extLst>
      <p:ext uri="{BB962C8B-B14F-4D97-AF65-F5344CB8AC3E}">
        <p14:creationId xmlns:p14="http://schemas.microsoft.com/office/powerpoint/2010/main" val="3809989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99ED23-0B03-446C-8F88-DCD1E39A7EEF}" type="datetime1">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FE371-8602-434E-A03A-183DD7E4EEA9}" type="slidenum">
              <a:rPr lang="en-US" smtClean="0"/>
              <a:pPr/>
              <a:t>‹#›</a:t>
            </a:fld>
            <a:endParaRPr lang="en-US"/>
          </a:p>
        </p:txBody>
      </p:sp>
    </p:spTree>
    <p:extLst>
      <p:ext uri="{BB962C8B-B14F-4D97-AF65-F5344CB8AC3E}">
        <p14:creationId xmlns:p14="http://schemas.microsoft.com/office/powerpoint/2010/main" val="1732417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1A83A8-ED07-428E-A2A3-DEEF28B83342}" type="datetime1">
              <a:rPr lang="en-US" smtClean="0"/>
              <a:pPr/>
              <a:t>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CFE371-8602-434E-A03A-183DD7E4EEA9}" type="slidenum">
              <a:rPr lang="en-US" smtClean="0"/>
              <a:pPr/>
              <a:t>‹#›</a:t>
            </a:fld>
            <a:endParaRPr lang="en-US"/>
          </a:p>
        </p:txBody>
      </p:sp>
    </p:spTree>
    <p:extLst>
      <p:ext uri="{BB962C8B-B14F-4D97-AF65-F5344CB8AC3E}">
        <p14:creationId xmlns:p14="http://schemas.microsoft.com/office/powerpoint/2010/main" val="3882313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5A3AF9-67C0-441E-8480-1C08520EAA57}" type="datetime1">
              <a:rPr lang="en-US" smtClean="0"/>
              <a:pPr/>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CFE371-8602-434E-A03A-183DD7E4EEA9}" type="slidenum">
              <a:rPr lang="en-US" smtClean="0"/>
              <a:pPr/>
              <a:t>‹#›</a:t>
            </a:fld>
            <a:endParaRPr lang="en-US"/>
          </a:p>
        </p:txBody>
      </p:sp>
    </p:spTree>
    <p:extLst>
      <p:ext uri="{BB962C8B-B14F-4D97-AF65-F5344CB8AC3E}">
        <p14:creationId xmlns:p14="http://schemas.microsoft.com/office/powerpoint/2010/main" val="4031664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79E66-A4D9-4211-8241-8DE469807BE6}" type="datetime1">
              <a:rPr lang="en-US" smtClean="0"/>
              <a:pPr/>
              <a:t>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CFE371-8602-434E-A03A-183DD7E4EEA9}" type="slidenum">
              <a:rPr lang="en-US" smtClean="0"/>
              <a:pPr/>
              <a:t>‹#›</a:t>
            </a:fld>
            <a:endParaRPr lang="en-US"/>
          </a:p>
        </p:txBody>
      </p:sp>
    </p:spTree>
    <p:extLst>
      <p:ext uri="{BB962C8B-B14F-4D97-AF65-F5344CB8AC3E}">
        <p14:creationId xmlns:p14="http://schemas.microsoft.com/office/powerpoint/2010/main" val="124779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8890ACA-495D-4EE6-B581-CC188B8318E3}" type="datetime1">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FE371-8602-434E-A03A-183DD7E4EEA9}" type="slidenum">
              <a:rPr lang="en-US" smtClean="0"/>
              <a:pPr/>
              <a:t>‹#›</a:t>
            </a:fld>
            <a:endParaRPr lang="en-US"/>
          </a:p>
        </p:txBody>
      </p:sp>
    </p:spTree>
    <p:extLst>
      <p:ext uri="{BB962C8B-B14F-4D97-AF65-F5344CB8AC3E}">
        <p14:creationId xmlns:p14="http://schemas.microsoft.com/office/powerpoint/2010/main" val="1195299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8DC5D15-D71B-48AE-B62E-E470B23CE658}" type="datetime1">
              <a:rPr lang="en-US" smtClean="0"/>
              <a:pPr/>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FE371-8602-434E-A03A-183DD7E4EEA9}" type="slidenum">
              <a:rPr lang="en-US" smtClean="0"/>
              <a:pPr/>
              <a:t>‹#›</a:t>
            </a:fld>
            <a:endParaRPr lang="en-US"/>
          </a:p>
        </p:txBody>
      </p:sp>
    </p:spTree>
    <p:extLst>
      <p:ext uri="{BB962C8B-B14F-4D97-AF65-F5344CB8AC3E}">
        <p14:creationId xmlns:p14="http://schemas.microsoft.com/office/powerpoint/2010/main" val="486946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F9AC898-A770-4670-9AAA-D1C716A92642}" type="datetime1">
              <a:rPr lang="en-US" smtClean="0"/>
              <a:pPr/>
              <a:t>2/11/2024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CFE371-8602-434E-A03A-183DD7E4EEA9}" type="slidenum">
              <a:rPr lang="en-US" smtClean="0"/>
              <a:pPr/>
              <a:t>‹#›</a:t>
            </a:fld>
            <a:endParaRPr lang="en-US"/>
          </a:p>
        </p:txBody>
      </p:sp>
    </p:spTree>
    <p:extLst>
      <p:ext uri="{BB962C8B-B14F-4D97-AF65-F5344CB8AC3E}">
        <p14:creationId xmlns:p14="http://schemas.microsoft.com/office/powerpoint/2010/main" val="157561556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473158" y="71497"/>
            <a:ext cx="6210300" cy="1877437"/>
          </a:xfrm>
          <a:prstGeom prst="rect">
            <a:avLst/>
          </a:prstGeom>
        </p:spPr>
        <p:txBody>
          <a:bodyPr wrap="square">
            <a:spAutoFit/>
          </a:bodyPr>
          <a:lstStyle/>
          <a:p>
            <a:pPr algn="ctr"/>
            <a:r>
              <a:rPr lang="en-US" sz="3200" b="1" dirty="0">
                <a:solidFill>
                  <a:srgbClr val="00265D"/>
                </a:solidFill>
                <a:latin typeface="Times New Roman" panose="02020603050405020304" pitchFamily="18" charset="0"/>
                <a:cs typeface="Times New Roman" panose="02020603050405020304" pitchFamily="18" charset="0"/>
              </a:rPr>
              <a:t>Hackfest 2024 </a:t>
            </a:r>
          </a:p>
          <a:p>
            <a:pPr algn="ctr"/>
            <a:r>
              <a:rPr lang="en-US" sz="2000" b="1" dirty="0">
                <a:solidFill>
                  <a:srgbClr val="00265D"/>
                </a:solidFill>
                <a:latin typeface="Times New Roman" panose="02020603050405020304" pitchFamily="18" charset="0"/>
                <a:cs typeface="Times New Roman" panose="02020603050405020304" pitchFamily="18" charset="0"/>
              </a:rPr>
              <a:t>(12</a:t>
            </a:r>
            <a:r>
              <a:rPr lang="en-US" sz="2000" b="1" baseline="30000" dirty="0">
                <a:solidFill>
                  <a:srgbClr val="00265D"/>
                </a:solidFill>
                <a:latin typeface="Times New Roman" panose="02020603050405020304" pitchFamily="18" charset="0"/>
                <a:cs typeface="Times New Roman" panose="02020603050405020304" pitchFamily="18" charset="0"/>
              </a:rPr>
              <a:t>th</a:t>
            </a:r>
            <a:r>
              <a:rPr lang="en-US" sz="2000" b="1" dirty="0">
                <a:solidFill>
                  <a:srgbClr val="00265D"/>
                </a:solidFill>
                <a:latin typeface="Times New Roman" panose="02020603050405020304" pitchFamily="18" charset="0"/>
                <a:cs typeface="Times New Roman" panose="02020603050405020304" pitchFamily="18" charset="0"/>
              </a:rPr>
              <a:t> Feb, 2024)</a:t>
            </a:r>
          </a:p>
          <a:p>
            <a:pPr algn="ctr"/>
            <a:r>
              <a:rPr lang="en-US" sz="3200" b="1" dirty="0">
                <a:solidFill>
                  <a:srgbClr val="00265D"/>
                </a:solidFill>
                <a:latin typeface="Times New Roman" panose="02020603050405020304" pitchFamily="18" charset="0"/>
                <a:cs typeface="Times New Roman" panose="02020603050405020304" pitchFamily="18" charset="0"/>
              </a:rPr>
              <a:t>University of Engineering and Management, Kolkata</a:t>
            </a:r>
            <a:endParaRPr lang="en-IN" sz="3200" b="1" dirty="0">
              <a:solidFill>
                <a:srgbClr val="00265D"/>
              </a:solidFill>
              <a:latin typeface="Times New Roman" panose="02020603050405020304" pitchFamily="18" charset="0"/>
              <a:cs typeface="Times New Roman" panose="02020603050405020304" pitchFamily="18" charset="0"/>
            </a:endParaRPr>
          </a:p>
        </p:txBody>
      </p:sp>
      <p:sp>
        <p:nvSpPr>
          <p:cNvPr id="19" name="Title 1"/>
          <p:cNvSpPr txBox="1">
            <a:spLocks/>
          </p:cNvSpPr>
          <p:nvPr/>
        </p:nvSpPr>
        <p:spPr>
          <a:xfrm>
            <a:off x="186241" y="2565422"/>
            <a:ext cx="8805359" cy="1422355"/>
          </a:xfrm>
          <a:prstGeom prst="rect">
            <a:avLst/>
          </a:prstGeom>
          <a:ln w="12700">
            <a:solidFill>
              <a:schemeClr val="accent1"/>
            </a:solid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dirty="0"/>
              <a:t>FORESIGHT STOCKS: STOCK PREDICTOR APPLICATION</a:t>
            </a:r>
            <a:endParaRPr lang="en-US" sz="3000" b="1" dirty="0">
              <a:solidFill>
                <a:srgbClr val="002060"/>
              </a:solidFill>
              <a:latin typeface="Times New Roman" pitchFamily="18" charset="0"/>
              <a:cs typeface="Times New Roman" pitchFamily="18" charset="0"/>
            </a:endParaRPr>
          </a:p>
        </p:txBody>
      </p:sp>
      <p:sp>
        <p:nvSpPr>
          <p:cNvPr id="12" name="Title 1"/>
          <p:cNvSpPr txBox="1">
            <a:spLocks/>
          </p:cNvSpPr>
          <p:nvPr/>
        </p:nvSpPr>
        <p:spPr>
          <a:xfrm>
            <a:off x="914400" y="4572000"/>
            <a:ext cx="7543800" cy="1600200"/>
          </a:xfrm>
          <a:prstGeom prst="rect">
            <a:avLst/>
          </a:prstGeom>
          <a:ln w="12700">
            <a:solidFill>
              <a:schemeClr val="accent1"/>
            </a:solid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rgbClr val="002060"/>
                </a:solidFill>
                <a:latin typeface="Times New Roman" pitchFamily="18" charset="0"/>
                <a:cs typeface="Times New Roman" pitchFamily="18" charset="0"/>
              </a:rPr>
              <a:t>STOCK MARKET</a:t>
            </a:r>
          </a:p>
          <a:p>
            <a:r>
              <a:rPr lang="en-US" sz="2400" b="1" dirty="0">
                <a:solidFill>
                  <a:srgbClr val="002060"/>
                </a:solidFill>
                <a:latin typeface="Times New Roman" pitchFamily="18" charset="0"/>
                <a:cs typeface="Times New Roman" pitchFamily="18" charset="0"/>
              </a:rPr>
              <a:t>BYTEBANDITS</a:t>
            </a:r>
          </a:p>
        </p:txBody>
      </p:sp>
      <p:sp>
        <p:nvSpPr>
          <p:cNvPr id="14" name="Freeform 4"/>
          <p:cNvSpPr/>
          <p:nvPr/>
        </p:nvSpPr>
        <p:spPr>
          <a:xfrm>
            <a:off x="1" y="60960"/>
            <a:ext cx="1676400" cy="1143000"/>
          </a:xfrm>
          <a:custGeom>
            <a:avLst/>
            <a:gdLst/>
            <a:ahLst/>
            <a:cxnLst/>
            <a:rect l="l" t="t" r="r" b="b"/>
            <a:pathLst>
              <a:path w="2063818" h="1264123">
                <a:moveTo>
                  <a:pt x="0" y="0"/>
                </a:moveTo>
                <a:lnTo>
                  <a:pt x="2063819" y="0"/>
                </a:lnTo>
                <a:lnTo>
                  <a:pt x="2063819" y="1264123"/>
                </a:lnTo>
                <a:lnTo>
                  <a:pt x="0" y="1264123"/>
                </a:lnTo>
                <a:lnTo>
                  <a:pt x="0" y="0"/>
                </a:lnTo>
                <a:close/>
              </a:path>
            </a:pathLst>
          </a:custGeom>
          <a:blipFill>
            <a:blip r:embed="rId3"/>
            <a:stretch>
              <a:fillRect/>
            </a:stretch>
          </a:blipFill>
        </p:spPr>
      </p:sp>
      <p:sp>
        <p:nvSpPr>
          <p:cNvPr id="15" name="Freeform 5"/>
          <p:cNvSpPr/>
          <p:nvPr/>
        </p:nvSpPr>
        <p:spPr>
          <a:xfrm>
            <a:off x="16439443" y="198965"/>
            <a:ext cx="1639714" cy="1248915"/>
          </a:xfrm>
          <a:custGeom>
            <a:avLst/>
            <a:gdLst/>
            <a:ahLst/>
            <a:cxnLst/>
            <a:rect l="l" t="t" r="r" b="b"/>
            <a:pathLst>
              <a:path w="1639714" h="1248915">
                <a:moveTo>
                  <a:pt x="0" y="0"/>
                </a:moveTo>
                <a:lnTo>
                  <a:pt x="1639714" y="0"/>
                </a:lnTo>
                <a:lnTo>
                  <a:pt x="1639714" y="1248915"/>
                </a:lnTo>
                <a:lnTo>
                  <a:pt x="0" y="1248915"/>
                </a:lnTo>
                <a:lnTo>
                  <a:pt x="0" y="0"/>
                </a:lnTo>
                <a:close/>
              </a:path>
            </a:pathLst>
          </a:custGeom>
          <a:blipFill>
            <a:blip r:embed="rId4"/>
            <a:stretch>
              <a:fillRect/>
            </a:stretch>
          </a:blipFill>
        </p:spPr>
      </p:sp>
      <p:sp>
        <p:nvSpPr>
          <p:cNvPr id="16" name="Freeform 5"/>
          <p:cNvSpPr/>
          <p:nvPr/>
        </p:nvSpPr>
        <p:spPr>
          <a:xfrm>
            <a:off x="7498503" y="0"/>
            <a:ext cx="1639714" cy="1248915"/>
          </a:xfrm>
          <a:custGeom>
            <a:avLst/>
            <a:gdLst/>
            <a:ahLst/>
            <a:cxnLst/>
            <a:rect l="l" t="t" r="r" b="b"/>
            <a:pathLst>
              <a:path w="1639714" h="1248915">
                <a:moveTo>
                  <a:pt x="0" y="0"/>
                </a:moveTo>
                <a:lnTo>
                  <a:pt x="1639714" y="0"/>
                </a:lnTo>
                <a:lnTo>
                  <a:pt x="1639714" y="1248915"/>
                </a:lnTo>
                <a:lnTo>
                  <a:pt x="0" y="1248915"/>
                </a:lnTo>
                <a:lnTo>
                  <a:pt x="0" y="0"/>
                </a:lnTo>
                <a:close/>
              </a:path>
            </a:pathLst>
          </a:custGeom>
          <a:blipFill>
            <a:blip r:embed="rId4"/>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914400"/>
          </a:xfrm>
        </p:spPr>
        <p:txBody>
          <a:bodyPr>
            <a:normAutofit/>
          </a:bodyPr>
          <a:lstStyle/>
          <a:p>
            <a:pPr algn="ctr"/>
            <a:r>
              <a:rPr lang="en-US" b="1" dirty="0">
                <a:solidFill>
                  <a:srgbClr val="002060"/>
                </a:solidFill>
                <a:latin typeface="Times New Roman" pitchFamily="18" charset="0"/>
                <a:cs typeface="Times New Roman" pitchFamily="18" charset="0"/>
              </a:rPr>
              <a:t>Outline  </a:t>
            </a:r>
          </a:p>
        </p:txBody>
      </p:sp>
      <p:sp>
        <p:nvSpPr>
          <p:cNvPr id="3" name="Content Placeholder 2"/>
          <p:cNvSpPr>
            <a:spLocks noGrp="1"/>
          </p:cNvSpPr>
          <p:nvPr>
            <p:ph idx="1"/>
          </p:nvPr>
        </p:nvSpPr>
        <p:spPr>
          <a:xfrm>
            <a:off x="457200" y="1676400"/>
            <a:ext cx="8229600" cy="3733800"/>
          </a:xfrm>
        </p:spPr>
        <p:txBody>
          <a:bodyPr>
            <a:normAutofit/>
          </a:bodyPr>
          <a:lstStyle/>
          <a:p>
            <a:pPr marL="514350" indent="-514350">
              <a:spcBef>
                <a:spcPts val="0"/>
              </a:spcBef>
              <a:buFont typeface="+mj-lt"/>
              <a:buAutoNum type="arabicPeriod"/>
            </a:pPr>
            <a:r>
              <a:rPr lang="en-US" dirty="0">
                <a:solidFill>
                  <a:srgbClr val="002060"/>
                </a:solidFill>
                <a:latin typeface="Times New Roman" pitchFamily="18" charset="0"/>
                <a:cs typeface="Times New Roman" pitchFamily="18" charset="0"/>
              </a:rPr>
              <a:t>Team Members</a:t>
            </a:r>
          </a:p>
          <a:p>
            <a:pPr marL="514350" indent="-514350">
              <a:spcBef>
                <a:spcPts val="0"/>
              </a:spcBef>
              <a:buFont typeface="+mj-lt"/>
              <a:buAutoNum type="arabicPeriod"/>
            </a:pPr>
            <a:r>
              <a:rPr lang="en-US" dirty="0">
                <a:solidFill>
                  <a:srgbClr val="002060"/>
                </a:solidFill>
                <a:latin typeface="Times New Roman" pitchFamily="18" charset="0"/>
                <a:cs typeface="Times New Roman" pitchFamily="18" charset="0"/>
              </a:rPr>
              <a:t>Introduction/ Motivation</a:t>
            </a:r>
          </a:p>
          <a:p>
            <a:pPr marL="514350" indent="-514350">
              <a:spcBef>
                <a:spcPts val="0"/>
              </a:spcBef>
              <a:buFont typeface="+mj-lt"/>
              <a:buAutoNum type="arabicPeriod"/>
            </a:pPr>
            <a:r>
              <a:rPr lang="en-US" dirty="0">
                <a:solidFill>
                  <a:srgbClr val="002060"/>
                </a:solidFill>
                <a:latin typeface="Times New Roman" pitchFamily="18" charset="0"/>
                <a:cs typeface="Times New Roman" pitchFamily="18" charset="0"/>
              </a:rPr>
              <a:t>Proposed  Method</a:t>
            </a:r>
          </a:p>
          <a:p>
            <a:pPr marL="514350" indent="-514350">
              <a:spcBef>
                <a:spcPts val="0"/>
              </a:spcBef>
              <a:buFont typeface="+mj-lt"/>
              <a:buAutoNum type="arabicPeriod"/>
            </a:pPr>
            <a:r>
              <a:rPr lang="en-US" dirty="0">
                <a:solidFill>
                  <a:srgbClr val="002060"/>
                </a:solidFill>
                <a:latin typeface="Times New Roman" pitchFamily="18" charset="0"/>
                <a:cs typeface="Times New Roman" pitchFamily="18" charset="0"/>
              </a:rPr>
              <a:t>Results </a:t>
            </a:r>
          </a:p>
          <a:p>
            <a:pPr marL="514350" indent="-514350">
              <a:spcBef>
                <a:spcPts val="0"/>
              </a:spcBef>
              <a:buFont typeface="+mj-lt"/>
              <a:buAutoNum type="arabicPeriod"/>
            </a:pPr>
            <a:r>
              <a:rPr lang="en-US" dirty="0">
                <a:solidFill>
                  <a:srgbClr val="002060"/>
                </a:solidFill>
                <a:latin typeface="Times New Roman" pitchFamily="18" charset="0"/>
                <a:cs typeface="Times New Roman" pitchFamily="18" charset="0"/>
              </a:rPr>
              <a:t>Conclusion</a:t>
            </a:r>
          </a:p>
          <a:p>
            <a:pPr marL="514350" indent="-514350">
              <a:spcBef>
                <a:spcPts val="0"/>
              </a:spcBef>
              <a:buFont typeface="+mj-lt"/>
              <a:buAutoNum type="arabicPeriod"/>
            </a:pPr>
            <a:r>
              <a:rPr lang="en-US" dirty="0">
                <a:solidFill>
                  <a:srgbClr val="002060"/>
                </a:solidFill>
                <a:latin typeface="Times New Roman" pitchFamily="18" charset="0"/>
                <a:cs typeface="Times New Roman" pitchFamily="18" charset="0"/>
              </a:rPr>
              <a:t>References  </a:t>
            </a:r>
            <a:r>
              <a:rPr lang="en-US" dirty="0">
                <a:solidFill>
                  <a:srgbClr val="002060"/>
                </a:solidFill>
              </a:rPr>
              <a:t>          </a:t>
            </a:r>
          </a:p>
          <a:p>
            <a:endParaRPr lang="en-US" dirty="0">
              <a:solidFill>
                <a:srgbClr val="002060"/>
              </a:solidFill>
            </a:endParaRPr>
          </a:p>
        </p:txBody>
      </p:sp>
      <p:sp>
        <p:nvSpPr>
          <p:cNvPr id="5" name="Slide Number Placeholder 4"/>
          <p:cNvSpPr>
            <a:spLocks noGrp="1"/>
          </p:cNvSpPr>
          <p:nvPr>
            <p:ph type="sldNum" sz="quarter" idx="12"/>
          </p:nvPr>
        </p:nvSpPr>
        <p:spPr/>
        <p:txBody>
          <a:bodyPr/>
          <a:lstStyle/>
          <a:p>
            <a:fld id="{00CFE371-8602-434E-A03A-183DD7E4EEA9}" type="slidenum">
              <a:rPr lang="en-US" smtClean="0"/>
              <a:pPr/>
              <a:t>2</a:t>
            </a:fld>
            <a:endParaRPr lang="en-US"/>
          </a:p>
        </p:txBody>
      </p:sp>
      <p:sp>
        <p:nvSpPr>
          <p:cNvPr id="9" name="Freeform 4"/>
          <p:cNvSpPr/>
          <p:nvPr/>
        </p:nvSpPr>
        <p:spPr>
          <a:xfrm>
            <a:off x="1" y="46892"/>
            <a:ext cx="1214883" cy="767116"/>
          </a:xfrm>
          <a:custGeom>
            <a:avLst/>
            <a:gdLst/>
            <a:ahLst/>
            <a:cxnLst/>
            <a:rect l="l" t="t" r="r" b="b"/>
            <a:pathLst>
              <a:path w="2063818" h="1264123">
                <a:moveTo>
                  <a:pt x="0" y="0"/>
                </a:moveTo>
                <a:lnTo>
                  <a:pt x="2063819" y="0"/>
                </a:lnTo>
                <a:lnTo>
                  <a:pt x="2063819" y="1264123"/>
                </a:lnTo>
                <a:lnTo>
                  <a:pt x="0" y="1264123"/>
                </a:lnTo>
                <a:lnTo>
                  <a:pt x="0" y="0"/>
                </a:lnTo>
                <a:close/>
              </a:path>
            </a:pathLst>
          </a:custGeom>
          <a:blipFill>
            <a:blip r:embed="rId2"/>
            <a:stretch>
              <a:fillRect/>
            </a:stretch>
          </a:blipFill>
        </p:spPr>
      </p:sp>
      <p:sp>
        <p:nvSpPr>
          <p:cNvPr id="10" name="Freeform 5"/>
          <p:cNvSpPr/>
          <p:nvPr/>
        </p:nvSpPr>
        <p:spPr>
          <a:xfrm>
            <a:off x="7959969" y="0"/>
            <a:ext cx="1188297" cy="838200"/>
          </a:xfrm>
          <a:custGeom>
            <a:avLst/>
            <a:gdLst/>
            <a:ahLst/>
            <a:cxnLst/>
            <a:rect l="l" t="t" r="r" b="b"/>
            <a:pathLst>
              <a:path w="1639714" h="1248915">
                <a:moveTo>
                  <a:pt x="0" y="0"/>
                </a:moveTo>
                <a:lnTo>
                  <a:pt x="1639714" y="0"/>
                </a:lnTo>
                <a:lnTo>
                  <a:pt x="1639714" y="1248915"/>
                </a:lnTo>
                <a:lnTo>
                  <a:pt x="0" y="1248915"/>
                </a:lnTo>
                <a:lnTo>
                  <a:pt x="0" y="0"/>
                </a:lnTo>
                <a:close/>
              </a:path>
            </a:pathLst>
          </a:custGeom>
          <a:blipFill>
            <a:blip r:embed="rId3"/>
            <a:stretch>
              <a:fillRect/>
            </a:stretch>
          </a:blipFill>
        </p:spPr>
      </p:sp>
    </p:spTree>
    <p:extLst>
      <p:ext uri="{BB962C8B-B14F-4D97-AF65-F5344CB8AC3E}">
        <p14:creationId xmlns:p14="http://schemas.microsoft.com/office/powerpoint/2010/main" val="311845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rgbClr val="002060"/>
                </a:solidFill>
                <a:latin typeface="Times New Roman" pitchFamily="18" charset="0"/>
                <a:cs typeface="Times New Roman" pitchFamily="18" charset="0"/>
              </a:rPr>
              <a:t>Team Members</a:t>
            </a:r>
          </a:p>
        </p:txBody>
      </p:sp>
      <p:sp>
        <p:nvSpPr>
          <p:cNvPr id="10" name="Content Placeholder 2"/>
          <p:cNvSpPr txBox="1">
            <a:spLocks/>
          </p:cNvSpPr>
          <p:nvPr/>
        </p:nvSpPr>
        <p:spPr>
          <a:xfrm>
            <a:off x="111369" y="1524000"/>
            <a:ext cx="8915400" cy="5249816"/>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400" b="1" dirty="0">
              <a:solidFill>
                <a:srgbClr val="002060"/>
              </a:solidFill>
              <a:latin typeface="Times New Roman" pitchFamily="18" charset="0"/>
              <a:cs typeface="Times New Roman" pitchFamily="18" charset="0"/>
            </a:endParaRPr>
          </a:p>
        </p:txBody>
      </p:sp>
      <p:sp>
        <p:nvSpPr>
          <p:cNvPr id="11" name="Freeform 4"/>
          <p:cNvSpPr/>
          <p:nvPr/>
        </p:nvSpPr>
        <p:spPr>
          <a:xfrm>
            <a:off x="1" y="59361"/>
            <a:ext cx="1214883" cy="767116"/>
          </a:xfrm>
          <a:custGeom>
            <a:avLst/>
            <a:gdLst/>
            <a:ahLst/>
            <a:cxnLst/>
            <a:rect l="l" t="t" r="r" b="b"/>
            <a:pathLst>
              <a:path w="2063818" h="1264123">
                <a:moveTo>
                  <a:pt x="0" y="0"/>
                </a:moveTo>
                <a:lnTo>
                  <a:pt x="2063819" y="0"/>
                </a:lnTo>
                <a:lnTo>
                  <a:pt x="2063819" y="1264123"/>
                </a:lnTo>
                <a:lnTo>
                  <a:pt x="0" y="1264123"/>
                </a:lnTo>
                <a:lnTo>
                  <a:pt x="0" y="0"/>
                </a:lnTo>
                <a:close/>
              </a:path>
            </a:pathLst>
          </a:custGeom>
          <a:blipFill>
            <a:blip r:embed="rId2"/>
            <a:stretch>
              <a:fillRect/>
            </a:stretch>
          </a:blipFill>
        </p:spPr>
      </p:sp>
      <p:sp>
        <p:nvSpPr>
          <p:cNvPr id="14" name="Freeform 5"/>
          <p:cNvSpPr/>
          <p:nvPr/>
        </p:nvSpPr>
        <p:spPr>
          <a:xfrm>
            <a:off x="7959969" y="0"/>
            <a:ext cx="1188297" cy="838200"/>
          </a:xfrm>
          <a:custGeom>
            <a:avLst/>
            <a:gdLst/>
            <a:ahLst/>
            <a:cxnLst/>
            <a:rect l="l" t="t" r="r" b="b"/>
            <a:pathLst>
              <a:path w="1639714" h="1248915">
                <a:moveTo>
                  <a:pt x="0" y="0"/>
                </a:moveTo>
                <a:lnTo>
                  <a:pt x="1639714" y="0"/>
                </a:lnTo>
                <a:lnTo>
                  <a:pt x="1639714" y="1248915"/>
                </a:lnTo>
                <a:lnTo>
                  <a:pt x="0" y="1248915"/>
                </a:lnTo>
                <a:lnTo>
                  <a:pt x="0" y="0"/>
                </a:lnTo>
                <a:close/>
              </a:path>
            </a:pathLst>
          </a:custGeom>
          <a:blipFill>
            <a:blip r:embed="rId3"/>
            <a:stretch>
              <a:fillRect/>
            </a:stretch>
          </a:blipFill>
        </p:spPr>
      </p:sp>
      <p:sp>
        <p:nvSpPr>
          <p:cNvPr id="3" name="Rectangle 2"/>
          <p:cNvSpPr/>
          <p:nvPr/>
        </p:nvSpPr>
        <p:spPr>
          <a:xfrm>
            <a:off x="228600" y="1979489"/>
            <a:ext cx="4572000" cy="4339650"/>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Team Leader </a:t>
            </a:r>
          </a:p>
          <a:p>
            <a:r>
              <a:rPr lang="en-US" b="1" dirty="0">
                <a:latin typeface="Times New Roman" panose="02020603050405020304" pitchFamily="18" charset="0"/>
                <a:cs typeface="Times New Roman" panose="02020603050405020304" pitchFamily="18" charset="0"/>
              </a:rPr>
              <a:t>Name:  </a:t>
            </a:r>
            <a:r>
              <a:rPr lang="en-US" sz="2000" dirty="0">
                <a:latin typeface="Times New Roman" panose="02020603050405020304" pitchFamily="18" charset="0"/>
                <a:cs typeface="Times New Roman" panose="02020603050405020304" pitchFamily="18" charset="0"/>
              </a:rPr>
              <a:t>MILAN DAS</a:t>
            </a:r>
          </a:p>
          <a:p>
            <a:r>
              <a:rPr lang="en-US" dirty="0">
                <a:latin typeface="Times New Roman" panose="02020603050405020304" pitchFamily="18" charset="0"/>
                <a:cs typeface="Times New Roman" panose="02020603050405020304" pitchFamily="18" charset="0"/>
              </a:rPr>
              <a:t>Enrollment No: 12022002028015</a:t>
            </a:r>
          </a:p>
          <a:p>
            <a:r>
              <a:rPr lang="en-US" dirty="0">
                <a:latin typeface="Times New Roman" panose="02020603050405020304" pitchFamily="18" charset="0"/>
                <a:cs typeface="Times New Roman" panose="02020603050405020304" pitchFamily="18" charset="0"/>
              </a:rPr>
              <a:t>Department:  CSE(AI-ML)</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Team Member 1</a:t>
            </a:r>
          </a:p>
          <a:p>
            <a:r>
              <a:rPr lang="en-US" b="1" dirty="0">
                <a:latin typeface="Times New Roman" panose="02020603050405020304" pitchFamily="18" charset="0"/>
                <a:cs typeface="Times New Roman" panose="02020603050405020304" pitchFamily="18" charset="0"/>
              </a:rPr>
              <a:t>Name: </a:t>
            </a:r>
            <a:r>
              <a:rPr lang="en-US" sz="2000" dirty="0">
                <a:latin typeface="Times New Roman" panose="02020603050405020304" pitchFamily="18" charset="0"/>
                <a:cs typeface="Times New Roman" panose="02020603050405020304" pitchFamily="18" charset="0"/>
              </a:rPr>
              <a:t>SREEDEEP GHOSH</a:t>
            </a:r>
          </a:p>
          <a:p>
            <a:r>
              <a:rPr lang="en-US" dirty="0">
                <a:latin typeface="Times New Roman" panose="02020603050405020304" pitchFamily="18" charset="0"/>
                <a:cs typeface="Times New Roman" panose="02020603050405020304" pitchFamily="18" charset="0"/>
              </a:rPr>
              <a:t>Enrollment No:  12022002028033</a:t>
            </a:r>
          </a:p>
          <a:p>
            <a:r>
              <a:rPr lang="en-US" dirty="0">
                <a:latin typeface="Times New Roman" panose="02020603050405020304" pitchFamily="18" charset="0"/>
                <a:cs typeface="Times New Roman" panose="02020603050405020304" pitchFamily="18" charset="0"/>
              </a:rPr>
              <a:t>Department: CSE(AI-ML)</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Team Member 2</a:t>
            </a:r>
          </a:p>
          <a:p>
            <a:r>
              <a:rPr lang="en-US" b="1" dirty="0">
                <a:latin typeface="Times New Roman" panose="02020603050405020304" pitchFamily="18" charset="0"/>
                <a:cs typeface="Times New Roman" panose="02020603050405020304" pitchFamily="18" charset="0"/>
              </a:rPr>
              <a:t>Name:  </a:t>
            </a:r>
            <a:r>
              <a:rPr lang="en-US" sz="2000" dirty="0">
                <a:latin typeface="Times New Roman" panose="02020603050405020304" pitchFamily="18" charset="0"/>
                <a:cs typeface="Times New Roman" panose="02020603050405020304" pitchFamily="18" charset="0"/>
              </a:rPr>
              <a:t>ANIKET GHOSH</a:t>
            </a:r>
          </a:p>
          <a:p>
            <a:r>
              <a:rPr lang="en-US" dirty="0">
                <a:latin typeface="Times New Roman" panose="02020603050405020304" pitchFamily="18" charset="0"/>
                <a:cs typeface="Times New Roman" panose="02020603050405020304" pitchFamily="18" charset="0"/>
              </a:rPr>
              <a:t>Enrollment No: 12022002028004</a:t>
            </a:r>
          </a:p>
          <a:p>
            <a:r>
              <a:rPr lang="en-US" dirty="0">
                <a:latin typeface="Times New Roman" panose="02020603050405020304" pitchFamily="18" charset="0"/>
                <a:cs typeface="Times New Roman" panose="02020603050405020304" pitchFamily="18" charset="0"/>
              </a:rPr>
              <a:t>Department: CSE(AI-ML)</a:t>
            </a:r>
          </a:p>
          <a:p>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4627685" y="1908089"/>
            <a:ext cx="4572000" cy="4339650"/>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Team Member 3</a:t>
            </a:r>
          </a:p>
          <a:p>
            <a:r>
              <a:rPr lang="en-US" b="1" dirty="0">
                <a:latin typeface="Times New Roman" panose="02020603050405020304" pitchFamily="18" charset="0"/>
                <a:cs typeface="Times New Roman" panose="02020603050405020304" pitchFamily="18" charset="0"/>
              </a:rPr>
              <a:t>Name:  </a:t>
            </a:r>
            <a:r>
              <a:rPr lang="en-US" sz="2000" dirty="0">
                <a:latin typeface="Times New Roman" panose="02020603050405020304" pitchFamily="18" charset="0"/>
                <a:cs typeface="Times New Roman" panose="02020603050405020304" pitchFamily="18" charset="0"/>
              </a:rPr>
              <a:t>ANINDYA MAITY</a:t>
            </a:r>
          </a:p>
          <a:p>
            <a:r>
              <a:rPr lang="en-US" dirty="0">
                <a:latin typeface="Times New Roman" panose="02020603050405020304" pitchFamily="18" charset="0"/>
                <a:cs typeface="Times New Roman" panose="02020603050405020304" pitchFamily="18" charset="0"/>
              </a:rPr>
              <a:t>Enrollment No: 12022002028005</a:t>
            </a:r>
          </a:p>
          <a:p>
            <a:r>
              <a:rPr lang="en-US" dirty="0">
                <a:latin typeface="Times New Roman" panose="02020603050405020304" pitchFamily="18" charset="0"/>
                <a:cs typeface="Times New Roman" panose="02020603050405020304" pitchFamily="18" charset="0"/>
              </a:rPr>
              <a:t>Department: CSE(AI-ML)</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Team Member 4</a:t>
            </a:r>
          </a:p>
          <a:p>
            <a:r>
              <a:rPr lang="en-US" b="1" dirty="0">
                <a:latin typeface="Times New Roman" panose="02020603050405020304" pitchFamily="18" charset="0"/>
                <a:cs typeface="Times New Roman" panose="02020603050405020304" pitchFamily="18" charset="0"/>
              </a:rPr>
              <a:t>Name:  </a:t>
            </a:r>
            <a:r>
              <a:rPr lang="en-US" sz="2000" dirty="0">
                <a:latin typeface="Times New Roman" panose="02020603050405020304" pitchFamily="18" charset="0"/>
                <a:cs typeface="Times New Roman" panose="02020603050405020304" pitchFamily="18" charset="0"/>
              </a:rPr>
              <a:t>KUSAL HOR</a:t>
            </a:r>
          </a:p>
          <a:p>
            <a:r>
              <a:rPr lang="en-US" dirty="0">
                <a:latin typeface="Times New Roman" panose="02020603050405020304" pitchFamily="18" charset="0"/>
                <a:cs typeface="Times New Roman" panose="02020603050405020304" pitchFamily="18" charset="0"/>
              </a:rPr>
              <a:t>Enrollment No: 12022002028014</a:t>
            </a:r>
          </a:p>
          <a:p>
            <a:r>
              <a:rPr lang="en-US" dirty="0">
                <a:latin typeface="Times New Roman" panose="02020603050405020304" pitchFamily="18" charset="0"/>
                <a:cs typeface="Times New Roman" panose="02020603050405020304" pitchFamily="18" charset="0"/>
              </a:rPr>
              <a:t>Department: CSE(AI-ML)</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Team Member 5</a:t>
            </a:r>
          </a:p>
          <a:p>
            <a:r>
              <a:rPr lang="en-US" b="1" dirty="0">
                <a:latin typeface="Times New Roman" panose="02020603050405020304" pitchFamily="18" charset="0"/>
                <a:cs typeface="Times New Roman" panose="02020603050405020304" pitchFamily="18" charset="0"/>
              </a:rPr>
              <a:t>Name: </a:t>
            </a:r>
            <a:r>
              <a:rPr lang="en-US" sz="2000" dirty="0">
                <a:latin typeface="Times New Roman" panose="02020603050405020304" pitchFamily="18" charset="0"/>
                <a:cs typeface="Times New Roman" panose="02020603050405020304" pitchFamily="18" charset="0"/>
              </a:rPr>
              <a:t>ISHITA MAITY</a:t>
            </a:r>
          </a:p>
          <a:p>
            <a:r>
              <a:rPr lang="en-US" dirty="0">
                <a:latin typeface="Times New Roman" panose="02020603050405020304" pitchFamily="18" charset="0"/>
                <a:cs typeface="Times New Roman" panose="02020603050405020304" pitchFamily="18" charset="0"/>
              </a:rPr>
              <a:t>Enrollment No: 12022002028071</a:t>
            </a:r>
          </a:p>
          <a:p>
            <a:r>
              <a:rPr lang="en-US" dirty="0">
                <a:latin typeface="Times New Roman" panose="02020603050405020304" pitchFamily="18" charset="0"/>
                <a:cs typeface="Times New Roman" panose="02020603050405020304" pitchFamily="18" charset="0"/>
              </a:rPr>
              <a:t>Department: CSE(AI-ML)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163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441" y="304800"/>
            <a:ext cx="7886700" cy="1325563"/>
          </a:xfrm>
        </p:spPr>
        <p:txBody>
          <a:bodyPr>
            <a:normAutofit/>
          </a:bodyPr>
          <a:lstStyle/>
          <a:p>
            <a:pPr algn="ctr"/>
            <a:r>
              <a:rPr lang="en-US" sz="4000" b="1" dirty="0">
                <a:solidFill>
                  <a:srgbClr val="002060"/>
                </a:solidFill>
                <a:latin typeface="Times New Roman" pitchFamily="18" charset="0"/>
                <a:cs typeface="Times New Roman" pitchFamily="18" charset="0"/>
              </a:rPr>
              <a:t>Introduction/ Motivation</a:t>
            </a:r>
          </a:p>
        </p:txBody>
      </p:sp>
      <p:sp>
        <p:nvSpPr>
          <p:cNvPr id="10" name="Content Placeholder 2"/>
          <p:cNvSpPr txBox="1">
            <a:spLocks/>
          </p:cNvSpPr>
          <p:nvPr/>
        </p:nvSpPr>
        <p:spPr>
          <a:xfrm>
            <a:off x="304800" y="1371600"/>
            <a:ext cx="8610600" cy="5176586"/>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0"/>
              </a:spcBef>
              <a:buNone/>
            </a:pPr>
            <a:r>
              <a:rPr lang="en-US" sz="1600" dirty="0">
                <a:latin typeface="Times New Roman" panose="02020603050405020304" pitchFamily="18" charset="0"/>
                <a:cs typeface="Times New Roman" panose="02020603050405020304" pitchFamily="18" charset="0"/>
              </a:rPr>
              <a:t>The stock market stands as a cornerstone of the global financial system, serving as a vital hub where buyers and sellers converge to trade ownership stakes in publicly listed companies. Its significance extends beyond the realm of finance, influencing economies, businesses, and individual investors worldwide. At its core, the stock market operates as a platform for the issuance and trading of stocks, also known as shares or equities. These represent fractional ownership in companies, entitling shareholders to a portion of the company's assets and earnings. The market's primary function is to facilitate the buying and selling of these securities, enabling investors to participate in the growth and success of businesses. The history of stock markets dates back centuries, evolving from informal gatherings to highly sophisticated electronic trading platforms. Over time, stock exchanges have become institutionalized entities, governed by regulatory frameworks that ensure transparency, fairness, and investor protection. Key participants in the stock market include individual investors, institutional investors (such as mutual funds, pension funds, and hedge funds), corporations issuing stocks (via initial public offerings or IPOs), and traders engaged in buying and selling securities. Each participant contributes to the market's liquidity and overall dynamism. Understanding the stock market involves grasping fundamental concepts such as supply and demand dynamics, market indices, valuation methods, and the influence of economic indicators and geopolitical events on stock prices. Factors like company performance, industry trends, and investor sentiment also significantly impact market movements. Investing in the stock market offers opportunities for wealth creation, portfolio diversification, and participation in economic growth. However, it also carries inherent risks due to market volatility, unexpected events, and fluctuations in stock prices. The stock market serves as a dynamic arena that intertwines economics, finance, and investor behavior</a:t>
            </a:r>
            <a:r>
              <a:rPr lang="en-US" sz="1800" dirty="0">
                <a:latin typeface="Times New Roman" panose="02020603050405020304" pitchFamily="18" charset="0"/>
                <a:cs typeface="Times New Roman" panose="02020603050405020304" pitchFamily="18" charset="0"/>
              </a:rPr>
              <a:t>.</a:t>
            </a:r>
            <a:endParaRPr lang="en-US" sz="1800" b="1" dirty="0">
              <a:solidFill>
                <a:srgbClr val="002060"/>
              </a:solidFill>
              <a:latin typeface="Times New Roman" pitchFamily="18" charset="0"/>
              <a:cs typeface="Times New Roman" pitchFamily="18" charset="0"/>
            </a:endParaRPr>
          </a:p>
        </p:txBody>
      </p:sp>
      <p:sp>
        <p:nvSpPr>
          <p:cNvPr id="11" name="Freeform 4"/>
          <p:cNvSpPr/>
          <p:nvPr/>
        </p:nvSpPr>
        <p:spPr>
          <a:xfrm>
            <a:off x="1" y="59361"/>
            <a:ext cx="1214883" cy="767116"/>
          </a:xfrm>
          <a:custGeom>
            <a:avLst/>
            <a:gdLst/>
            <a:ahLst/>
            <a:cxnLst/>
            <a:rect l="l" t="t" r="r" b="b"/>
            <a:pathLst>
              <a:path w="2063818" h="1264123">
                <a:moveTo>
                  <a:pt x="0" y="0"/>
                </a:moveTo>
                <a:lnTo>
                  <a:pt x="2063819" y="0"/>
                </a:lnTo>
                <a:lnTo>
                  <a:pt x="2063819" y="1264123"/>
                </a:lnTo>
                <a:lnTo>
                  <a:pt x="0" y="1264123"/>
                </a:lnTo>
                <a:lnTo>
                  <a:pt x="0" y="0"/>
                </a:lnTo>
                <a:close/>
              </a:path>
            </a:pathLst>
          </a:custGeom>
          <a:blipFill>
            <a:blip r:embed="rId2"/>
            <a:stretch>
              <a:fillRect/>
            </a:stretch>
          </a:blipFill>
        </p:spPr>
      </p:sp>
      <p:sp>
        <p:nvSpPr>
          <p:cNvPr id="14" name="Freeform 5"/>
          <p:cNvSpPr/>
          <p:nvPr/>
        </p:nvSpPr>
        <p:spPr>
          <a:xfrm>
            <a:off x="7959969" y="0"/>
            <a:ext cx="1188297" cy="838200"/>
          </a:xfrm>
          <a:custGeom>
            <a:avLst/>
            <a:gdLst/>
            <a:ahLst/>
            <a:cxnLst/>
            <a:rect l="l" t="t" r="r" b="b"/>
            <a:pathLst>
              <a:path w="1639714" h="1248915">
                <a:moveTo>
                  <a:pt x="0" y="0"/>
                </a:moveTo>
                <a:lnTo>
                  <a:pt x="1639714" y="0"/>
                </a:lnTo>
                <a:lnTo>
                  <a:pt x="1639714" y="1248915"/>
                </a:lnTo>
                <a:lnTo>
                  <a:pt x="0" y="1248915"/>
                </a:lnTo>
                <a:lnTo>
                  <a:pt x="0" y="0"/>
                </a:lnTo>
                <a:close/>
              </a:path>
            </a:pathLst>
          </a:custGeom>
          <a:blipFill>
            <a:blip r:embed="rId3"/>
            <a:stretch>
              <a:fillRect/>
            </a:stretch>
          </a:blipFill>
        </p:spPr>
      </p:sp>
    </p:spTree>
    <p:extLst>
      <p:ext uri="{BB962C8B-B14F-4D97-AF65-F5344CB8AC3E}">
        <p14:creationId xmlns:p14="http://schemas.microsoft.com/office/powerpoint/2010/main" val="3754694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23295" y="152400"/>
            <a:ext cx="7886700" cy="1325563"/>
          </a:xfrm>
        </p:spPr>
        <p:txBody>
          <a:bodyPr>
            <a:normAutofit/>
          </a:bodyPr>
          <a:lstStyle/>
          <a:p>
            <a:pPr algn="ctr"/>
            <a:r>
              <a:rPr lang="en-US" sz="4000" b="1" dirty="0">
                <a:solidFill>
                  <a:srgbClr val="002060"/>
                </a:solidFill>
                <a:latin typeface="Times New Roman" pitchFamily="18" charset="0"/>
                <a:cs typeface="Times New Roman" pitchFamily="18" charset="0"/>
              </a:rPr>
              <a:t>Proposed  Method</a:t>
            </a:r>
          </a:p>
        </p:txBody>
      </p:sp>
      <p:sp>
        <p:nvSpPr>
          <p:cNvPr id="10" name="Content Placeholder 2"/>
          <p:cNvSpPr txBox="1">
            <a:spLocks/>
          </p:cNvSpPr>
          <p:nvPr/>
        </p:nvSpPr>
        <p:spPr>
          <a:xfrm>
            <a:off x="304800" y="1148014"/>
            <a:ext cx="8610600" cy="5405186"/>
          </a:xfrm>
          <a:prstGeom prst="rect">
            <a:avLst/>
          </a:prstGeom>
          <a:ln>
            <a:solidFill>
              <a:schemeClr val="accent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1600" dirty="0">
                <a:latin typeface="Times New Roman" panose="02020603050405020304" pitchFamily="18" charset="0"/>
                <a:cs typeface="Times New Roman" panose="02020603050405020304" pitchFamily="18" charset="0"/>
              </a:rPr>
              <a:t>In response to the complexities of stock market prediction, an innovative solution has been developed leveraging Streamlit, the Prophet library, and Yahoo Finance's data. My solution presents a user-friendly Stock Prediction App that harnesses the power of time series forecasting to anticipate the trajectories of select stocks. The app seamlessly integrates various functionalities, beginning with user-friendly stock selection through a dropdown menu. Users can effortlessly choose from a curated list of stocks, including well-known entities like Apple (AAPL), Google (GOOG), Microsoft (MSFT), and others, extending to crypto currency like Bit coin (BTC-USD) and market indices such as Nikkei 225 (^N225). Powered by the Prophet library, the app processes historical stock data retrieved from Yahoo Finance, providing users with an insightful visualization of raw time series data. This visualization displays the open and close prices over time, allowing users to explore historical trends. The core of this solution lies in its predictive capability, where the Prophet library's forecasting algorithms come into play. Utilizing machine learning and time series analysis, the app generates a forecast for the selected stock's future prices. The forecasted values are displayed alongside the observed data, illustrating the predicted trend lines and their upper and lower confidence intervals. Moreover, the app provides a comprehensive breakdown of the forecast components, enabling users to delve deeper into the various factors contributing to the predicted stock movements. This includes insights into trends, seasonality, and potential irregularities affecting future prices. Notably, the app's intuitive interface ensures accessibility for both novice and seasoned investors, offering a user-friendly experience that simplifies complex predictive analytics. Overall, ForeSight Stocks serves as a robust tool for investors seeking insights into the potential ups and downs of the stock market. By amalgamating cutting-edge forecasting techniques with an easy-to-use interface, it empowers users to make informed decisions in navigating the volatile terrain of financial markets.</a:t>
            </a:r>
            <a:endParaRPr lang="en-US" sz="1600" b="1" dirty="0">
              <a:solidFill>
                <a:srgbClr val="002060"/>
              </a:solidFill>
              <a:latin typeface="Times New Roman" pitchFamily="18" charset="0"/>
              <a:cs typeface="Times New Roman" pitchFamily="18" charset="0"/>
            </a:endParaRPr>
          </a:p>
        </p:txBody>
      </p:sp>
      <p:sp>
        <p:nvSpPr>
          <p:cNvPr id="11" name="Freeform 4"/>
          <p:cNvSpPr/>
          <p:nvPr/>
        </p:nvSpPr>
        <p:spPr>
          <a:xfrm>
            <a:off x="1" y="59361"/>
            <a:ext cx="1214883" cy="767116"/>
          </a:xfrm>
          <a:custGeom>
            <a:avLst/>
            <a:gdLst/>
            <a:ahLst/>
            <a:cxnLst/>
            <a:rect l="l" t="t" r="r" b="b"/>
            <a:pathLst>
              <a:path w="2063818" h="1264123">
                <a:moveTo>
                  <a:pt x="0" y="0"/>
                </a:moveTo>
                <a:lnTo>
                  <a:pt x="2063819" y="0"/>
                </a:lnTo>
                <a:lnTo>
                  <a:pt x="2063819" y="1264123"/>
                </a:lnTo>
                <a:lnTo>
                  <a:pt x="0" y="1264123"/>
                </a:lnTo>
                <a:lnTo>
                  <a:pt x="0" y="0"/>
                </a:lnTo>
                <a:close/>
              </a:path>
            </a:pathLst>
          </a:custGeom>
          <a:blipFill>
            <a:blip r:embed="rId2"/>
            <a:stretch>
              <a:fillRect/>
            </a:stretch>
          </a:blipFill>
        </p:spPr>
      </p:sp>
      <p:sp>
        <p:nvSpPr>
          <p:cNvPr id="14" name="Freeform 5"/>
          <p:cNvSpPr/>
          <p:nvPr/>
        </p:nvSpPr>
        <p:spPr>
          <a:xfrm>
            <a:off x="7959969" y="0"/>
            <a:ext cx="1188297" cy="838200"/>
          </a:xfrm>
          <a:custGeom>
            <a:avLst/>
            <a:gdLst/>
            <a:ahLst/>
            <a:cxnLst/>
            <a:rect l="l" t="t" r="r" b="b"/>
            <a:pathLst>
              <a:path w="1639714" h="1248915">
                <a:moveTo>
                  <a:pt x="0" y="0"/>
                </a:moveTo>
                <a:lnTo>
                  <a:pt x="1639714" y="0"/>
                </a:lnTo>
                <a:lnTo>
                  <a:pt x="1639714" y="1248915"/>
                </a:lnTo>
                <a:lnTo>
                  <a:pt x="0" y="1248915"/>
                </a:lnTo>
                <a:lnTo>
                  <a:pt x="0" y="0"/>
                </a:lnTo>
                <a:close/>
              </a:path>
            </a:pathLst>
          </a:custGeom>
          <a:blipFill>
            <a:blip r:embed="rId3"/>
            <a:stretch>
              <a:fillRect/>
            </a:stretch>
          </a:blipFill>
        </p:spPr>
      </p:sp>
    </p:spTree>
    <p:extLst>
      <p:ext uri="{BB962C8B-B14F-4D97-AF65-F5344CB8AC3E}">
        <p14:creationId xmlns:p14="http://schemas.microsoft.com/office/powerpoint/2010/main" val="3226926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rgbClr val="002060"/>
                </a:solidFill>
                <a:latin typeface="Times New Roman" pitchFamily="18" charset="0"/>
                <a:cs typeface="Times New Roman" pitchFamily="18" charset="0"/>
              </a:rPr>
              <a:t>Results and/ or Analysis</a:t>
            </a:r>
          </a:p>
        </p:txBody>
      </p:sp>
      <p:sp>
        <p:nvSpPr>
          <p:cNvPr id="10" name="Content Placeholder 2"/>
          <p:cNvSpPr txBox="1">
            <a:spLocks/>
          </p:cNvSpPr>
          <p:nvPr/>
        </p:nvSpPr>
        <p:spPr>
          <a:xfrm>
            <a:off x="304800" y="1524000"/>
            <a:ext cx="8610600" cy="5024186"/>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400" b="1" dirty="0">
              <a:solidFill>
                <a:srgbClr val="002060"/>
              </a:solidFill>
              <a:latin typeface="Times New Roman" pitchFamily="18" charset="0"/>
              <a:cs typeface="Times New Roman" pitchFamily="18" charset="0"/>
            </a:endParaRPr>
          </a:p>
        </p:txBody>
      </p:sp>
      <p:sp>
        <p:nvSpPr>
          <p:cNvPr id="11" name="Freeform 4"/>
          <p:cNvSpPr/>
          <p:nvPr/>
        </p:nvSpPr>
        <p:spPr>
          <a:xfrm>
            <a:off x="1" y="59361"/>
            <a:ext cx="1214883" cy="767116"/>
          </a:xfrm>
          <a:custGeom>
            <a:avLst/>
            <a:gdLst/>
            <a:ahLst/>
            <a:cxnLst/>
            <a:rect l="l" t="t" r="r" b="b"/>
            <a:pathLst>
              <a:path w="2063818" h="1264123">
                <a:moveTo>
                  <a:pt x="0" y="0"/>
                </a:moveTo>
                <a:lnTo>
                  <a:pt x="2063819" y="0"/>
                </a:lnTo>
                <a:lnTo>
                  <a:pt x="2063819" y="1264123"/>
                </a:lnTo>
                <a:lnTo>
                  <a:pt x="0" y="1264123"/>
                </a:lnTo>
                <a:lnTo>
                  <a:pt x="0" y="0"/>
                </a:lnTo>
                <a:close/>
              </a:path>
            </a:pathLst>
          </a:custGeom>
          <a:blipFill>
            <a:blip r:embed="rId2"/>
            <a:stretch>
              <a:fillRect/>
            </a:stretch>
          </a:blipFill>
        </p:spPr>
      </p:sp>
      <p:sp>
        <p:nvSpPr>
          <p:cNvPr id="14" name="Freeform 5"/>
          <p:cNvSpPr/>
          <p:nvPr/>
        </p:nvSpPr>
        <p:spPr>
          <a:xfrm>
            <a:off x="7959969" y="0"/>
            <a:ext cx="1188297" cy="838200"/>
          </a:xfrm>
          <a:custGeom>
            <a:avLst/>
            <a:gdLst/>
            <a:ahLst/>
            <a:cxnLst/>
            <a:rect l="l" t="t" r="r" b="b"/>
            <a:pathLst>
              <a:path w="1639714" h="1248915">
                <a:moveTo>
                  <a:pt x="0" y="0"/>
                </a:moveTo>
                <a:lnTo>
                  <a:pt x="1639714" y="0"/>
                </a:lnTo>
                <a:lnTo>
                  <a:pt x="1639714" y="1248915"/>
                </a:lnTo>
                <a:lnTo>
                  <a:pt x="0" y="1248915"/>
                </a:lnTo>
                <a:lnTo>
                  <a:pt x="0" y="0"/>
                </a:lnTo>
                <a:close/>
              </a:path>
            </a:pathLst>
          </a:custGeom>
          <a:blipFill>
            <a:blip r:embed="rId3"/>
            <a:stretch>
              <a:fillRect/>
            </a:stretch>
          </a:blipFill>
        </p:spPr>
      </p:sp>
    </p:spTree>
    <p:extLst>
      <p:ext uri="{BB962C8B-B14F-4D97-AF65-F5344CB8AC3E}">
        <p14:creationId xmlns:p14="http://schemas.microsoft.com/office/powerpoint/2010/main" val="2271928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rgbClr val="002060"/>
                </a:solidFill>
                <a:latin typeface="Times New Roman" pitchFamily="18" charset="0"/>
                <a:cs typeface="Times New Roman" pitchFamily="18" charset="0"/>
              </a:rPr>
              <a:t>Conclusion</a:t>
            </a:r>
          </a:p>
        </p:txBody>
      </p:sp>
      <p:sp>
        <p:nvSpPr>
          <p:cNvPr id="10" name="Content Placeholder 2"/>
          <p:cNvSpPr txBox="1">
            <a:spLocks/>
          </p:cNvSpPr>
          <p:nvPr/>
        </p:nvSpPr>
        <p:spPr>
          <a:xfrm>
            <a:off x="304800" y="1524000"/>
            <a:ext cx="8610600" cy="5024186"/>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000" dirty="0">
                <a:latin typeface="Times New Roman" panose="02020603050405020304" pitchFamily="18" charset="0"/>
                <a:cs typeface="Times New Roman" panose="02020603050405020304" pitchFamily="18" charset="0"/>
              </a:rPr>
              <a:t>In conclusion, the ForeSight Stocks App represents a significant leap in democratizing access to predictive analytics within the realm of financial markets. Through a seamless integration of Streamlit, the Prophet library, and Yahoo Finance's data, this solution empowers users with insightful forecasts and historical insights into select stocks, indices, and crypto currencies. The app's ability to process historical data, visualize trends, and generate future price predictions provides users with a valuable tool for informed decision-making in the dynamic world of stock trading. By leveraging advanced forecasting algorithms and presenting results in an intuitive interface, the app bridges the gap between complex predictive models and user accessibility.</a:t>
            </a:r>
            <a:endParaRPr lang="en-US" sz="2000" b="1" dirty="0">
              <a:solidFill>
                <a:srgbClr val="002060"/>
              </a:solidFill>
              <a:latin typeface="Times New Roman" pitchFamily="18" charset="0"/>
              <a:cs typeface="Times New Roman" pitchFamily="18" charset="0"/>
            </a:endParaRPr>
          </a:p>
        </p:txBody>
      </p:sp>
      <p:sp>
        <p:nvSpPr>
          <p:cNvPr id="11" name="Freeform 4"/>
          <p:cNvSpPr/>
          <p:nvPr/>
        </p:nvSpPr>
        <p:spPr>
          <a:xfrm>
            <a:off x="1" y="59361"/>
            <a:ext cx="1214883" cy="767116"/>
          </a:xfrm>
          <a:custGeom>
            <a:avLst/>
            <a:gdLst/>
            <a:ahLst/>
            <a:cxnLst/>
            <a:rect l="l" t="t" r="r" b="b"/>
            <a:pathLst>
              <a:path w="2063818" h="1264123">
                <a:moveTo>
                  <a:pt x="0" y="0"/>
                </a:moveTo>
                <a:lnTo>
                  <a:pt x="2063819" y="0"/>
                </a:lnTo>
                <a:lnTo>
                  <a:pt x="2063819" y="1264123"/>
                </a:lnTo>
                <a:lnTo>
                  <a:pt x="0" y="1264123"/>
                </a:lnTo>
                <a:lnTo>
                  <a:pt x="0" y="0"/>
                </a:lnTo>
                <a:close/>
              </a:path>
            </a:pathLst>
          </a:custGeom>
          <a:blipFill>
            <a:blip r:embed="rId2"/>
            <a:stretch>
              <a:fillRect/>
            </a:stretch>
          </a:blipFill>
        </p:spPr>
      </p:sp>
      <p:sp>
        <p:nvSpPr>
          <p:cNvPr id="14" name="Freeform 5"/>
          <p:cNvSpPr/>
          <p:nvPr/>
        </p:nvSpPr>
        <p:spPr>
          <a:xfrm>
            <a:off x="7959969" y="0"/>
            <a:ext cx="1188297" cy="838200"/>
          </a:xfrm>
          <a:custGeom>
            <a:avLst/>
            <a:gdLst/>
            <a:ahLst/>
            <a:cxnLst/>
            <a:rect l="l" t="t" r="r" b="b"/>
            <a:pathLst>
              <a:path w="1639714" h="1248915">
                <a:moveTo>
                  <a:pt x="0" y="0"/>
                </a:moveTo>
                <a:lnTo>
                  <a:pt x="1639714" y="0"/>
                </a:lnTo>
                <a:lnTo>
                  <a:pt x="1639714" y="1248915"/>
                </a:lnTo>
                <a:lnTo>
                  <a:pt x="0" y="1248915"/>
                </a:lnTo>
                <a:lnTo>
                  <a:pt x="0" y="0"/>
                </a:lnTo>
                <a:close/>
              </a:path>
            </a:pathLst>
          </a:custGeom>
          <a:blipFill>
            <a:blip r:embed="rId3"/>
            <a:stretch>
              <a:fillRect/>
            </a:stretch>
          </a:blipFill>
        </p:spPr>
      </p:sp>
    </p:spTree>
    <p:extLst>
      <p:ext uri="{BB962C8B-B14F-4D97-AF65-F5344CB8AC3E}">
        <p14:creationId xmlns:p14="http://schemas.microsoft.com/office/powerpoint/2010/main" val="2671088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solidFill>
                  <a:srgbClr val="002060"/>
                </a:solidFill>
                <a:latin typeface="Times New Roman" pitchFamily="18" charset="0"/>
                <a:cs typeface="Times New Roman" pitchFamily="18" charset="0"/>
              </a:rPr>
              <a:t>References</a:t>
            </a:r>
          </a:p>
        </p:txBody>
      </p:sp>
      <p:sp>
        <p:nvSpPr>
          <p:cNvPr id="10" name="Content Placeholder 2"/>
          <p:cNvSpPr txBox="1">
            <a:spLocks/>
          </p:cNvSpPr>
          <p:nvPr/>
        </p:nvSpPr>
        <p:spPr>
          <a:xfrm>
            <a:off x="304800" y="1524000"/>
            <a:ext cx="8610600" cy="5024186"/>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US" sz="2400" b="1" dirty="0">
              <a:solidFill>
                <a:srgbClr val="002060"/>
              </a:solidFill>
              <a:latin typeface="Times New Roman" pitchFamily="18" charset="0"/>
              <a:cs typeface="Times New Roman" pitchFamily="18" charset="0"/>
            </a:endParaRPr>
          </a:p>
        </p:txBody>
      </p:sp>
      <p:sp>
        <p:nvSpPr>
          <p:cNvPr id="11" name="Freeform 4"/>
          <p:cNvSpPr/>
          <p:nvPr/>
        </p:nvSpPr>
        <p:spPr>
          <a:xfrm>
            <a:off x="1" y="59361"/>
            <a:ext cx="1214883" cy="767116"/>
          </a:xfrm>
          <a:custGeom>
            <a:avLst/>
            <a:gdLst/>
            <a:ahLst/>
            <a:cxnLst/>
            <a:rect l="l" t="t" r="r" b="b"/>
            <a:pathLst>
              <a:path w="2063818" h="1264123">
                <a:moveTo>
                  <a:pt x="0" y="0"/>
                </a:moveTo>
                <a:lnTo>
                  <a:pt x="2063819" y="0"/>
                </a:lnTo>
                <a:lnTo>
                  <a:pt x="2063819" y="1264123"/>
                </a:lnTo>
                <a:lnTo>
                  <a:pt x="0" y="1264123"/>
                </a:lnTo>
                <a:lnTo>
                  <a:pt x="0" y="0"/>
                </a:lnTo>
                <a:close/>
              </a:path>
            </a:pathLst>
          </a:custGeom>
          <a:blipFill>
            <a:blip r:embed="rId2"/>
            <a:stretch>
              <a:fillRect/>
            </a:stretch>
          </a:blipFill>
        </p:spPr>
      </p:sp>
      <p:sp>
        <p:nvSpPr>
          <p:cNvPr id="14" name="Freeform 5"/>
          <p:cNvSpPr/>
          <p:nvPr/>
        </p:nvSpPr>
        <p:spPr>
          <a:xfrm>
            <a:off x="7959969" y="0"/>
            <a:ext cx="1188297" cy="838200"/>
          </a:xfrm>
          <a:custGeom>
            <a:avLst/>
            <a:gdLst/>
            <a:ahLst/>
            <a:cxnLst/>
            <a:rect l="l" t="t" r="r" b="b"/>
            <a:pathLst>
              <a:path w="1639714" h="1248915">
                <a:moveTo>
                  <a:pt x="0" y="0"/>
                </a:moveTo>
                <a:lnTo>
                  <a:pt x="1639714" y="0"/>
                </a:lnTo>
                <a:lnTo>
                  <a:pt x="1639714" y="1248915"/>
                </a:lnTo>
                <a:lnTo>
                  <a:pt x="0" y="1248915"/>
                </a:lnTo>
                <a:lnTo>
                  <a:pt x="0" y="0"/>
                </a:lnTo>
                <a:close/>
              </a:path>
            </a:pathLst>
          </a:custGeom>
          <a:blipFill>
            <a:blip r:embed="rId3"/>
            <a:stretch>
              <a:fillRect/>
            </a:stretch>
          </a:blipFill>
        </p:spPr>
      </p:sp>
    </p:spTree>
    <p:extLst>
      <p:ext uri="{BB962C8B-B14F-4D97-AF65-F5344CB8AC3E}">
        <p14:creationId xmlns:p14="http://schemas.microsoft.com/office/powerpoint/2010/main" val="1604894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710</TotalTime>
  <Words>948</Words>
  <Application>Microsoft Office PowerPoint</Application>
  <PresentationFormat>On-screen Show (4:3)</PresentationFormat>
  <Paragraphs>52</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Outline  </vt:lpstr>
      <vt:lpstr>Team Members</vt:lpstr>
      <vt:lpstr>Introduction/ Motivation</vt:lpstr>
      <vt:lpstr>Proposed  Method</vt:lpstr>
      <vt:lpstr>Results and/ or Analysis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dc:title>
  <dc:creator>IIITM-K</dc:creator>
  <cp:lastModifiedBy>MILAN DAS</cp:lastModifiedBy>
  <cp:revision>88</cp:revision>
  <dcterms:created xsi:type="dcterms:W3CDTF">2015-11-18T04:42:35Z</dcterms:created>
  <dcterms:modified xsi:type="dcterms:W3CDTF">2024-02-11T04:50:58Z</dcterms:modified>
</cp:coreProperties>
</file>