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32918400" cy="21945600"/>
  <p:notesSz cx="700405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83C4"/>
    <a:srgbClr val="0066FF"/>
    <a:srgbClr val="6699FF"/>
    <a:srgbClr val="3399FF"/>
    <a:srgbClr val="990033"/>
    <a:srgbClr val="640021"/>
    <a:srgbClr val="666633"/>
    <a:srgbClr val="B40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5FADB-E143-41BF-8216-11F207C86F1D}" v="109" dt="2024-10-01T19:26:44.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5" autoAdjust="0"/>
    <p:restoredTop sz="94728" autoAdjust="0"/>
  </p:normalViewPr>
  <p:slideViewPr>
    <p:cSldViewPr>
      <p:cViewPr>
        <p:scale>
          <a:sx n="25" d="100"/>
          <a:sy n="25" d="100"/>
        </p:scale>
        <p:origin x="1368" y="219"/>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4ED2-4A80-218B-5781-21D97B8D533E}"/>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2D99FCCD-BB93-0318-BA71-B0D518A94CED}"/>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6BEE20C3-64D1-42B4-B1F9-0B85CBCD663C}"/>
              </a:ext>
            </a:extLst>
          </p:cNvPr>
          <p:cNvSpPr>
            <a:spLocks noGrp="1"/>
          </p:cNvSpPr>
          <p:nvPr>
            <p:ph type="dt" sz="half" idx="10"/>
          </p:nvPr>
        </p:nvSpPr>
        <p:spPr/>
        <p:txBody>
          <a:bodyPr/>
          <a:lstStyle/>
          <a:p>
            <a:fld id="{AF8DD645-B9B4-46EE-B031-35C24A448A04}" type="datetimeFigureOut">
              <a:rPr lang="en-US" smtClean="0"/>
              <a:t>10/1/2024</a:t>
            </a:fld>
            <a:endParaRPr lang="en-US" dirty="0"/>
          </a:p>
        </p:txBody>
      </p:sp>
      <p:sp>
        <p:nvSpPr>
          <p:cNvPr id="5" name="Footer Placeholder 4">
            <a:extLst>
              <a:ext uri="{FF2B5EF4-FFF2-40B4-BE49-F238E27FC236}">
                <a16:creationId xmlns:a16="http://schemas.microsoft.com/office/drawing/2014/main" id="{598F6E0F-AFD5-0FC7-09E4-075A72DFB59A}"/>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891F21F9-65F2-F0CC-9191-AC15D34DEA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33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1C74-BEE7-9094-FD6E-020AB61D0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C364B-86FE-8416-9BEA-9BE559C0B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8E013-D2F0-696D-5181-5BEEE7057FBE}"/>
              </a:ext>
            </a:extLst>
          </p:cNvPr>
          <p:cNvSpPr>
            <a:spLocks noGrp="1"/>
          </p:cNvSpPr>
          <p:nvPr>
            <p:ph type="dt" sz="half" idx="10"/>
          </p:nvPr>
        </p:nvSpPr>
        <p:spPr/>
        <p:txBody>
          <a:bodyPr/>
          <a:lstStyle/>
          <a:p>
            <a:fld id="{1F1580A0-ED6C-4884-9FFE-87471827F59A}" type="datetimeFigureOut">
              <a:rPr lang="en-US" smtClean="0"/>
              <a:t>10/1/2024</a:t>
            </a:fld>
            <a:endParaRPr lang="en-US" dirty="0"/>
          </a:p>
        </p:txBody>
      </p:sp>
      <p:sp>
        <p:nvSpPr>
          <p:cNvPr id="5" name="Footer Placeholder 4">
            <a:extLst>
              <a:ext uri="{FF2B5EF4-FFF2-40B4-BE49-F238E27FC236}">
                <a16:creationId xmlns:a16="http://schemas.microsoft.com/office/drawing/2014/main" id="{9E075330-95C0-ED9B-A8F4-E409840441F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234DDB76-3E73-113D-0240-0832AB5EC6B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314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8FD74-E368-F8F3-899B-B3DC07ED294C}"/>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F40BC-2C40-28FE-F94D-21AB38B22D49}"/>
              </a:ext>
            </a:extLst>
          </p:cNvPr>
          <p:cNvSpPr>
            <a:spLocks noGrp="1"/>
          </p:cNvSpPr>
          <p:nvPr>
            <p:ph type="body" orient="vert" idx="1"/>
          </p:nvPr>
        </p:nvSpPr>
        <p:spPr>
          <a:xfrm>
            <a:off x="2263140"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1E654-733E-63D1-BA60-E877B231868F}"/>
              </a:ext>
            </a:extLst>
          </p:cNvPr>
          <p:cNvSpPr>
            <a:spLocks noGrp="1"/>
          </p:cNvSpPr>
          <p:nvPr>
            <p:ph type="dt" sz="half" idx="10"/>
          </p:nvPr>
        </p:nvSpPr>
        <p:spPr/>
        <p:txBody>
          <a:bodyPr/>
          <a:lstStyle/>
          <a:p>
            <a:fld id="{29474D98-3273-47CE-B312-A00AAFA2779F}" type="datetimeFigureOut">
              <a:rPr lang="en-US" smtClean="0"/>
              <a:t>10/1/2024</a:t>
            </a:fld>
            <a:endParaRPr lang="en-US" dirty="0"/>
          </a:p>
        </p:txBody>
      </p:sp>
      <p:sp>
        <p:nvSpPr>
          <p:cNvPr id="5" name="Footer Placeholder 4">
            <a:extLst>
              <a:ext uri="{FF2B5EF4-FFF2-40B4-BE49-F238E27FC236}">
                <a16:creationId xmlns:a16="http://schemas.microsoft.com/office/drawing/2014/main" id="{09675831-08E9-2368-EBAE-59985E6BF12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549B99B-8260-B13B-64C5-41E06309B6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52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BF4D-B62D-787C-A4EA-40DD761A5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F2B97-6AB0-8C0B-2EC3-58813FEE4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39C15-62A5-7A6C-6A7F-4B8AC77F05A0}"/>
              </a:ext>
            </a:extLst>
          </p:cNvPr>
          <p:cNvSpPr>
            <a:spLocks noGrp="1"/>
          </p:cNvSpPr>
          <p:nvPr>
            <p:ph type="dt" sz="half" idx="10"/>
          </p:nvPr>
        </p:nvSpPr>
        <p:spPr/>
        <p:txBody>
          <a:bodyPr/>
          <a:lstStyle/>
          <a:p>
            <a:fld id="{616993E9-CEF0-47B7-AEA6-AFACC79966BA}" type="datetimeFigureOut">
              <a:rPr lang="en-US" smtClean="0"/>
              <a:t>10/1/2024</a:t>
            </a:fld>
            <a:endParaRPr lang="en-US" dirty="0"/>
          </a:p>
        </p:txBody>
      </p:sp>
      <p:sp>
        <p:nvSpPr>
          <p:cNvPr id="5" name="Footer Placeholder 4">
            <a:extLst>
              <a:ext uri="{FF2B5EF4-FFF2-40B4-BE49-F238E27FC236}">
                <a16:creationId xmlns:a16="http://schemas.microsoft.com/office/drawing/2014/main" id="{4D7CAB79-E8B1-A5F5-8633-7D162BDE184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6F3A064-3193-9D87-75C2-BA4483E663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071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89AF-F70C-6C2D-C911-C646E9AAE2FD}"/>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30F26FA5-5570-3063-DFD4-183E3EE44D6C}"/>
              </a:ext>
            </a:extLst>
          </p:cNvPr>
          <p:cNvSpPr>
            <a:spLocks noGrp="1"/>
          </p:cNvSpPr>
          <p:nvPr>
            <p:ph type="body" idx="1"/>
          </p:nvPr>
        </p:nvSpPr>
        <p:spPr>
          <a:xfrm>
            <a:off x="2245995" y="14686283"/>
            <a:ext cx="28392120" cy="4800598"/>
          </a:xfrm>
        </p:spPr>
        <p:txBody>
          <a:bodyPr/>
          <a:lstStyle>
            <a:lvl1pPr marL="0" indent="0">
              <a:buNone/>
              <a:defRPr sz="6480">
                <a:solidFill>
                  <a:schemeClr val="tx1">
                    <a:tint val="82000"/>
                  </a:schemeClr>
                </a:solidFill>
              </a:defRPr>
            </a:lvl1pPr>
            <a:lvl2pPr marL="1234440" indent="0">
              <a:buNone/>
              <a:defRPr sz="5400">
                <a:solidFill>
                  <a:schemeClr val="tx1">
                    <a:tint val="82000"/>
                  </a:schemeClr>
                </a:solidFill>
              </a:defRPr>
            </a:lvl2pPr>
            <a:lvl3pPr marL="2468880" indent="0">
              <a:buNone/>
              <a:defRPr sz="4860">
                <a:solidFill>
                  <a:schemeClr val="tx1">
                    <a:tint val="82000"/>
                  </a:schemeClr>
                </a:solidFill>
              </a:defRPr>
            </a:lvl3pPr>
            <a:lvl4pPr marL="3703320" indent="0">
              <a:buNone/>
              <a:defRPr sz="4320">
                <a:solidFill>
                  <a:schemeClr val="tx1">
                    <a:tint val="82000"/>
                  </a:schemeClr>
                </a:solidFill>
              </a:defRPr>
            </a:lvl4pPr>
            <a:lvl5pPr marL="4937760" indent="0">
              <a:buNone/>
              <a:defRPr sz="4320">
                <a:solidFill>
                  <a:schemeClr val="tx1">
                    <a:tint val="82000"/>
                  </a:schemeClr>
                </a:solidFill>
              </a:defRPr>
            </a:lvl5pPr>
            <a:lvl6pPr marL="6172200" indent="0">
              <a:buNone/>
              <a:defRPr sz="4320">
                <a:solidFill>
                  <a:schemeClr val="tx1">
                    <a:tint val="82000"/>
                  </a:schemeClr>
                </a:solidFill>
              </a:defRPr>
            </a:lvl6pPr>
            <a:lvl7pPr marL="7406640" indent="0">
              <a:buNone/>
              <a:defRPr sz="4320">
                <a:solidFill>
                  <a:schemeClr val="tx1">
                    <a:tint val="82000"/>
                  </a:schemeClr>
                </a:solidFill>
              </a:defRPr>
            </a:lvl7pPr>
            <a:lvl8pPr marL="8641080" indent="0">
              <a:buNone/>
              <a:defRPr sz="4320">
                <a:solidFill>
                  <a:schemeClr val="tx1">
                    <a:tint val="82000"/>
                  </a:schemeClr>
                </a:solidFill>
              </a:defRPr>
            </a:lvl8pPr>
            <a:lvl9pPr marL="9875520" indent="0">
              <a:buNone/>
              <a:defRPr sz="43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241981-7757-2E77-2512-E32838EDC053}"/>
              </a:ext>
            </a:extLst>
          </p:cNvPr>
          <p:cNvSpPr>
            <a:spLocks noGrp="1"/>
          </p:cNvSpPr>
          <p:nvPr>
            <p:ph type="dt" sz="half" idx="10"/>
          </p:nvPr>
        </p:nvSpPr>
        <p:spPr/>
        <p:txBody>
          <a:bodyPr/>
          <a:lstStyle/>
          <a:p>
            <a:fld id="{D2434F47-3A99-4701-A7D9-FE6C4D9DA92E}" type="datetimeFigureOut">
              <a:rPr lang="en-US" smtClean="0"/>
              <a:t>10/1/2024</a:t>
            </a:fld>
            <a:endParaRPr lang="en-US" dirty="0"/>
          </a:p>
        </p:txBody>
      </p:sp>
      <p:sp>
        <p:nvSpPr>
          <p:cNvPr id="5" name="Footer Placeholder 4">
            <a:extLst>
              <a:ext uri="{FF2B5EF4-FFF2-40B4-BE49-F238E27FC236}">
                <a16:creationId xmlns:a16="http://schemas.microsoft.com/office/drawing/2014/main" id="{261C4D1D-E362-AA7E-DA69-32562EFE633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BD0E27F-515D-AB93-B511-4ECB574BE76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66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2B5C-2717-0DA0-EF75-AD8B292E8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D32F7-C4DA-8DC3-005E-EC1C74185987}"/>
              </a:ext>
            </a:extLst>
          </p:cNvPr>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A598A1-7BE0-71F6-BA44-23F9852F0E62}"/>
              </a:ext>
            </a:extLst>
          </p:cNvPr>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0812A-4FF1-1467-9BFC-F13D44A00128}"/>
              </a:ext>
            </a:extLst>
          </p:cNvPr>
          <p:cNvSpPr>
            <a:spLocks noGrp="1"/>
          </p:cNvSpPr>
          <p:nvPr>
            <p:ph type="dt" sz="half" idx="10"/>
          </p:nvPr>
        </p:nvSpPr>
        <p:spPr/>
        <p:txBody>
          <a:bodyPr/>
          <a:lstStyle/>
          <a:p>
            <a:fld id="{99E62588-EC5C-453B-A942-AA1C7EFEEF33}" type="datetimeFigureOut">
              <a:rPr lang="en-US" smtClean="0"/>
              <a:t>10/1/2024</a:t>
            </a:fld>
            <a:endParaRPr lang="en-US" dirty="0"/>
          </a:p>
        </p:txBody>
      </p:sp>
      <p:sp>
        <p:nvSpPr>
          <p:cNvPr id="6" name="Footer Placeholder 5">
            <a:extLst>
              <a:ext uri="{FF2B5EF4-FFF2-40B4-BE49-F238E27FC236}">
                <a16:creationId xmlns:a16="http://schemas.microsoft.com/office/drawing/2014/main" id="{3EC70983-1506-8700-D55A-6033C83D009D}"/>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BD70CFDA-F5DD-88E0-31B4-E56DE0FCD71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65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DA4C-6314-05A8-0AE6-2AE03455E8A5}"/>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0099D-ABA8-6D96-A362-06C4597DBC87}"/>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a:extLst>
              <a:ext uri="{FF2B5EF4-FFF2-40B4-BE49-F238E27FC236}">
                <a16:creationId xmlns:a16="http://schemas.microsoft.com/office/drawing/2014/main" id="{7E2ED845-2F01-B5D1-E0F2-F5F47897B389}"/>
              </a:ext>
            </a:extLst>
          </p:cNvPr>
          <p:cNvSpPr>
            <a:spLocks noGrp="1"/>
          </p:cNvSpPr>
          <p:nvPr>
            <p:ph sz="half" idx="2"/>
          </p:nvPr>
        </p:nvSpPr>
        <p:spPr>
          <a:xfrm>
            <a:off x="2267429" y="8016240"/>
            <a:ext cx="13926025"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04CC31-E11C-EE67-4B0B-C685ED3EA798}"/>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a:extLst>
              <a:ext uri="{FF2B5EF4-FFF2-40B4-BE49-F238E27FC236}">
                <a16:creationId xmlns:a16="http://schemas.microsoft.com/office/drawing/2014/main" id="{275983A8-4D11-404D-A0FB-0AFAAD534FB4}"/>
              </a:ext>
            </a:extLst>
          </p:cNvPr>
          <p:cNvSpPr>
            <a:spLocks noGrp="1"/>
          </p:cNvSpPr>
          <p:nvPr>
            <p:ph sz="quarter" idx="4"/>
          </p:nvPr>
        </p:nvSpPr>
        <p:spPr>
          <a:xfrm>
            <a:off x="16664940"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CAF594-4DA7-E8F8-B3A4-3F7877C3970C}"/>
              </a:ext>
            </a:extLst>
          </p:cNvPr>
          <p:cNvSpPr>
            <a:spLocks noGrp="1"/>
          </p:cNvSpPr>
          <p:nvPr>
            <p:ph type="dt" sz="half" idx="10"/>
          </p:nvPr>
        </p:nvSpPr>
        <p:spPr/>
        <p:txBody>
          <a:bodyPr/>
          <a:lstStyle/>
          <a:p>
            <a:fld id="{22D5D575-BDA5-4AAF-81DC-5D38C213A391}" type="datetimeFigureOut">
              <a:rPr lang="en-US" smtClean="0"/>
              <a:t>10/1/2024</a:t>
            </a:fld>
            <a:endParaRPr lang="en-US" dirty="0"/>
          </a:p>
        </p:txBody>
      </p:sp>
      <p:sp>
        <p:nvSpPr>
          <p:cNvPr id="8" name="Footer Placeholder 7">
            <a:extLst>
              <a:ext uri="{FF2B5EF4-FFF2-40B4-BE49-F238E27FC236}">
                <a16:creationId xmlns:a16="http://schemas.microsoft.com/office/drawing/2014/main" id="{BFAF5222-6521-17CB-C5D0-DCE94ACF389E}"/>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A92112D-7AEA-667E-6923-BDC39BDBF5E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80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4E0-86E5-21C0-90D2-A570FD346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2F47A-D55B-9C73-7687-00A397A7B5D2}"/>
              </a:ext>
            </a:extLst>
          </p:cNvPr>
          <p:cNvSpPr>
            <a:spLocks noGrp="1"/>
          </p:cNvSpPr>
          <p:nvPr>
            <p:ph type="dt" sz="half" idx="10"/>
          </p:nvPr>
        </p:nvSpPr>
        <p:spPr/>
        <p:txBody>
          <a:bodyPr/>
          <a:lstStyle/>
          <a:p>
            <a:fld id="{48F9C5B0-21BA-48EA-B067-5E37072B4F18}" type="datetimeFigureOut">
              <a:rPr lang="en-US" smtClean="0"/>
              <a:t>10/1/2024</a:t>
            </a:fld>
            <a:endParaRPr lang="en-US" dirty="0"/>
          </a:p>
        </p:txBody>
      </p:sp>
      <p:sp>
        <p:nvSpPr>
          <p:cNvPr id="4" name="Footer Placeholder 3">
            <a:extLst>
              <a:ext uri="{FF2B5EF4-FFF2-40B4-BE49-F238E27FC236}">
                <a16:creationId xmlns:a16="http://schemas.microsoft.com/office/drawing/2014/main" id="{426FF41F-07CA-F9E6-EB1D-D8930767420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F3B671E-BC3B-6A0D-0012-03DCAC2CCE9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56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4B18A-5939-8DBE-966A-BEACF93FE2FE}"/>
              </a:ext>
            </a:extLst>
          </p:cNvPr>
          <p:cNvSpPr>
            <a:spLocks noGrp="1"/>
          </p:cNvSpPr>
          <p:nvPr>
            <p:ph type="dt" sz="half" idx="10"/>
          </p:nvPr>
        </p:nvSpPr>
        <p:spPr/>
        <p:txBody>
          <a:bodyPr/>
          <a:lstStyle/>
          <a:p>
            <a:fld id="{9CB959AD-49F4-478E-A013-BE606CDD1B41}" type="datetimeFigureOut">
              <a:rPr lang="en-US" smtClean="0"/>
              <a:t>10/1/2024</a:t>
            </a:fld>
            <a:endParaRPr lang="en-US" dirty="0"/>
          </a:p>
        </p:txBody>
      </p:sp>
      <p:sp>
        <p:nvSpPr>
          <p:cNvPr id="3" name="Footer Placeholder 2">
            <a:extLst>
              <a:ext uri="{FF2B5EF4-FFF2-40B4-BE49-F238E27FC236}">
                <a16:creationId xmlns:a16="http://schemas.microsoft.com/office/drawing/2014/main" id="{B5227CD8-F102-879E-F6CC-8838763883E5}"/>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1FB19679-03A6-6EF6-642B-6D37A59D848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38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52A0-6D79-F565-ECEB-A485BE337706}"/>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9F58B0CF-67CB-1437-A5CF-13F16CBD644B}"/>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4AD7E1-37FD-8F0C-19F1-E3E0A53FEC0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a:extLst>
              <a:ext uri="{FF2B5EF4-FFF2-40B4-BE49-F238E27FC236}">
                <a16:creationId xmlns:a16="http://schemas.microsoft.com/office/drawing/2014/main" id="{448DF208-24DA-91D5-E702-E72C145D243F}"/>
              </a:ext>
            </a:extLst>
          </p:cNvPr>
          <p:cNvSpPr>
            <a:spLocks noGrp="1"/>
          </p:cNvSpPr>
          <p:nvPr>
            <p:ph type="dt" sz="half" idx="10"/>
          </p:nvPr>
        </p:nvSpPr>
        <p:spPr/>
        <p:txBody>
          <a:bodyPr/>
          <a:lstStyle/>
          <a:p>
            <a:fld id="{9755E8D2-BCEE-4D3D-AE6D-93BD204BAD0C}" type="datetimeFigureOut">
              <a:rPr lang="en-US" smtClean="0"/>
              <a:t>10/1/2024</a:t>
            </a:fld>
            <a:endParaRPr lang="en-US" dirty="0"/>
          </a:p>
        </p:txBody>
      </p:sp>
      <p:sp>
        <p:nvSpPr>
          <p:cNvPr id="6" name="Footer Placeholder 5">
            <a:extLst>
              <a:ext uri="{FF2B5EF4-FFF2-40B4-BE49-F238E27FC236}">
                <a16:creationId xmlns:a16="http://schemas.microsoft.com/office/drawing/2014/main" id="{C1BB071C-82F7-067A-18F5-586D35771A47}"/>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0BEF91C-77D5-B027-33B3-F347265DD14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22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8B78-48FB-EB20-D3EB-526ECC03AF2C}"/>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CDB1F171-634F-64F6-3137-4C05D1AE13DA}"/>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AE9C9BB1-6BCB-8E9F-E3D0-0DCE410E5F4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a:extLst>
              <a:ext uri="{FF2B5EF4-FFF2-40B4-BE49-F238E27FC236}">
                <a16:creationId xmlns:a16="http://schemas.microsoft.com/office/drawing/2014/main" id="{C45BEBA8-5FDE-13A2-1ECB-5272EE95C052}"/>
              </a:ext>
            </a:extLst>
          </p:cNvPr>
          <p:cNvSpPr>
            <a:spLocks noGrp="1"/>
          </p:cNvSpPr>
          <p:nvPr>
            <p:ph type="dt" sz="half" idx="10"/>
          </p:nvPr>
        </p:nvSpPr>
        <p:spPr/>
        <p:txBody>
          <a:bodyPr/>
          <a:lstStyle/>
          <a:p>
            <a:fld id="{0BBF110E-D48F-4A61-BE6D-11D38A61FE05}" type="datetimeFigureOut">
              <a:rPr lang="en-US" smtClean="0"/>
              <a:t>10/1/2024</a:t>
            </a:fld>
            <a:endParaRPr lang="en-US" dirty="0"/>
          </a:p>
        </p:txBody>
      </p:sp>
      <p:sp>
        <p:nvSpPr>
          <p:cNvPr id="6" name="Footer Placeholder 5">
            <a:extLst>
              <a:ext uri="{FF2B5EF4-FFF2-40B4-BE49-F238E27FC236}">
                <a16:creationId xmlns:a16="http://schemas.microsoft.com/office/drawing/2014/main" id="{59248326-7FC9-DE00-6619-1B67B4A6DA0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DE2D652-BC82-3E55-5AD1-D7E029697E2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20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7ECB0-B8C0-9DC9-11C8-FD74FD036E36}"/>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9A99F-BCF9-928A-BB06-D3911D56D0B4}"/>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8C84-9538-C661-3302-56DE731BE426}"/>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82000"/>
                  </a:schemeClr>
                </a:solidFill>
              </a:defRPr>
            </a:lvl1pPr>
          </a:lstStyle>
          <a:p>
            <a:fld id="{0FE61780-2E25-4081-A2D9-4C0805256F67}" type="datetimeFigureOut">
              <a:rPr lang="en-US" smtClean="0"/>
              <a:t>10/1/2024</a:t>
            </a:fld>
            <a:endParaRPr lang="en-US" dirty="0"/>
          </a:p>
        </p:txBody>
      </p:sp>
      <p:sp>
        <p:nvSpPr>
          <p:cNvPr id="5" name="Footer Placeholder 4">
            <a:extLst>
              <a:ext uri="{FF2B5EF4-FFF2-40B4-BE49-F238E27FC236}">
                <a16:creationId xmlns:a16="http://schemas.microsoft.com/office/drawing/2014/main" id="{B00F8357-1CAE-F55F-DE84-74C7DADA5685}"/>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82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34F21537-3C11-FBA3-D7FF-E6D98534CDC0}"/>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82000"/>
                  </a:schemeClr>
                </a:solidFill>
              </a:defRPr>
            </a:lvl1pPr>
          </a:lstStyle>
          <a:p>
            <a:fld id="{D57F1E4F-1CFF-5643-939E-217C01CDF565}" type="slidenum">
              <a:rPr lang="en-US" smtClean="0"/>
              <a:pPr/>
              <a:t>‹#›</a:t>
            </a:fld>
            <a:endParaRPr lang="en-US" dirty="0"/>
          </a:p>
        </p:txBody>
      </p:sp>
      <p:sp>
        <p:nvSpPr>
          <p:cNvPr id="7" name="Rectangle 7">
            <a:extLst>
              <a:ext uri="{FF2B5EF4-FFF2-40B4-BE49-F238E27FC236}">
                <a16:creationId xmlns:a16="http://schemas.microsoft.com/office/drawing/2014/main" id="{CD600B5D-5193-FEE2-82A1-327782AC70D0}"/>
              </a:ext>
            </a:extLst>
          </p:cNvPr>
          <p:cNvSpPr>
            <a:spLocks noChangeArrowheads="1"/>
          </p:cNvSpPr>
          <p:nvPr userDrawn="1"/>
        </p:nvSpPr>
        <p:spPr bwMode="auto">
          <a:xfrm>
            <a:off x="0" y="3656013"/>
            <a:ext cx="5484813" cy="18281650"/>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a:endParaRPr lang="en-US" altLang="en-US" sz="4800">
              <a:latin typeface="Impact" panose="020B0806030902050204" pitchFamily="34" charset="0"/>
            </a:endParaRPr>
          </a:p>
        </p:txBody>
      </p:sp>
      <p:sp>
        <p:nvSpPr>
          <p:cNvPr id="8" name="Rectangle 8">
            <a:extLst>
              <a:ext uri="{FF2B5EF4-FFF2-40B4-BE49-F238E27FC236}">
                <a16:creationId xmlns:a16="http://schemas.microsoft.com/office/drawing/2014/main" id="{286F737A-67CB-F5BA-A5C9-5CE5786CF938}"/>
              </a:ext>
            </a:extLst>
          </p:cNvPr>
          <p:cNvSpPr>
            <a:spLocks noChangeArrowheads="1"/>
          </p:cNvSpPr>
          <p:nvPr userDrawn="1"/>
        </p:nvSpPr>
        <p:spPr bwMode="auto">
          <a:xfrm>
            <a:off x="5484813" y="0"/>
            <a:ext cx="27422475" cy="36560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9" name="Rectangle 9">
            <a:extLst>
              <a:ext uri="{FF2B5EF4-FFF2-40B4-BE49-F238E27FC236}">
                <a16:creationId xmlns:a16="http://schemas.microsoft.com/office/drawing/2014/main" id="{E78C35D0-7469-1A8A-CA06-580D8044DDDB}"/>
              </a:ext>
            </a:extLst>
          </p:cNvPr>
          <p:cNvSpPr>
            <a:spLocks noChangeArrowheads="1"/>
          </p:cNvSpPr>
          <p:nvPr userDrawn="1"/>
        </p:nvSpPr>
        <p:spPr bwMode="auto">
          <a:xfrm>
            <a:off x="5484813" y="3656013"/>
            <a:ext cx="27422475" cy="1828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 name="Line 11">
            <a:extLst>
              <a:ext uri="{FF2B5EF4-FFF2-40B4-BE49-F238E27FC236}">
                <a16:creationId xmlns:a16="http://schemas.microsoft.com/office/drawing/2014/main" id="{4EEB420A-5EF2-2EF6-1A49-1A8B584DA706}"/>
              </a:ext>
            </a:extLst>
          </p:cNvPr>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2">
            <a:extLst>
              <a:ext uri="{FF2B5EF4-FFF2-40B4-BE49-F238E27FC236}">
                <a16:creationId xmlns:a16="http://schemas.microsoft.com/office/drawing/2014/main" id="{CBA64068-2F30-23F8-1C89-227B401A51D7}"/>
              </a:ext>
            </a:extLst>
          </p:cNvPr>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 name="Picture 16">
            <a:extLst>
              <a:ext uri="{FF2B5EF4-FFF2-40B4-BE49-F238E27FC236}">
                <a16:creationId xmlns:a16="http://schemas.microsoft.com/office/drawing/2014/main" id="{0375225D-0635-05C1-2546-738518FA72B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04888"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00234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a:extLst>
              <a:ext uri="{FF2B5EF4-FFF2-40B4-BE49-F238E27FC236}">
                <a16:creationId xmlns:a16="http://schemas.microsoft.com/office/drawing/2014/main" id="{51E5E14C-A457-6248-D986-F397C699C555}"/>
              </a:ext>
            </a:extLst>
          </p:cNvPr>
          <p:cNvSpPr txBox="1">
            <a:spLocks noChangeArrowheads="1"/>
          </p:cNvSpPr>
          <p:nvPr/>
        </p:nvSpPr>
        <p:spPr bwMode="auto">
          <a:xfrm>
            <a:off x="5495925" y="548481"/>
            <a:ext cx="27299991" cy="2400657"/>
          </a:xfrm>
          <a:prstGeom prst="rect">
            <a:avLst/>
          </a:prstGeom>
          <a:solidFill>
            <a:schemeClr val="tx1">
              <a:lumMod val="75000"/>
              <a:lumOff val="25000"/>
            </a:schemeClr>
          </a:solidFill>
          <a:ln>
            <a:noFill/>
          </a:ln>
          <a:effectLst/>
        </p:spPr>
        <p:txBody>
          <a:bodyPr wrap="square" lIns="182880" tIns="182880" rIns="182880" bIns="18288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6600" dirty="0">
                <a:solidFill>
                  <a:schemeClr val="bg1"/>
                </a:solidFill>
                <a:effectLst>
                  <a:outerShdw blurRad="38100" dist="38100" dir="2700000" algn="tl">
                    <a:srgbClr val="000000"/>
                  </a:outerShdw>
                </a:effectLst>
                <a:latin typeface="Impact" panose="020B0806030902050204" pitchFamily="34" charset="0"/>
              </a:rPr>
              <a:t>Crime Busting Motor Vehicle </a:t>
            </a:r>
          </a:p>
          <a:p>
            <a:pPr algn="ctr"/>
            <a:r>
              <a:rPr lang="en-US" altLang="en-US" sz="6600" dirty="0">
                <a:solidFill>
                  <a:schemeClr val="bg1"/>
                </a:solidFill>
                <a:effectLst>
                  <a:outerShdw blurRad="38100" dist="38100" dir="2700000" algn="tl">
                    <a:srgbClr val="000000"/>
                  </a:outerShdw>
                </a:effectLst>
                <a:latin typeface="Impact" panose="020B0806030902050204" pitchFamily="34" charset="0"/>
              </a:rPr>
              <a:t>Thefts In Phoenix</a:t>
            </a:r>
          </a:p>
        </p:txBody>
      </p:sp>
      <p:sp>
        <p:nvSpPr>
          <p:cNvPr id="2178" name="Text Box 130">
            <a:extLst>
              <a:ext uri="{FF2B5EF4-FFF2-40B4-BE49-F238E27FC236}">
                <a16:creationId xmlns:a16="http://schemas.microsoft.com/office/drawing/2014/main" id="{5B7F61EE-B070-863D-EE22-A4209A21F3B9}"/>
              </a:ext>
            </a:extLst>
          </p:cNvPr>
          <p:cNvSpPr txBox="1">
            <a:spLocks noChangeArrowheads="1"/>
          </p:cNvSpPr>
          <p:nvPr/>
        </p:nvSpPr>
        <p:spPr bwMode="auto">
          <a:xfrm>
            <a:off x="617061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dirty="0">
                <a:latin typeface="Impact" panose="020B0806030902050204" pitchFamily="34" charset="0"/>
              </a:rPr>
              <a:t>Problem Statement</a:t>
            </a:r>
          </a:p>
        </p:txBody>
      </p:sp>
      <p:sp>
        <p:nvSpPr>
          <p:cNvPr id="2181" name="Text Box 133">
            <a:extLst>
              <a:ext uri="{FF2B5EF4-FFF2-40B4-BE49-F238E27FC236}">
                <a16:creationId xmlns:a16="http://schemas.microsoft.com/office/drawing/2014/main" id="{41AC0470-87CF-5FB0-49BE-78488A81F5B6}"/>
              </a:ext>
            </a:extLst>
          </p:cNvPr>
          <p:cNvSpPr txBox="1">
            <a:spLocks noChangeArrowheads="1"/>
          </p:cNvSpPr>
          <p:nvPr/>
        </p:nvSpPr>
        <p:spPr bwMode="auto">
          <a:xfrm>
            <a:off x="23975728" y="17346596"/>
            <a:ext cx="8226425" cy="660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dirty="0">
                <a:latin typeface="Impact" panose="020B0806030902050204" pitchFamily="34" charset="0"/>
              </a:rPr>
              <a:t>CONCLUSIONS</a:t>
            </a:r>
          </a:p>
        </p:txBody>
      </p:sp>
      <p:sp>
        <p:nvSpPr>
          <p:cNvPr id="2182" name="Text Box 134">
            <a:extLst>
              <a:ext uri="{FF2B5EF4-FFF2-40B4-BE49-F238E27FC236}">
                <a16:creationId xmlns:a16="http://schemas.microsoft.com/office/drawing/2014/main" id="{A00AE1B0-0C3D-C79F-2308-381147A85CB8}"/>
              </a:ext>
            </a:extLst>
          </p:cNvPr>
          <p:cNvSpPr txBox="1">
            <a:spLocks noChangeArrowheads="1"/>
          </p:cNvSpPr>
          <p:nvPr/>
        </p:nvSpPr>
        <p:spPr bwMode="auto">
          <a:xfrm>
            <a:off x="19207162" y="3618706"/>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dirty="0">
                <a:latin typeface="Impact" panose="020B0806030902050204" pitchFamily="34" charset="0"/>
              </a:rPr>
              <a:t>PSEUDO CODE</a:t>
            </a:r>
          </a:p>
        </p:txBody>
      </p:sp>
      <p:sp>
        <p:nvSpPr>
          <p:cNvPr id="2183" name="Text Box 135">
            <a:extLst>
              <a:ext uri="{FF2B5EF4-FFF2-40B4-BE49-F238E27FC236}">
                <a16:creationId xmlns:a16="http://schemas.microsoft.com/office/drawing/2014/main" id="{44FB07A2-1A13-55E3-8C62-96993BD40CC9}"/>
              </a:ext>
            </a:extLst>
          </p:cNvPr>
          <p:cNvSpPr txBox="1">
            <a:spLocks noChangeArrowheads="1"/>
          </p:cNvSpPr>
          <p:nvPr/>
        </p:nvSpPr>
        <p:spPr bwMode="auto">
          <a:xfrm>
            <a:off x="6169026" y="10824326"/>
            <a:ext cx="8228012" cy="126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dirty="0">
                <a:latin typeface="Impact" panose="020B0806030902050204" pitchFamily="34" charset="0"/>
              </a:rPr>
              <a:t>Questions</a:t>
            </a:r>
          </a:p>
        </p:txBody>
      </p:sp>
      <p:sp>
        <p:nvSpPr>
          <p:cNvPr id="2224" name="Text Box 176">
            <a:extLst>
              <a:ext uri="{FF2B5EF4-FFF2-40B4-BE49-F238E27FC236}">
                <a16:creationId xmlns:a16="http://schemas.microsoft.com/office/drawing/2014/main" id="{F2A6A8D5-8DBE-103C-C1AD-090A05B92FEC}"/>
              </a:ext>
            </a:extLst>
          </p:cNvPr>
          <p:cNvSpPr txBox="1">
            <a:spLocks noChangeArrowheads="1"/>
          </p:cNvSpPr>
          <p:nvPr/>
        </p:nvSpPr>
        <p:spPr bwMode="auto">
          <a:xfrm>
            <a:off x="16554493" y="17226352"/>
            <a:ext cx="51363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2000" b="1" dirty="0"/>
              <a:t>Graph 2.</a:t>
            </a:r>
            <a:r>
              <a:rPr lang="en-US" altLang="en-US" sz="2000" dirty="0"/>
              <a:t> Comparison of time frame of MVT</a:t>
            </a:r>
          </a:p>
        </p:txBody>
      </p:sp>
      <p:sp>
        <p:nvSpPr>
          <p:cNvPr id="2225" name="Text Box 177">
            <a:extLst>
              <a:ext uri="{FF2B5EF4-FFF2-40B4-BE49-F238E27FC236}">
                <a16:creationId xmlns:a16="http://schemas.microsoft.com/office/drawing/2014/main" id="{1615A65B-3BCB-AD2E-C4C7-A6531FF6A6F9}"/>
              </a:ext>
            </a:extLst>
          </p:cNvPr>
          <p:cNvSpPr txBox="1">
            <a:spLocks noChangeArrowheads="1"/>
          </p:cNvSpPr>
          <p:nvPr/>
        </p:nvSpPr>
        <p:spPr bwMode="auto">
          <a:xfrm>
            <a:off x="24841200" y="12519299"/>
            <a:ext cx="5394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2000" b="1" dirty="0"/>
              <a:t>Graph 3.</a:t>
            </a:r>
            <a:r>
              <a:rPr lang="en-US" altLang="en-US" sz="2000" dirty="0"/>
              <a:t> Comparison of top 10 postal codes</a:t>
            </a:r>
          </a:p>
        </p:txBody>
      </p:sp>
      <p:sp>
        <p:nvSpPr>
          <p:cNvPr id="2228" name="Text Box 180">
            <a:extLst>
              <a:ext uri="{FF2B5EF4-FFF2-40B4-BE49-F238E27FC236}">
                <a16:creationId xmlns:a16="http://schemas.microsoft.com/office/drawing/2014/main" id="{DEFBE567-9748-6ED6-217C-5D9CF9F67FA1}"/>
              </a:ext>
            </a:extLst>
          </p:cNvPr>
          <p:cNvSpPr txBox="1">
            <a:spLocks noChangeArrowheads="1"/>
          </p:cNvSpPr>
          <p:nvPr/>
        </p:nvSpPr>
        <p:spPr bwMode="auto">
          <a:xfrm>
            <a:off x="16524035" y="12525875"/>
            <a:ext cx="51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2000" b="1" dirty="0"/>
              <a:t>Graph 1.</a:t>
            </a:r>
            <a:r>
              <a:rPr lang="en-US" altLang="en-US" sz="2000" dirty="0"/>
              <a:t> Comparison of top 3 Premise type</a:t>
            </a:r>
          </a:p>
        </p:txBody>
      </p:sp>
      <p:sp>
        <p:nvSpPr>
          <p:cNvPr id="2230" name="Text Box 182">
            <a:extLst>
              <a:ext uri="{FF2B5EF4-FFF2-40B4-BE49-F238E27FC236}">
                <a16:creationId xmlns:a16="http://schemas.microsoft.com/office/drawing/2014/main" id="{9C5A442F-47E3-1D64-29D3-53B227DDF292}"/>
              </a:ext>
            </a:extLst>
          </p:cNvPr>
          <p:cNvSpPr txBox="1">
            <a:spLocks noChangeArrowheads="1"/>
          </p:cNvSpPr>
          <p:nvPr/>
        </p:nvSpPr>
        <p:spPr bwMode="auto">
          <a:xfrm>
            <a:off x="0" y="3656013"/>
            <a:ext cx="5484813" cy="914400"/>
          </a:xfrm>
          <a:prstGeom prst="rect">
            <a:avLst/>
          </a:prstGeom>
          <a:solidFill>
            <a:schemeClr val="tx1">
              <a:lumMod val="75000"/>
              <a:lumOff val="25000"/>
            </a:schemeClr>
          </a:solidFill>
          <a:ln>
            <a:noFill/>
          </a:ln>
          <a:effec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a:solidFill>
                  <a:schemeClr val="bg1"/>
                </a:solidFill>
                <a:latin typeface="Impact" panose="020B0806030902050204" pitchFamily="34" charset="0"/>
              </a:rPr>
              <a:t>ABSTRACT</a:t>
            </a:r>
          </a:p>
        </p:txBody>
      </p:sp>
      <p:sp>
        <p:nvSpPr>
          <p:cNvPr id="2231" name="Text Box 183">
            <a:extLst>
              <a:ext uri="{FF2B5EF4-FFF2-40B4-BE49-F238E27FC236}">
                <a16:creationId xmlns:a16="http://schemas.microsoft.com/office/drawing/2014/main" id="{8B86712A-0BAD-A747-8CFD-5953F2CDE7C4}"/>
              </a:ext>
            </a:extLst>
          </p:cNvPr>
          <p:cNvSpPr txBox="1">
            <a:spLocks noChangeArrowheads="1"/>
          </p:cNvSpPr>
          <p:nvPr/>
        </p:nvSpPr>
        <p:spPr bwMode="auto">
          <a:xfrm>
            <a:off x="-74180" y="17965738"/>
            <a:ext cx="54848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dirty="0">
                <a:solidFill>
                  <a:schemeClr val="bg1"/>
                </a:solidFill>
                <a:latin typeface="Impact" panose="020B0806030902050204" pitchFamily="34" charset="0"/>
              </a:rPr>
              <a:t>CONTACT</a:t>
            </a:r>
          </a:p>
        </p:txBody>
      </p:sp>
      <p:sp>
        <p:nvSpPr>
          <p:cNvPr id="2236" name="Text Box 188">
            <a:extLst>
              <a:ext uri="{FF2B5EF4-FFF2-40B4-BE49-F238E27FC236}">
                <a16:creationId xmlns:a16="http://schemas.microsoft.com/office/drawing/2014/main" id="{BE3F72A3-CE22-965C-D52A-BB7A28E59FA4}"/>
              </a:ext>
            </a:extLst>
          </p:cNvPr>
          <p:cNvSpPr txBox="1">
            <a:spLocks noChangeArrowheads="1"/>
          </p:cNvSpPr>
          <p:nvPr/>
        </p:nvSpPr>
        <p:spPr bwMode="auto">
          <a:xfrm>
            <a:off x="455613" y="18880138"/>
            <a:ext cx="4570412" cy="1846659"/>
          </a:xfrm>
          <a:prstGeom prst="rect">
            <a:avLst/>
          </a:prstGeom>
          <a:solidFill>
            <a:schemeClr val="tx1">
              <a:lumMod val="75000"/>
              <a:lumOff val="25000"/>
            </a:schemeClr>
          </a:solidFill>
          <a:ln>
            <a:noFill/>
          </a:ln>
          <a:effectLst/>
        </p:spPr>
        <p:txBody>
          <a:bodyPr lIns="228600" tIns="228600" rIns="228600" bIns="228600">
            <a:spAutoFit/>
          </a:bodyPr>
          <a:lstStyle/>
          <a:p>
            <a:r>
              <a:rPr lang="en-US" altLang="en-US" dirty="0">
                <a:solidFill>
                  <a:schemeClr val="bg1"/>
                </a:solidFill>
              </a:rPr>
              <a:t>Barbie </a:t>
            </a:r>
            <a:r>
              <a:rPr lang="en-US" altLang="en-US" dirty="0" err="1">
                <a:solidFill>
                  <a:schemeClr val="bg1"/>
                </a:solidFill>
              </a:rPr>
              <a:t>Conedy</a:t>
            </a:r>
            <a:r>
              <a:rPr lang="en-US" altLang="en-US" dirty="0">
                <a:solidFill>
                  <a:schemeClr val="bg1"/>
                </a:solidFill>
              </a:rPr>
              <a:t>  (bconedy@asu.edu)</a:t>
            </a:r>
          </a:p>
          <a:p>
            <a:r>
              <a:rPr lang="en-US" altLang="en-US" dirty="0">
                <a:solidFill>
                  <a:schemeClr val="bg1"/>
                </a:solidFill>
              </a:rPr>
              <a:t>John Huang (chuan221@asu.edu)</a:t>
            </a:r>
          </a:p>
          <a:p>
            <a:r>
              <a:rPr lang="en-US" altLang="en-US" dirty="0">
                <a:solidFill>
                  <a:schemeClr val="bg1"/>
                </a:solidFill>
              </a:rPr>
              <a:t>Milan </a:t>
            </a:r>
            <a:r>
              <a:rPr lang="en-US" altLang="en-US" dirty="0" err="1">
                <a:solidFill>
                  <a:schemeClr val="bg1"/>
                </a:solidFill>
              </a:rPr>
              <a:t>Paremajalu</a:t>
            </a:r>
            <a:r>
              <a:rPr lang="en-US" altLang="en-US" dirty="0">
                <a:solidFill>
                  <a:schemeClr val="bg1"/>
                </a:solidFill>
              </a:rPr>
              <a:t> (mparemaj@asu.edu)</a:t>
            </a:r>
          </a:p>
          <a:p>
            <a:r>
              <a:rPr lang="en-US" altLang="en-US" dirty="0">
                <a:solidFill>
                  <a:schemeClr val="bg1"/>
                </a:solidFill>
              </a:rPr>
              <a:t>Rae Wright (rlwrigh5@asu.edu)</a:t>
            </a:r>
          </a:p>
          <a:p>
            <a:r>
              <a:rPr lang="en-US" altLang="en-US" dirty="0">
                <a:solidFill>
                  <a:schemeClr val="bg1"/>
                </a:solidFill>
              </a:rPr>
              <a:t>Venkat Balaji  (vbalaj13@asu.edu)</a:t>
            </a:r>
          </a:p>
        </p:txBody>
      </p:sp>
      <p:sp>
        <p:nvSpPr>
          <p:cNvPr id="2237" name="Text Box 189">
            <a:extLst>
              <a:ext uri="{FF2B5EF4-FFF2-40B4-BE49-F238E27FC236}">
                <a16:creationId xmlns:a16="http://schemas.microsoft.com/office/drawing/2014/main" id="{A46A9673-5F3B-21CF-C7F0-5CB346B5B99B}"/>
              </a:ext>
            </a:extLst>
          </p:cNvPr>
          <p:cNvSpPr txBox="1">
            <a:spLocks noChangeArrowheads="1"/>
          </p:cNvSpPr>
          <p:nvPr/>
        </p:nvSpPr>
        <p:spPr bwMode="auto">
          <a:xfrm>
            <a:off x="455612" y="4570412"/>
            <a:ext cx="4725987" cy="6555641"/>
          </a:xfrm>
          <a:prstGeom prst="rect">
            <a:avLst/>
          </a:prstGeom>
          <a:solidFill>
            <a:schemeClr val="tx1">
              <a:lumMod val="75000"/>
              <a:lumOff val="25000"/>
            </a:schemeClr>
          </a:solidFill>
          <a:ln>
            <a:noFill/>
          </a:ln>
          <a:effectLst/>
        </p:spPr>
        <p:txBody>
          <a:bodyPr wrap="square" lIns="228600" tIns="228600" rIns="228600" bIns="228600">
            <a:spAutoFit/>
          </a:bodyPr>
          <a:lstStyle/>
          <a:p>
            <a:r>
              <a:rPr lang="en-US" altLang="en-US" sz="3600" dirty="0">
                <a:solidFill>
                  <a:schemeClr val="bg1"/>
                </a:solidFill>
              </a:rPr>
              <a:t>This analysis examines the time of day, premise types, and geographic distribution of motor vehicle thefts. The goal is to identify patterns in theft occurrences and the top 10 zip codes most affected.</a:t>
            </a:r>
          </a:p>
        </p:txBody>
      </p:sp>
      <p:sp>
        <p:nvSpPr>
          <p:cNvPr id="2238" name="Text Box 190">
            <a:extLst>
              <a:ext uri="{FF2B5EF4-FFF2-40B4-BE49-F238E27FC236}">
                <a16:creationId xmlns:a16="http://schemas.microsoft.com/office/drawing/2014/main" id="{17E7FCD6-E278-72A7-06C7-FB1D310E5838}"/>
              </a:ext>
            </a:extLst>
          </p:cNvPr>
          <p:cNvSpPr txBox="1">
            <a:spLocks noChangeArrowheads="1"/>
          </p:cNvSpPr>
          <p:nvPr/>
        </p:nvSpPr>
        <p:spPr bwMode="auto">
          <a:xfrm>
            <a:off x="15082838" y="4570413"/>
            <a:ext cx="8228012" cy="7116639"/>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algn="ctr" rtl="0" fontAlgn="base">
              <a:spcBef>
                <a:spcPts val="0"/>
              </a:spcBef>
              <a:spcAft>
                <a:spcPts val="0"/>
              </a:spcAft>
            </a:pPr>
            <a:r>
              <a:rPr lang="en-US" sz="2200" b="0" i="0" u="none" strike="noStrike" dirty="0">
                <a:solidFill>
                  <a:srgbClr val="000000"/>
                </a:solidFill>
                <a:effectLst/>
                <a:latin typeface="Georgia" panose="02040502050405020303" pitchFamily="18" charset="0"/>
              </a:rPr>
              <a:t>1</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Calculate total thefts for each target month of each year.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Nov. &amp; Dec. of 2015 and 2016)</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Compare the totals.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Increase, Decrease, No Change)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Output results.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“There is {trend} in motor vehicle thefts between November and December.”)</a:t>
            </a:r>
          </a:p>
          <a:p>
            <a:pPr rtl="0" fontAlgn="base">
              <a:spcBef>
                <a:spcPts val="0"/>
              </a:spcBef>
              <a:spcAft>
                <a:spcPts val="0"/>
              </a:spcAft>
            </a:pPr>
            <a:endParaRPr lang="en-US" sz="2200" dirty="0">
              <a:solidFill>
                <a:srgbClr val="000000"/>
              </a:solidFill>
              <a:latin typeface="Georgia" panose="02040502050405020303" pitchFamily="18" charset="0"/>
            </a:endParaRPr>
          </a:p>
          <a:p>
            <a:pPr algn="ctr" rtl="0" fontAlgn="base">
              <a:spcBef>
                <a:spcPts val="0"/>
              </a:spcBef>
              <a:spcAft>
                <a:spcPts val="0"/>
              </a:spcAft>
            </a:pPr>
            <a:r>
              <a:rPr lang="en-US" sz="2200" b="0" i="0" u="none" strike="noStrike" dirty="0">
                <a:solidFill>
                  <a:srgbClr val="000000"/>
                </a:solidFill>
                <a:effectLst/>
                <a:latin typeface="Georgia" panose="02040502050405020303" pitchFamily="18" charset="0"/>
              </a:rPr>
              <a:t>2</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Compare the total thefts between 2015 and 2016.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Increase, Decrease, No Change)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 Output the result.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“There is a {trend} in motor vehicle thefts between 2015 and 2016.”)</a:t>
            </a:r>
          </a:p>
          <a:p>
            <a:pPr rtl="0" fontAlgn="base">
              <a:spcBef>
                <a:spcPts val="0"/>
              </a:spcBef>
              <a:spcAft>
                <a:spcPts val="0"/>
              </a:spcAft>
            </a:pPr>
            <a:endParaRPr lang="en-US" sz="2200" b="0" i="0" u="none" strike="noStrike" dirty="0">
              <a:solidFill>
                <a:srgbClr val="000000"/>
              </a:solidFill>
              <a:effectLst/>
              <a:latin typeface="Georgia" panose="02040502050405020303" pitchFamily="18" charset="0"/>
            </a:endParaRPr>
          </a:p>
          <a:p>
            <a:pPr algn="ctr" rtl="0" fontAlgn="base">
              <a:spcBef>
                <a:spcPts val="0"/>
              </a:spcBef>
              <a:spcAft>
                <a:spcPts val="0"/>
              </a:spcAft>
            </a:pPr>
            <a:r>
              <a:rPr lang="en-US" sz="2200" dirty="0">
                <a:solidFill>
                  <a:srgbClr val="000000"/>
                </a:solidFill>
                <a:latin typeface="Georgia" panose="02040502050405020303" pitchFamily="18" charset="0"/>
              </a:rPr>
              <a:t>3</a:t>
            </a:r>
          </a:p>
          <a:p>
            <a:pPr marL="285750" indent="-285750" rtl="0" fontAlgn="base">
              <a:spcBef>
                <a:spcPts val="0"/>
              </a:spcBef>
              <a:spcAft>
                <a:spcPts val="0"/>
              </a:spcAft>
              <a:buFont typeface="Arial" panose="020B0604020202020204" pitchFamily="34" charset="0"/>
              <a:buChar char="•"/>
            </a:pPr>
            <a:r>
              <a:rPr lang="en-US" sz="2200" dirty="0">
                <a:solidFill>
                  <a:srgbClr val="000000"/>
                </a:solidFill>
                <a:latin typeface="Georgia" panose="02040502050405020303" pitchFamily="18" charset="0"/>
              </a:rPr>
              <a:t> </a:t>
            </a:r>
            <a:r>
              <a:rPr lang="en-US" sz="2200" b="0" i="0" u="none" strike="noStrike" dirty="0">
                <a:solidFill>
                  <a:srgbClr val="000000"/>
                </a:solidFill>
                <a:effectLst/>
                <a:latin typeface="Times" panose="02020603050405020304" pitchFamily="18" charset="0"/>
              </a:rPr>
              <a:t>Categorize the ‘</a:t>
            </a:r>
            <a:r>
              <a:rPr lang="en-US" sz="2200" b="0" i="0" u="none" strike="noStrike" dirty="0" err="1">
                <a:solidFill>
                  <a:srgbClr val="000000"/>
                </a:solidFill>
                <a:effectLst/>
                <a:latin typeface="Times" panose="02020603050405020304" pitchFamily="18" charset="0"/>
              </a:rPr>
              <a:t>Time_Frame</a:t>
            </a:r>
            <a:r>
              <a:rPr lang="en-US" sz="2200" b="0" i="0" u="none" strike="noStrike" dirty="0">
                <a:solidFill>
                  <a:srgbClr val="000000"/>
                </a:solidFill>
                <a:effectLst/>
                <a:latin typeface="Times" panose="02020603050405020304" pitchFamily="18" charset="0"/>
              </a:rPr>
              <a:t>’ column into time ranges.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12 AM - 6 AM; 6 AM - 12 PM; 12 PM - 6 PM; 6 PM - 12 AM).</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Count the number of thefts for each time frame.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Identify the time frame with the highest number of thefts.</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Output results. (</a:t>
            </a:r>
            <a:r>
              <a:rPr lang="en-US" sz="2200" b="0" i="0" u="none" strike="noStrike" dirty="0" err="1">
                <a:solidFill>
                  <a:srgbClr val="000000"/>
                </a:solidFill>
                <a:effectLst/>
                <a:latin typeface="Times" panose="02020603050405020304" pitchFamily="18" charset="0"/>
              </a:rPr>
              <a:t>eg.</a:t>
            </a:r>
            <a:r>
              <a:rPr lang="en-US" sz="2200" b="0" i="0" u="none" strike="noStrike" dirty="0">
                <a:solidFill>
                  <a:srgbClr val="000000"/>
                </a:solidFill>
                <a:effectLst/>
                <a:latin typeface="Times" panose="02020603050405020304" pitchFamily="18" charset="0"/>
              </a:rPr>
              <a:t> “The majority of motor vehicle thefts occur during the {</a:t>
            </a:r>
            <a:r>
              <a:rPr lang="en-US" sz="2200" b="0" i="0" u="none" strike="noStrike" dirty="0" err="1">
                <a:solidFill>
                  <a:srgbClr val="000000"/>
                </a:solidFill>
                <a:effectLst/>
                <a:latin typeface="Times" panose="02020603050405020304" pitchFamily="18" charset="0"/>
              </a:rPr>
              <a:t>peak_time_frame</a:t>
            </a:r>
            <a:r>
              <a:rPr lang="en-US" sz="2200" b="0" i="0" u="none" strike="noStrike" dirty="0">
                <a:solidFill>
                  <a:srgbClr val="000000"/>
                </a:solidFill>
                <a:effectLst/>
                <a:latin typeface="Times" panose="02020603050405020304" pitchFamily="18" charset="0"/>
              </a:rPr>
              <a:t>} time frame.”)</a:t>
            </a:r>
          </a:p>
          <a:p>
            <a:pPr rtl="0" fontAlgn="base">
              <a:spcBef>
                <a:spcPts val="0"/>
              </a:spcBef>
              <a:spcAft>
                <a:spcPts val="0"/>
              </a:spcAft>
            </a:pPr>
            <a:endParaRPr lang="en-US" sz="2200" b="0" i="0" u="none" strike="noStrike" dirty="0">
              <a:solidFill>
                <a:srgbClr val="000000"/>
              </a:solidFill>
              <a:effectLst/>
              <a:latin typeface="Georgia" panose="02040502050405020303" pitchFamily="18" charset="0"/>
            </a:endParaRPr>
          </a:p>
        </p:txBody>
      </p:sp>
      <p:sp>
        <p:nvSpPr>
          <p:cNvPr id="2239" name="Text Box 191">
            <a:extLst>
              <a:ext uri="{FF2B5EF4-FFF2-40B4-BE49-F238E27FC236}">
                <a16:creationId xmlns:a16="http://schemas.microsoft.com/office/drawing/2014/main" id="{CFB640E0-7F4F-66FC-8C0C-777787705713}"/>
              </a:ext>
            </a:extLst>
          </p:cNvPr>
          <p:cNvSpPr txBox="1">
            <a:spLocks noChangeArrowheads="1"/>
          </p:cNvSpPr>
          <p:nvPr/>
        </p:nvSpPr>
        <p:spPr bwMode="auto">
          <a:xfrm>
            <a:off x="23995063" y="4570413"/>
            <a:ext cx="8226425" cy="712321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algn="ctr"/>
            <a:r>
              <a:rPr lang="en-US" altLang="en-US" sz="2200" dirty="0"/>
              <a:t>4</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Extract the '</a:t>
            </a:r>
            <a:r>
              <a:rPr lang="en-US" sz="2200" b="0" i="0" u="none" strike="noStrike" dirty="0" err="1">
                <a:solidFill>
                  <a:srgbClr val="000000"/>
                </a:solidFill>
                <a:effectLst/>
                <a:latin typeface="Times" panose="02020603050405020304" pitchFamily="18" charset="0"/>
              </a:rPr>
              <a:t>Time_Occurred</a:t>
            </a:r>
            <a:r>
              <a:rPr lang="en-US" sz="2200" b="0" i="0" u="none" strike="noStrike" dirty="0">
                <a:solidFill>
                  <a:srgbClr val="000000"/>
                </a:solidFill>
                <a:effectLst/>
                <a:latin typeface="Times" panose="02020603050405020304" pitchFamily="18" charset="0"/>
              </a:rPr>
              <a:t>' column.</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Group the data by '</a:t>
            </a:r>
            <a:r>
              <a:rPr lang="en-US" sz="2200" b="0" i="0" u="none" strike="noStrike" dirty="0" err="1">
                <a:solidFill>
                  <a:srgbClr val="000000"/>
                </a:solidFill>
                <a:effectLst/>
                <a:latin typeface="Times" panose="02020603050405020304" pitchFamily="18" charset="0"/>
              </a:rPr>
              <a:t>Time_Occurred</a:t>
            </a:r>
            <a:r>
              <a:rPr lang="en-US" sz="2200" b="0" i="0" u="none" strike="noStrike" dirty="0">
                <a:solidFill>
                  <a:srgbClr val="000000"/>
                </a:solidFill>
                <a:effectLst/>
                <a:latin typeface="Times" panose="02020603050405020304" pitchFamily="18" charset="0"/>
              </a:rPr>
              <a:t>'.</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Count the number of thefts in each time range.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 Identify time ranges with the highest theft frequency.</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Times" panose="02020603050405020304" pitchFamily="18" charset="0"/>
              </a:rPr>
              <a:t>Output the time ranges with higher theft frequencies.</a:t>
            </a:r>
          </a:p>
          <a:p>
            <a:endParaRPr lang="en-US" sz="2200" b="0" dirty="0">
              <a:effectLst/>
            </a:endParaRPr>
          </a:p>
          <a:p>
            <a:pPr algn="ctr"/>
            <a:r>
              <a:rPr lang="en-US" altLang="en-US" sz="2200" dirty="0"/>
              <a:t>5</a:t>
            </a:r>
          </a:p>
          <a:p>
            <a:pPr marL="285750" indent="-285750" rtl="0" fontAlgn="base">
              <a:spcBef>
                <a:spcPts val="0"/>
              </a:spcBef>
              <a:spcAft>
                <a:spcPts val="0"/>
              </a:spcAft>
              <a:buFont typeface="Arial" panose="020B0604020202020204" pitchFamily="34" charset="0"/>
              <a:buChar char="•"/>
            </a:pPr>
            <a:r>
              <a:rPr lang="en-US" altLang="en-US" sz="2200" dirty="0"/>
              <a:t> </a:t>
            </a:r>
            <a:r>
              <a:rPr lang="en-US" sz="2200" b="0" i="0" u="none" strike="noStrike" dirty="0">
                <a:solidFill>
                  <a:srgbClr val="000000"/>
                </a:solidFill>
                <a:effectLst/>
                <a:latin typeface="Georgia" panose="02040502050405020303" pitchFamily="18" charset="0"/>
              </a:rPr>
              <a:t>Extract the 'ZIP' column.</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Group the data by 'ZIP'.</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Count the number of thefts in each ZIP code.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Sort the results in descending order of theft count.</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Output the ZIP codes with the highest theft counts.</a:t>
            </a:r>
          </a:p>
          <a:p>
            <a:pPr marL="285750" indent="-285750" rtl="0" fontAlgn="base">
              <a:spcBef>
                <a:spcPts val="0"/>
              </a:spcBef>
              <a:spcAft>
                <a:spcPts val="0"/>
              </a:spcAft>
              <a:buFont typeface="Arial" panose="020B0604020202020204" pitchFamily="34" charset="0"/>
              <a:buChar char="•"/>
            </a:pPr>
            <a:endParaRPr lang="en-US" sz="2200" dirty="0">
              <a:solidFill>
                <a:srgbClr val="000000"/>
              </a:solidFill>
              <a:latin typeface="Georgia" panose="02040502050405020303" pitchFamily="18" charset="0"/>
            </a:endParaRPr>
          </a:p>
          <a:p>
            <a:pPr algn="ctr" rtl="0" fontAlgn="base">
              <a:spcBef>
                <a:spcPts val="0"/>
              </a:spcBef>
              <a:spcAft>
                <a:spcPts val="0"/>
              </a:spcAft>
            </a:pPr>
            <a:r>
              <a:rPr lang="en-US" sz="2200" b="0" i="0" u="none" strike="noStrike" dirty="0">
                <a:solidFill>
                  <a:srgbClr val="000000"/>
                </a:solidFill>
                <a:effectLst/>
                <a:latin typeface="Georgia" panose="02040502050405020303" pitchFamily="18" charset="0"/>
              </a:rPr>
              <a:t>6</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Extract the 'PREMISE_TYPE' column.</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Group the data by 'PREMISE_TYPE'.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Count the number of thefts for each premise type.</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Sort the results in descending order of theft count.</a:t>
            </a:r>
          </a:p>
          <a:p>
            <a:pPr marL="285750" indent="-285750"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Georgia" panose="02040502050405020303" pitchFamily="18" charset="0"/>
              </a:rPr>
              <a:t>Output the premise types most frequently targeted.</a:t>
            </a:r>
          </a:p>
          <a:p>
            <a:pPr rtl="0" fontAlgn="base">
              <a:spcBef>
                <a:spcPts val="0"/>
              </a:spcBef>
              <a:spcAft>
                <a:spcPts val="0"/>
              </a:spcAft>
            </a:pPr>
            <a:endParaRPr lang="en-US" sz="2200" b="0" i="0" u="none" strike="noStrike" dirty="0">
              <a:solidFill>
                <a:srgbClr val="000000"/>
              </a:solidFill>
              <a:effectLst/>
              <a:latin typeface="Georgia" panose="02040502050405020303" pitchFamily="18" charset="0"/>
            </a:endParaRPr>
          </a:p>
          <a:p>
            <a:endParaRPr lang="en-US" altLang="en-US" sz="2200" dirty="0"/>
          </a:p>
        </p:txBody>
      </p:sp>
      <p:sp>
        <p:nvSpPr>
          <p:cNvPr id="2240" name="Text Box 192">
            <a:extLst>
              <a:ext uri="{FF2B5EF4-FFF2-40B4-BE49-F238E27FC236}">
                <a16:creationId xmlns:a16="http://schemas.microsoft.com/office/drawing/2014/main" id="{45CB3674-FF96-A6AC-60DB-989BF700D5F6}"/>
              </a:ext>
            </a:extLst>
          </p:cNvPr>
          <p:cNvSpPr txBox="1">
            <a:spLocks noChangeArrowheads="1"/>
          </p:cNvSpPr>
          <p:nvPr/>
        </p:nvSpPr>
        <p:spPr bwMode="auto">
          <a:xfrm>
            <a:off x="6256042" y="12468184"/>
            <a:ext cx="8228013" cy="8543966"/>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fontAlgn="base">
              <a:buFont typeface="+mj-lt"/>
              <a:buAutoNum type="arabicPeriod"/>
            </a:pPr>
            <a:r>
              <a:rPr lang="en-US" sz="3200" dirty="0">
                <a:solidFill>
                  <a:srgbClr val="000000"/>
                </a:solidFill>
                <a:latin typeface="Georgia" panose="02040502050405020303" pitchFamily="18" charset="0"/>
              </a:rPr>
              <a:t> How do the total number of motor vehicle thefts in November and December of 2015 compare to the same months in 2016?</a:t>
            </a:r>
          </a:p>
          <a:p>
            <a:pPr fontAlgn="base">
              <a:buFont typeface="+mj-lt"/>
              <a:buAutoNum type="arabicPeriod" startAt="2"/>
            </a:pPr>
            <a:r>
              <a:rPr lang="en-US" sz="3200" dirty="0">
                <a:solidFill>
                  <a:srgbClr val="000000"/>
                </a:solidFill>
                <a:latin typeface="Georgia" panose="02040502050405020303" pitchFamily="18" charset="0"/>
              </a:rPr>
              <a:t> Is there a noticeable increase or decrease in thefts between 2015 and 2016?</a:t>
            </a:r>
          </a:p>
          <a:p>
            <a:pPr fontAlgn="base">
              <a:buFont typeface="+mj-lt"/>
              <a:buAutoNum type="arabicPeriod" startAt="3"/>
            </a:pPr>
            <a:r>
              <a:rPr lang="en-US" sz="3200" dirty="0">
                <a:solidFill>
                  <a:srgbClr val="000000"/>
                </a:solidFill>
                <a:latin typeface="Georgia" panose="02040502050405020303" pitchFamily="18" charset="0"/>
              </a:rPr>
              <a:t> What time of day do most motor vehicle thefts occur?</a:t>
            </a:r>
          </a:p>
          <a:p>
            <a:pPr fontAlgn="base">
              <a:buFont typeface="+mj-lt"/>
              <a:buAutoNum type="arabicPeriod" startAt="4"/>
            </a:pPr>
            <a:r>
              <a:rPr lang="en-US" sz="3200" dirty="0">
                <a:solidFill>
                  <a:srgbClr val="000000"/>
                </a:solidFill>
                <a:latin typeface="Georgia" panose="02040502050405020303" pitchFamily="18" charset="0"/>
              </a:rPr>
              <a:t> Are there specific hours during the day that show a higher frequency of thefts?</a:t>
            </a:r>
          </a:p>
          <a:p>
            <a:pPr fontAlgn="base">
              <a:buFont typeface="+mj-lt"/>
              <a:buAutoNum type="arabicPeriod" startAt="5"/>
            </a:pPr>
            <a:r>
              <a:rPr lang="en-US" sz="3200" dirty="0">
                <a:solidFill>
                  <a:srgbClr val="000000"/>
                </a:solidFill>
                <a:latin typeface="Georgia" panose="02040502050405020303" pitchFamily="18" charset="0"/>
              </a:rPr>
              <a:t> Which zip codes have the highest number of motor vehicle thefts?</a:t>
            </a:r>
          </a:p>
          <a:p>
            <a:pPr fontAlgn="base">
              <a:buFont typeface="+mj-lt"/>
              <a:buAutoNum type="arabicPeriod" startAt="6"/>
            </a:pPr>
            <a:r>
              <a:rPr lang="en-US" sz="3200" dirty="0">
                <a:solidFill>
                  <a:srgbClr val="000000"/>
                </a:solidFill>
                <a:latin typeface="Georgia" panose="02040502050405020303" pitchFamily="18" charset="0"/>
              </a:rPr>
              <a:t> What type of premises (residential, commercial, public) are most frequently targeted for vehicle thefts.</a:t>
            </a:r>
          </a:p>
        </p:txBody>
      </p:sp>
      <p:sp>
        <p:nvSpPr>
          <p:cNvPr id="2241" name="Text Box 193">
            <a:extLst>
              <a:ext uri="{FF2B5EF4-FFF2-40B4-BE49-F238E27FC236}">
                <a16:creationId xmlns:a16="http://schemas.microsoft.com/office/drawing/2014/main" id="{7D7CB18D-1B54-1C86-B007-1364B6C5E2B3}"/>
              </a:ext>
            </a:extLst>
          </p:cNvPr>
          <p:cNvSpPr txBox="1">
            <a:spLocks noChangeArrowheads="1"/>
          </p:cNvSpPr>
          <p:nvPr/>
        </p:nvSpPr>
        <p:spPr bwMode="auto">
          <a:xfrm>
            <a:off x="24066630" y="18006714"/>
            <a:ext cx="8226425" cy="3786486"/>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r>
              <a:rPr lang="en-US" altLang="en-US" sz="2000" dirty="0"/>
              <a:t>The analysis of motor vehicle thefts highlights key trends in when and where these crimes occur, along with the areas most affected. This information empowers law enforcement to allocate resources efficiently, helps vehicle owners to take preventive measures in high-risk zones, ultimately contributing to a reduction in theft incidents and better community safety.</a:t>
            </a:r>
          </a:p>
          <a:p>
            <a:pPr marL="342900" indent="-342900">
              <a:buAutoNum type="arabicPeriod"/>
            </a:pPr>
            <a:r>
              <a:rPr lang="en-US" sz="2000" b="1" dirty="0"/>
              <a:t>Law Enforcement Agencies</a:t>
            </a:r>
            <a:r>
              <a:rPr lang="en-US" sz="2000" dirty="0"/>
              <a:t>: Helps identify crime hotspots and peak times, allowing for better resource allocation and targeted prevention efforts.</a:t>
            </a:r>
          </a:p>
          <a:p>
            <a:pPr marL="342900" indent="-342900">
              <a:buAutoNum type="arabicPeriod"/>
            </a:pPr>
            <a:r>
              <a:rPr lang="en-US" sz="2000" b="1" dirty="0"/>
              <a:t>Vehicle Owners</a:t>
            </a:r>
            <a:r>
              <a:rPr lang="en-US" sz="2000" dirty="0"/>
              <a:t>: Raises awareness about the areas and times most susceptible to theft, enabling them to take preventative measures.</a:t>
            </a:r>
            <a:endParaRPr lang="en-US" altLang="en-US" sz="2000" dirty="0"/>
          </a:p>
        </p:txBody>
      </p:sp>
      <p:sp>
        <p:nvSpPr>
          <p:cNvPr id="2242" name="Text Box 194">
            <a:extLst>
              <a:ext uri="{FF2B5EF4-FFF2-40B4-BE49-F238E27FC236}">
                <a16:creationId xmlns:a16="http://schemas.microsoft.com/office/drawing/2014/main" id="{83AF1217-A939-A416-E2B0-DD2D247F46FB}"/>
              </a:ext>
            </a:extLst>
          </p:cNvPr>
          <p:cNvSpPr txBox="1">
            <a:spLocks noChangeArrowheads="1"/>
          </p:cNvSpPr>
          <p:nvPr/>
        </p:nvSpPr>
        <p:spPr bwMode="auto">
          <a:xfrm>
            <a:off x="6197018" y="4570412"/>
            <a:ext cx="8226425" cy="6097587"/>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rtl="0" fontAlgn="base">
              <a:spcBef>
                <a:spcPts val="0"/>
              </a:spcBef>
              <a:spcAft>
                <a:spcPts val="0"/>
              </a:spcAft>
              <a:buFont typeface="+mj-lt"/>
              <a:buAutoNum type="arabicPeriod"/>
            </a:pPr>
            <a:r>
              <a:rPr lang="en-US" sz="3200" b="1" i="0" u="none" strike="noStrike" dirty="0">
                <a:solidFill>
                  <a:srgbClr val="000000"/>
                </a:solidFill>
                <a:effectLst/>
                <a:latin typeface="Times" panose="02020603050405020304" pitchFamily="18" charset="0"/>
              </a:rPr>
              <a:t>Time of Day:</a:t>
            </a:r>
            <a:r>
              <a:rPr lang="en-US" sz="3200" b="0" i="0" u="none" strike="noStrike" dirty="0">
                <a:solidFill>
                  <a:srgbClr val="000000"/>
                </a:solidFill>
                <a:effectLst/>
                <a:latin typeface="Times" panose="02020603050405020304" pitchFamily="18" charset="0"/>
              </a:rPr>
              <a:t> </a:t>
            </a:r>
          </a:p>
          <a:p>
            <a:pPr marL="457200" rtl="0">
              <a:spcBef>
                <a:spcPts val="0"/>
              </a:spcBef>
              <a:spcAft>
                <a:spcPts val="0"/>
              </a:spcAft>
            </a:pPr>
            <a:r>
              <a:rPr lang="en-US" sz="3200" b="0" i="0" u="none" strike="noStrike" dirty="0">
                <a:solidFill>
                  <a:srgbClr val="000000"/>
                </a:solidFill>
                <a:effectLst/>
                <a:latin typeface="Times" panose="02020603050405020304" pitchFamily="18" charset="0"/>
              </a:rPr>
              <a:t>We will examine the times at which these crimes are most likely to occur.</a:t>
            </a:r>
            <a:endParaRPr lang="en-US" sz="3200" b="0" dirty="0">
              <a:effectLst/>
            </a:endParaRPr>
          </a:p>
          <a:p>
            <a:pPr rtl="0" fontAlgn="base">
              <a:spcBef>
                <a:spcPts val="0"/>
              </a:spcBef>
              <a:spcAft>
                <a:spcPts val="0"/>
              </a:spcAft>
              <a:buFont typeface="+mj-lt"/>
              <a:buAutoNum type="arabicPeriod" startAt="2"/>
            </a:pPr>
            <a:r>
              <a:rPr lang="en-US" sz="3200" b="1" i="0" u="none" strike="noStrike" dirty="0">
                <a:solidFill>
                  <a:srgbClr val="000000"/>
                </a:solidFill>
                <a:effectLst/>
                <a:latin typeface="Times" panose="02020603050405020304" pitchFamily="18" charset="0"/>
              </a:rPr>
              <a:t>Premise Type:</a:t>
            </a:r>
            <a:r>
              <a:rPr lang="en-US" sz="3200" b="0" i="0" u="none" strike="noStrike" dirty="0">
                <a:solidFill>
                  <a:srgbClr val="000000"/>
                </a:solidFill>
                <a:effectLst/>
                <a:latin typeface="Times" panose="02020603050405020304" pitchFamily="18" charset="0"/>
              </a:rPr>
              <a:t> </a:t>
            </a:r>
          </a:p>
          <a:p>
            <a:pPr marL="457200" rtl="0">
              <a:spcBef>
                <a:spcPts val="0"/>
              </a:spcBef>
              <a:spcAft>
                <a:spcPts val="0"/>
              </a:spcAft>
            </a:pPr>
            <a:r>
              <a:rPr lang="en-US" sz="3200" b="0" i="0" u="none" strike="noStrike" dirty="0">
                <a:solidFill>
                  <a:srgbClr val="000000"/>
                </a:solidFill>
                <a:effectLst/>
                <a:latin typeface="Times" panose="02020603050405020304" pitchFamily="18" charset="0"/>
              </a:rPr>
              <a:t>We will categorize the locations where these thefts are happening to understand if certain types of premises are more susceptible.</a:t>
            </a:r>
            <a:endParaRPr lang="en-US" sz="3200" b="0" dirty="0">
              <a:effectLst/>
            </a:endParaRPr>
          </a:p>
          <a:p>
            <a:pPr rtl="0" fontAlgn="base">
              <a:spcBef>
                <a:spcPts val="0"/>
              </a:spcBef>
              <a:spcAft>
                <a:spcPts val="0"/>
              </a:spcAft>
              <a:buFont typeface="+mj-lt"/>
              <a:buAutoNum type="arabicPeriod" startAt="3"/>
            </a:pPr>
            <a:r>
              <a:rPr lang="en-US" sz="3200" b="1" i="0" u="none" strike="noStrike" dirty="0">
                <a:solidFill>
                  <a:srgbClr val="000000"/>
                </a:solidFill>
                <a:effectLst/>
                <a:latin typeface="Times" panose="02020603050405020304" pitchFamily="18" charset="0"/>
              </a:rPr>
              <a:t>Geographic Distribution:</a:t>
            </a:r>
            <a:r>
              <a:rPr lang="en-US" sz="3200" b="0" i="0" u="none" strike="noStrike" dirty="0">
                <a:solidFill>
                  <a:srgbClr val="000000"/>
                </a:solidFill>
                <a:effectLst/>
                <a:latin typeface="Times" panose="02020603050405020304" pitchFamily="18" charset="0"/>
              </a:rPr>
              <a:t> </a:t>
            </a:r>
          </a:p>
          <a:p>
            <a:pPr marL="457200" rtl="0">
              <a:spcBef>
                <a:spcPts val="0"/>
              </a:spcBef>
              <a:spcAft>
                <a:spcPts val="0"/>
              </a:spcAft>
            </a:pPr>
            <a:r>
              <a:rPr lang="en-US" sz="3200" b="0" i="0" u="none" strike="noStrike" dirty="0">
                <a:solidFill>
                  <a:srgbClr val="000000"/>
                </a:solidFill>
                <a:effectLst/>
                <a:latin typeface="Times" panose="02020603050405020304" pitchFamily="18" charset="0"/>
              </a:rPr>
              <a:t>We will identify the top 10 zip codes where Motor Vehicle Thefts are most frequently reported.</a:t>
            </a:r>
            <a:endParaRPr lang="en-US" sz="3200" b="0" dirty="0">
              <a:effectLst/>
            </a:endParaRPr>
          </a:p>
          <a:p>
            <a:br>
              <a:rPr lang="en-US" dirty="0"/>
            </a:br>
            <a:endParaRPr lang="en-US" altLang="en-US" b="1" dirty="0">
              <a:solidFill>
                <a:srgbClr val="CC0000"/>
              </a:solidFill>
            </a:endParaRPr>
          </a:p>
        </p:txBody>
      </p:sp>
      <p:pic>
        <p:nvPicPr>
          <p:cNvPr id="5" name="Picture 4" descr="A screenshot of a computer&#10;&#10;Description automatically generated">
            <a:extLst>
              <a:ext uri="{FF2B5EF4-FFF2-40B4-BE49-F238E27FC236}">
                <a16:creationId xmlns:a16="http://schemas.microsoft.com/office/drawing/2014/main" id="{BDB4B909-33D0-765C-9925-4F14AEE3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8200" y="12985974"/>
            <a:ext cx="8083287" cy="417773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545256EB-0B07-2478-114C-9C4ED4588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0414" y="12956181"/>
            <a:ext cx="7938636" cy="4177736"/>
          </a:xfrm>
          <a:prstGeom prst="rect">
            <a:avLst/>
          </a:prstGeom>
        </p:spPr>
      </p:pic>
      <p:pic>
        <p:nvPicPr>
          <p:cNvPr id="9" name="Picture 8" descr="A screenshot of a graph">
            <a:extLst>
              <a:ext uri="{FF2B5EF4-FFF2-40B4-BE49-F238E27FC236}">
                <a16:creationId xmlns:a16="http://schemas.microsoft.com/office/drawing/2014/main" id="{FD58A05F-7852-0F08-E7FA-AD3E47D0A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0414" y="17626462"/>
            <a:ext cx="7938636" cy="4177736"/>
          </a:xfrm>
          <a:prstGeom prst="rect">
            <a:avLst/>
          </a:prstGeom>
        </p:spPr>
      </p:pic>
      <p:sp>
        <p:nvSpPr>
          <p:cNvPr id="12" name="Text Box 135">
            <a:extLst>
              <a:ext uri="{FF2B5EF4-FFF2-40B4-BE49-F238E27FC236}">
                <a16:creationId xmlns:a16="http://schemas.microsoft.com/office/drawing/2014/main" id="{5EC7B6B1-2F5D-5C39-EBAD-CEC722218210}"/>
              </a:ext>
            </a:extLst>
          </p:cNvPr>
          <p:cNvSpPr txBox="1">
            <a:spLocks noChangeArrowheads="1"/>
          </p:cNvSpPr>
          <p:nvPr/>
        </p:nvSpPr>
        <p:spPr bwMode="auto">
          <a:xfrm>
            <a:off x="15049030" y="11749291"/>
            <a:ext cx="1717313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4000" dirty="0">
                <a:latin typeface="Impact" panose="020B0806030902050204" pitchFamily="34" charset="0"/>
              </a:rPr>
              <a:t>Comparison Graphs</a:t>
            </a:r>
          </a:p>
        </p:txBody>
      </p:sp>
      <p:pic>
        <p:nvPicPr>
          <p:cNvPr id="14" name="Picture 13" descr="A logo with a sun and rays&#10;&#10;Description automatically generated">
            <a:extLst>
              <a:ext uri="{FF2B5EF4-FFF2-40B4-BE49-F238E27FC236}">
                <a16:creationId xmlns:a16="http://schemas.microsoft.com/office/drawing/2014/main" id="{11EC8210-CD47-587D-7C6F-0CE5C4507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84" y="264705"/>
            <a:ext cx="5236669" cy="29456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1341</TotalTime>
  <Words>719</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Impact</vt:lpstr>
      <vt:lpstr>Office Theme</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36 - C</dc:title>
  <dc:creator>Genigraphics 800.790.4001</dc:creator>
  <dc:description>To order poster prints visit us at www.genigraphics.com</dc:description>
  <cp:lastModifiedBy>Venkat Vs</cp:lastModifiedBy>
  <cp:revision>42</cp:revision>
  <dcterms:created xsi:type="dcterms:W3CDTF">2008-05-03T03:01:56Z</dcterms:created>
  <dcterms:modified xsi:type="dcterms:W3CDTF">2024-10-01T19:30:33Z</dcterms:modified>
</cp:coreProperties>
</file>