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7" r:id="rId3"/>
    <p:sldId id="258" r:id="rId4"/>
    <p:sldId id="259" r:id="rId5"/>
    <p:sldId id="269" r:id="rId6"/>
    <p:sldId id="260" r:id="rId7"/>
    <p:sldId id="261" r:id="rId8"/>
    <p:sldId id="262" r:id="rId9"/>
    <p:sldId id="263" r:id="rId10"/>
    <p:sldId id="264" r:id="rId11"/>
    <p:sldId id="268" r:id="rId12"/>
    <p:sldId id="265" r:id="rId13"/>
    <p:sldId id="266" r:id="rId14"/>
    <p:sldId id="267"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Freestyle Script" panose="030804020302050B0404" pitchFamily="66" charset="0"/>
      <p:regular r:id="rId21"/>
    </p:embeddedFont>
    <p:embeddedFont>
      <p:font typeface="Hammersmith One" panose="02010703030501060504"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CF377B-A5D7-430A-A9AD-32FAC32A4F51}">
  <a:tblStyle styleId="{89CF377B-A5D7-430A-A9AD-32FAC32A4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97" autoAdjust="0"/>
  </p:normalViewPr>
  <p:slideViewPr>
    <p:cSldViewPr snapToGrid="0">
      <p:cViewPr varScale="1">
        <p:scale>
          <a:sx n="96" d="100"/>
          <a:sy n="96" d="100"/>
        </p:scale>
        <p:origin x="10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33299d9d18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33299d9d18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3329c40c7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3329c40c7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082a34b78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082a34b78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2082a34b7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2082a34b7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33299d9d18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33299d9d18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208426623bd_0_17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208426623bd_0_17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208426623bd_0_17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208426623bd_0_17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3329c40c75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3329c40c75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3329c40c75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3329c40c7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Food Quality is a Key Topic</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Customers appreciate items like </a:t>
            </a:r>
            <a:r>
              <a:rPr lang="en" i="1">
                <a:solidFill>
                  <a:schemeClr val="dk1"/>
                </a:solidFill>
              </a:rPr>
              <a:t>chicken, rice, and fresh</a:t>
            </a:r>
            <a:r>
              <a:rPr lang="en">
                <a:solidFill>
                  <a:schemeClr val="dk1"/>
                </a:solidFill>
              </a:rPr>
              <a:t> ingredients.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 Mentions of </a:t>
            </a:r>
            <a:r>
              <a:rPr lang="en" i="1">
                <a:solidFill>
                  <a:schemeClr val="dk1"/>
                </a:solidFill>
              </a:rPr>
              <a:t>fresh</a:t>
            </a:r>
            <a:r>
              <a:rPr lang="en">
                <a:solidFill>
                  <a:schemeClr val="dk1"/>
                </a:solidFill>
              </a:rPr>
              <a:t> could indicate concerns about food consistency.</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Service Experience is Frequently Discussed</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Some reviews highlight efficient service and friendly staff.</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 Common complaints involve slow service, incorrect orders, or staff behavior.</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Time &amp; Convenience Impact Satisfaction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Quick service and drive-thru options are appreciated.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 Long wait times and slow drive-thru experiences are recurring issues.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Mixed Customer Sentiment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 Positive mentions of </a:t>
            </a:r>
            <a:r>
              <a:rPr lang="en" i="1">
                <a:solidFill>
                  <a:schemeClr val="dk1"/>
                </a:solidFill>
              </a:rPr>
              <a:t>good</a:t>
            </a:r>
            <a:r>
              <a:rPr lang="en">
                <a:solidFill>
                  <a:schemeClr val="dk1"/>
                </a:solidFill>
              </a:rPr>
              <a:t> indicate satisfaction with food or service.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 Context matters—</a:t>
            </a:r>
            <a:r>
              <a:rPr lang="en" i="1">
                <a:solidFill>
                  <a:schemeClr val="dk1"/>
                </a:solidFill>
              </a:rPr>
              <a:t>good</a:t>
            </a:r>
            <a:r>
              <a:rPr lang="en">
                <a:solidFill>
                  <a:schemeClr val="dk1"/>
                </a:solidFill>
              </a:rPr>
              <a:t> might appear in phrases like </a:t>
            </a:r>
            <a:r>
              <a:rPr lang="en" i="1">
                <a:solidFill>
                  <a:schemeClr val="dk1"/>
                </a:solidFill>
              </a:rPr>
              <a:t>“not good”</a:t>
            </a:r>
            <a:r>
              <a:rPr lang="en">
                <a:solidFill>
                  <a:schemeClr val="dk1"/>
                </a:solidFill>
              </a:rPr>
              <a:t> or </a:t>
            </a:r>
            <a:r>
              <a:rPr lang="en" i="1">
                <a:solidFill>
                  <a:schemeClr val="dk1"/>
                </a:solidFill>
              </a:rPr>
              <a:t>“could be better.”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08426623bd_0_17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08426623bd_0_17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Business Implications &amp; Recommendations: (positive)</a:t>
            </a:r>
          </a:p>
          <a:p>
            <a:r>
              <a:rPr lang="en-US" dirty="0"/>
              <a:t>✅ </a:t>
            </a:r>
            <a:r>
              <a:rPr lang="en-US" b="1" dirty="0"/>
              <a:t>Leverage Strengths</a:t>
            </a:r>
            <a:r>
              <a:rPr lang="en-US" dirty="0"/>
              <a:t>:</a:t>
            </a:r>
          </a:p>
          <a:p>
            <a:pPr>
              <a:buFont typeface="Arial" panose="020B0604020202020204" pitchFamily="34" charset="0"/>
              <a:buChar char="•"/>
            </a:pPr>
            <a:r>
              <a:rPr lang="en-US" dirty="0"/>
              <a:t>Highlight </a:t>
            </a:r>
            <a:r>
              <a:rPr lang="en-US" b="1" dirty="0"/>
              <a:t>fresh ingredients and signature dishes (like Orange Chicken)</a:t>
            </a:r>
            <a:r>
              <a:rPr lang="en-US" dirty="0"/>
              <a:t> in marketing campaigns.</a:t>
            </a:r>
          </a:p>
          <a:p>
            <a:pPr>
              <a:buFont typeface="Arial" panose="020B0604020202020204" pitchFamily="34" charset="0"/>
              <a:buChar char="•"/>
            </a:pPr>
            <a:r>
              <a:rPr lang="en-US" dirty="0"/>
              <a:t>Promote </a:t>
            </a:r>
            <a:r>
              <a:rPr lang="en-US" b="1" dirty="0"/>
              <a:t>quick service and friendly staff</a:t>
            </a:r>
            <a:r>
              <a:rPr lang="en-US" dirty="0"/>
              <a:t> as key selling points.</a:t>
            </a:r>
          </a:p>
          <a:p>
            <a:r>
              <a:rPr lang="en-US" dirty="0"/>
              <a:t>📌 </a:t>
            </a:r>
            <a:r>
              <a:rPr lang="en-US" b="1" dirty="0"/>
              <a:t>Opportunities for Growth</a:t>
            </a:r>
            <a:r>
              <a:rPr lang="en-US" dirty="0"/>
              <a:t>:</a:t>
            </a:r>
          </a:p>
          <a:p>
            <a:pPr>
              <a:buFont typeface="Arial" panose="020B0604020202020204" pitchFamily="34" charset="0"/>
              <a:buChar char="•"/>
            </a:pPr>
            <a:r>
              <a:rPr lang="en-US" dirty="0"/>
              <a:t>Ensure </a:t>
            </a:r>
            <a:r>
              <a:rPr lang="en-US" b="1" dirty="0"/>
              <a:t>consistency in food quality and freshness</a:t>
            </a:r>
            <a:r>
              <a:rPr lang="en-US" dirty="0"/>
              <a:t> across locations.</a:t>
            </a:r>
          </a:p>
          <a:p>
            <a:pPr>
              <a:buFont typeface="Arial" panose="020B0604020202020204" pitchFamily="34" charset="0"/>
              <a:buChar char="•"/>
            </a:pPr>
            <a:r>
              <a:rPr lang="en-US" dirty="0"/>
              <a:t>Reinforce staff training to </a:t>
            </a:r>
            <a:r>
              <a:rPr lang="en-US" b="1" dirty="0"/>
              <a:t>maintain high service standards</a:t>
            </a:r>
            <a:r>
              <a:rPr lang="en-US" dirty="0"/>
              <a:t>.</a:t>
            </a:r>
          </a:p>
          <a:p>
            <a:pPr marL="0" lvl="0" indent="0" algn="l" rtl="0">
              <a:lnSpc>
                <a:spcPct val="115000"/>
              </a:lnSpc>
              <a:spcBef>
                <a:spcPts val="1200"/>
              </a:spcBef>
              <a:spcAft>
                <a:spcPts val="120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4013"/>
            <a:ext cx="3991800" cy="2612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778488"/>
            <a:ext cx="3858900" cy="351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a:spLocks noGrp="1"/>
          </p:cNvSpPr>
          <p:nvPr>
            <p:ph type="pic" idx="2"/>
          </p:nvPr>
        </p:nvSpPr>
        <p:spPr>
          <a:xfrm>
            <a:off x="5163325" y="779700"/>
            <a:ext cx="3213600" cy="3584100"/>
          </a:xfrm>
          <a:prstGeom prst="round2DiagRect">
            <a:avLst>
              <a:gd name="adj1" fmla="val 16667"/>
              <a:gd name="adj2" fmla="val 0"/>
            </a:avLst>
          </a:prstGeom>
          <a:noFill/>
          <a:ln>
            <a:noFill/>
          </a:ln>
        </p:spPr>
      </p:sp>
      <p:grpSp>
        <p:nvGrpSpPr>
          <p:cNvPr id="12" name="Google Shape;12;p2"/>
          <p:cNvGrpSpPr/>
          <p:nvPr/>
        </p:nvGrpSpPr>
        <p:grpSpPr>
          <a:xfrm>
            <a:off x="0" y="0"/>
            <a:ext cx="136200" cy="5147742"/>
            <a:chOff x="0" y="4200"/>
            <a:chExt cx="136200" cy="5143627"/>
          </a:xfrm>
        </p:grpSpPr>
        <p:sp>
          <p:nvSpPr>
            <p:cNvPr id="13" name="Google Shape;13;p2"/>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408"/>
        <p:cNvGrpSpPr/>
        <p:nvPr/>
      </p:nvGrpSpPr>
      <p:grpSpPr>
        <a:xfrm>
          <a:off x="0" y="0"/>
          <a:ext cx="0" cy="0"/>
          <a:chOff x="0" y="0"/>
          <a:chExt cx="0" cy="0"/>
        </a:xfrm>
      </p:grpSpPr>
      <p:sp>
        <p:nvSpPr>
          <p:cNvPr id="409" name="Google Shape;409;p11"/>
          <p:cNvSpPr/>
          <p:nvPr/>
        </p:nvSpPr>
        <p:spPr>
          <a:xfrm>
            <a:off x="0" y="3982150"/>
            <a:ext cx="4277700" cy="7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txBox="1">
            <a:spLocks noGrp="1"/>
          </p:cNvSpPr>
          <p:nvPr>
            <p:ph type="title" hasCustomPrompt="1"/>
          </p:nvPr>
        </p:nvSpPr>
        <p:spPr>
          <a:xfrm>
            <a:off x="4277700" y="1693450"/>
            <a:ext cx="4153200" cy="11574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11" name="Google Shape;411;p11"/>
          <p:cNvSpPr txBox="1">
            <a:spLocks noGrp="1"/>
          </p:cNvSpPr>
          <p:nvPr>
            <p:ph type="subTitle" idx="1"/>
          </p:nvPr>
        </p:nvSpPr>
        <p:spPr>
          <a:xfrm>
            <a:off x="4277700" y="3056450"/>
            <a:ext cx="41532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412" name="Google Shape;412;p11"/>
          <p:cNvGrpSpPr/>
          <p:nvPr/>
        </p:nvGrpSpPr>
        <p:grpSpPr>
          <a:xfrm>
            <a:off x="0" y="0"/>
            <a:ext cx="136200" cy="5147742"/>
            <a:chOff x="0" y="4200"/>
            <a:chExt cx="136200" cy="5143627"/>
          </a:xfrm>
        </p:grpSpPr>
        <p:sp>
          <p:nvSpPr>
            <p:cNvPr id="413" name="Google Shape;413;p11"/>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1"/>
          <p:cNvSpPr>
            <a:spLocks noGrp="1"/>
          </p:cNvSpPr>
          <p:nvPr>
            <p:ph type="pic" idx="2"/>
          </p:nvPr>
        </p:nvSpPr>
        <p:spPr>
          <a:xfrm>
            <a:off x="847932" y="779700"/>
            <a:ext cx="3213600" cy="3584100"/>
          </a:xfrm>
          <a:prstGeom prst="round2DiagRect">
            <a:avLst>
              <a:gd name="adj1" fmla="val 16667"/>
              <a:gd name="adj2" fmla="val 0"/>
            </a:avLst>
          </a:prstGeom>
          <a:noFill/>
          <a:ln>
            <a:noFill/>
          </a:ln>
        </p:spPr>
      </p:sp>
      <p:cxnSp>
        <p:nvCxnSpPr>
          <p:cNvPr id="418" name="Google Shape;418;p11"/>
          <p:cNvCxnSpPr/>
          <p:nvPr/>
        </p:nvCxnSpPr>
        <p:spPr>
          <a:xfrm>
            <a:off x="8230475" y="333800"/>
            <a:ext cx="674700" cy="0"/>
          </a:xfrm>
          <a:prstGeom prst="straightConnector1">
            <a:avLst/>
          </a:prstGeom>
          <a:noFill/>
          <a:ln w="38100" cap="flat" cmpd="sng">
            <a:solidFill>
              <a:schemeClr val="dk2"/>
            </a:solidFill>
            <a:prstDash val="solid"/>
            <a:round/>
            <a:headEnd type="none" w="med" len="med"/>
            <a:tailEnd type="none" w="med" len="med"/>
          </a:ln>
        </p:spPr>
      </p:cxnSp>
      <p:grpSp>
        <p:nvGrpSpPr>
          <p:cNvPr id="419" name="Google Shape;419;p11"/>
          <p:cNvGrpSpPr/>
          <p:nvPr/>
        </p:nvGrpSpPr>
        <p:grpSpPr>
          <a:xfrm>
            <a:off x="8297894" y="4326058"/>
            <a:ext cx="904875" cy="928325"/>
            <a:chOff x="-467250" y="-103637"/>
            <a:chExt cx="904875" cy="928325"/>
          </a:xfrm>
        </p:grpSpPr>
        <p:sp>
          <p:nvSpPr>
            <p:cNvPr id="420" name="Google Shape;420;p11"/>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1" name="Shape 477"/>
        <p:cNvGrpSpPr/>
        <p:nvPr/>
      </p:nvGrpSpPr>
      <p:grpSpPr>
        <a:xfrm>
          <a:off x="0" y="0"/>
          <a:ext cx="0" cy="0"/>
          <a:chOff x="0" y="0"/>
          <a:chExt cx="0" cy="0"/>
        </a:xfrm>
      </p:grpSpPr>
      <p:sp>
        <p:nvSpPr>
          <p:cNvPr id="478" name="Google Shape;478;p13"/>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9" name="Google Shape;479;p13"/>
          <p:cNvSpPr txBox="1">
            <a:spLocks noGrp="1"/>
          </p:cNvSpPr>
          <p:nvPr>
            <p:ph type="title" idx="2" hasCustomPrompt="1"/>
          </p:nvPr>
        </p:nvSpPr>
        <p:spPr>
          <a:xfrm>
            <a:off x="1214300" y="1526374"/>
            <a:ext cx="785400" cy="683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80" name="Google Shape;480;p13"/>
          <p:cNvSpPr txBox="1">
            <a:spLocks noGrp="1"/>
          </p:cNvSpPr>
          <p:nvPr>
            <p:ph type="subTitle" idx="1"/>
          </p:nvPr>
        </p:nvSpPr>
        <p:spPr>
          <a:xfrm>
            <a:off x="2094100" y="1475700"/>
            <a:ext cx="2017200" cy="41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a:endParaRPr/>
          </a:p>
        </p:txBody>
      </p:sp>
      <p:sp>
        <p:nvSpPr>
          <p:cNvPr id="481" name="Google Shape;481;p13"/>
          <p:cNvSpPr txBox="1">
            <a:spLocks noGrp="1"/>
          </p:cNvSpPr>
          <p:nvPr>
            <p:ph type="subTitle" idx="3"/>
          </p:nvPr>
        </p:nvSpPr>
        <p:spPr>
          <a:xfrm>
            <a:off x="2094100" y="1746560"/>
            <a:ext cx="2017200" cy="50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sp>
        <p:nvSpPr>
          <p:cNvPr id="482" name="Google Shape;482;p13"/>
          <p:cNvSpPr txBox="1">
            <a:spLocks noGrp="1"/>
          </p:cNvSpPr>
          <p:nvPr>
            <p:ph type="title" idx="4" hasCustomPrompt="1"/>
          </p:nvPr>
        </p:nvSpPr>
        <p:spPr>
          <a:xfrm>
            <a:off x="1214300" y="2554174"/>
            <a:ext cx="785400" cy="6834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83" name="Google Shape;483;p13"/>
          <p:cNvSpPr txBox="1">
            <a:spLocks noGrp="1"/>
          </p:cNvSpPr>
          <p:nvPr>
            <p:ph type="subTitle" idx="5"/>
          </p:nvPr>
        </p:nvSpPr>
        <p:spPr>
          <a:xfrm>
            <a:off x="2094100" y="2503350"/>
            <a:ext cx="2017200" cy="41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a:endParaRPr/>
          </a:p>
        </p:txBody>
      </p:sp>
      <p:sp>
        <p:nvSpPr>
          <p:cNvPr id="484" name="Google Shape;484;p13"/>
          <p:cNvSpPr txBox="1">
            <a:spLocks noGrp="1"/>
          </p:cNvSpPr>
          <p:nvPr>
            <p:ph type="subTitle" idx="6"/>
          </p:nvPr>
        </p:nvSpPr>
        <p:spPr>
          <a:xfrm>
            <a:off x="2094100" y="2774360"/>
            <a:ext cx="2017200" cy="50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sp>
        <p:nvSpPr>
          <p:cNvPr id="485" name="Google Shape;485;p13"/>
          <p:cNvSpPr txBox="1">
            <a:spLocks noGrp="1"/>
          </p:cNvSpPr>
          <p:nvPr>
            <p:ph type="title" idx="7" hasCustomPrompt="1"/>
          </p:nvPr>
        </p:nvSpPr>
        <p:spPr>
          <a:xfrm>
            <a:off x="1214300" y="3581974"/>
            <a:ext cx="785400" cy="68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86" name="Google Shape;486;p13"/>
          <p:cNvSpPr txBox="1">
            <a:spLocks noGrp="1"/>
          </p:cNvSpPr>
          <p:nvPr>
            <p:ph type="subTitle" idx="8"/>
          </p:nvPr>
        </p:nvSpPr>
        <p:spPr>
          <a:xfrm>
            <a:off x="2094100" y="3531150"/>
            <a:ext cx="2017200" cy="41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a:endParaRPr/>
          </a:p>
        </p:txBody>
      </p:sp>
      <p:sp>
        <p:nvSpPr>
          <p:cNvPr id="487" name="Google Shape;487;p13"/>
          <p:cNvSpPr txBox="1">
            <a:spLocks noGrp="1"/>
          </p:cNvSpPr>
          <p:nvPr>
            <p:ph type="subTitle" idx="9"/>
          </p:nvPr>
        </p:nvSpPr>
        <p:spPr>
          <a:xfrm>
            <a:off x="2094100" y="3802160"/>
            <a:ext cx="2017200" cy="50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sp>
        <p:nvSpPr>
          <p:cNvPr id="488" name="Google Shape;488;p13"/>
          <p:cNvSpPr txBox="1">
            <a:spLocks noGrp="1"/>
          </p:cNvSpPr>
          <p:nvPr>
            <p:ph type="title" idx="13" hasCustomPrompt="1"/>
          </p:nvPr>
        </p:nvSpPr>
        <p:spPr>
          <a:xfrm flipH="1">
            <a:off x="7144300" y="1526374"/>
            <a:ext cx="785400" cy="683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89" name="Google Shape;489;p13"/>
          <p:cNvSpPr txBox="1">
            <a:spLocks noGrp="1"/>
          </p:cNvSpPr>
          <p:nvPr>
            <p:ph type="subTitle" idx="14"/>
          </p:nvPr>
        </p:nvSpPr>
        <p:spPr>
          <a:xfrm flipH="1">
            <a:off x="5032700" y="1475700"/>
            <a:ext cx="2017200" cy="418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490" name="Google Shape;490;p13"/>
          <p:cNvSpPr txBox="1">
            <a:spLocks noGrp="1"/>
          </p:cNvSpPr>
          <p:nvPr>
            <p:ph type="subTitle" idx="15"/>
          </p:nvPr>
        </p:nvSpPr>
        <p:spPr>
          <a:xfrm flipH="1">
            <a:off x="5032700" y="1746560"/>
            <a:ext cx="2017200" cy="502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r" rtl="0">
              <a:lnSpc>
                <a:spcPct val="115000"/>
              </a:lnSpc>
              <a:spcBef>
                <a:spcPts val="0"/>
              </a:spcBef>
              <a:spcAft>
                <a:spcPts val="0"/>
              </a:spcAft>
              <a:buSzPts val="1200"/>
              <a:buNone/>
              <a:defRPr/>
            </a:lvl2pPr>
            <a:lvl3pPr lvl="2" algn="r" rtl="0">
              <a:lnSpc>
                <a:spcPct val="115000"/>
              </a:lnSpc>
              <a:spcBef>
                <a:spcPts val="0"/>
              </a:spcBef>
              <a:spcAft>
                <a:spcPts val="0"/>
              </a:spcAft>
              <a:buSzPts val="1200"/>
              <a:buNone/>
              <a:defRPr/>
            </a:lvl3pPr>
            <a:lvl4pPr lvl="3" algn="r" rtl="0">
              <a:lnSpc>
                <a:spcPct val="115000"/>
              </a:lnSpc>
              <a:spcBef>
                <a:spcPts val="0"/>
              </a:spcBef>
              <a:spcAft>
                <a:spcPts val="0"/>
              </a:spcAft>
              <a:buSzPts val="1200"/>
              <a:buNone/>
              <a:defRPr/>
            </a:lvl4pPr>
            <a:lvl5pPr lvl="4" algn="r" rtl="0">
              <a:lnSpc>
                <a:spcPct val="115000"/>
              </a:lnSpc>
              <a:spcBef>
                <a:spcPts val="0"/>
              </a:spcBef>
              <a:spcAft>
                <a:spcPts val="0"/>
              </a:spcAft>
              <a:buSzPts val="1200"/>
              <a:buNone/>
              <a:defRPr/>
            </a:lvl5pPr>
            <a:lvl6pPr lvl="5" algn="r" rtl="0">
              <a:lnSpc>
                <a:spcPct val="115000"/>
              </a:lnSpc>
              <a:spcBef>
                <a:spcPts val="0"/>
              </a:spcBef>
              <a:spcAft>
                <a:spcPts val="0"/>
              </a:spcAft>
              <a:buSzPts val="1200"/>
              <a:buNone/>
              <a:defRPr/>
            </a:lvl6pPr>
            <a:lvl7pPr lvl="6" algn="r" rtl="0">
              <a:lnSpc>
                <a:spcPct val="115000"/>
              </a:lnSpc>
              <a:spcBef>
                <a:spcPts val="0"/>
              </a:spcBef>
              <a:spcAft>
                <a:spcPts val="0"/>
              </a:spcAft>
              <a:buSzPts val="1200"/>
              <a:buNone/>
              <a:defRPr/>
            </a:lvl7pPr>
            <a:lvl8pPr lvl="7" algn="r" rtl="0">
              <a:lnSpc>
                <a:spcPct val="115000"/>
              </a:lnSpc>
              <a:spcBef>
                <a:spcPts val="0"/>
              </a:spcBef>
              <a:spcAft>
                <a:spcPts val="0"/>
              </a:spcAft>
              <a:buSzPts val="1200"/>
              <a:buNone/>
              <a:defRPr/>
            </a:lvl8pPr>
            <a:lvl9pPr lvl="8" algn="r" rtl="0">
              <a:lnSpc>
                <a:spcPct val="115000"/>
              </a:lnSpc>
              <a:spcBef>
                <a:spcPts val="0"/>
              </a:spcBef>
              <a:spcAft>
                <a:spcPts val="0"/>
              </a:spcAft>
              <a:buSzPts val="1200"/>
              <a:buNone/>
              <a:defRPr/>
            </a:lvl9pPr>
          </a:lstStyle>
          <a:p>
            <a:endParaRPr/>
          </a:p>
        </p:txBody>
      </p:sp>
      <p:sp>
        <p:nvSpPr>
          <p:cNvPr id="491" name="Google Shape;491;p13"/>
          <p:cNvSpPr txBox="1">
            <a:spLocks noGrp="1"/>
          </p:cNvSpPr>
          <p:nvPr>
            <p:ph type="title" idx="16" hasCustomPrompt="1"/>
          </p:nvPr>
        </p:nvSpPr>
        <p:spPr>
          <a:xfrm flipH="1">
            <a:off x="7144300" y="2554174"/>
            <a:ext cx="785400" cy="683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92" name="Google Shape;492;p13"/>
          <p:cNvSpPr txBox="1">
            <a:spLocks noGrp="1"/>
          </p:cNvSpPr>
          <p:nvPr>
            <p:ph type="subTitle" idx="17"/>
          </p:nvPr>
        </p:nvSpPr>
        <p:spPr>
          <a:xfrm flipH="1">
            <a:off x="5032700" y="2503350"/>
            <a:ext cx="2017200" cy="418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493" name="Google Shape;493;p13"/>
          <p:cNvSpPr txBox="1">
            <a:spLocks noGrp="1"/>
          </p:cNvSpPr>
          <p:nvPr>
            <p:ph type="subTitle" idx="18"/>
          </p:nvPr>
        </p:nvSpPr>
        <p:spPr>
          <a:xfrm flipH="1">
            <a:off x="5032700" y="2774360"/>
            <a:ext cx="2017200" cy="502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r" rtl="0">
              <a:lnSpc>
                <a:spcPct val="115000"/>
              </a:lnSpc>
              <a:spcBef>
                <a:spcPts val="0"/>
              </a:spcBef>
              <a:spcAft>
                <a:spcPts val="0"/>
              </a:spcAft>
              <a:buSzPts val="1200"/>
              <a:buNone/>
              <a:defRPr/>
            </a:lvl2pPr>
            <a:lvl3pPr lvl="2" algn="r" rtl="0">
              <a:lnSpc>
                <a:spcPct val="115000"/>
              </a:lnSpc>
              <a:spcBef>
                <a:spcPts val="0"/>
              </a:spcBef>
              <a:spcAft>
                <a:spcPts val="0"/>
              </a:spcAft>
              <a:buSzPts val="1200"/>
              <a:buNone/>
              <a:defRPr/>
            </a:lvl3pPr>
            <a:lvl4pPr lvl="3" algn="r" rtl="0">
              <a:lnSpc>
                <a:spcPct val="115000"/>
              </a:lnSpc>
              <a:spcBef>
                <a:spcPts val="0"/>
              </a:spcBef>
              <a:spcAft>
                <a:spcPts val="0"/>
              </a:spcAft>
              <a:buSzPts val="1200"/>
              <a:buNone/>
              <a:defRPr/>
            </a:lvl4pPr>
            <a:lvl5pPr lvl="4" algn="r" rtl="0">
              <a:lnSpc>
                <a:spcPct val="115000"/>
              </a:lnSpc>
              <a:spcBef>
                <a:spcPts val="0"/>
              </a:spcBef>
              <a:spcAft>
                <a:spcPts val="0"/>
              </a:spcAft>
              <a:buSzPts val="1200"/>
              <a:buNone/>
              <a:defRPr/>
            </a:lvl5pPr>
            <a:lvl6pPr lvl="5" algn="r" rtl="0">
              <a:lnSpc>
                <a:spcPct val="115000"/>
              </a:lnSpc>
              <a:spcBef>
                <a:spcPts val="0"/>
              </a:spcBef>
              <a:spcAft>
                <a:spcPts val="0"/>
              </a:spcAft>
              <a:buSzPts val="1200"/>
              <a:buNone/>
              <a:defRPr/>
            </a:lvl6pPr>
            <a:lvl7pPr lvl="6" algn="r" rtl="0">
              <a:lnSpc>
                <a:spcPct val="115000"/>
              </a:lnSpc>
              <a:spcBef>
                <a:spcPts val="0"/>
              </a:spcBef>
              <a:spcAft>
                <a:spcPts val="0"/>
              </a:spcAft>
              <a:buSzPts val="1200"/>
              <a:buNone/>
              <a:defRPr/>
            </a:lvl7pPr>
            <a:lvl8pPr lvl="7" algn="r" rtl="0">
              <a:lnSpc>
                <a:spcPct val="115000"/>
              </a:lnSpc>
              <a:spcBef>
                <a:spcPts val="0"/>
              </a:spcBef>
              <a:spcAft>
                <a:spcPts val="0"/>
              </a:spcAft>
              <a:buSzPts val="1200"/>
              <a:buNone/>
              <a:defRPr/>
            </a:lvl8pPr>
            <a:lvl9pPr lvl="8" algn="r" rtl="0">
              <a:lnSpc>
                <a:spcPct val="115000"/>
              </a:lnSpc>
              <a:spcBef>
                <a:spcPts val="0"/>
              </a:spcBef>
              <a:spcAft>
                <a:spcPts val="0"/>
              </a:spcAft>
              <a:buSzPts val="1200"/>
              <a:buNone/>
              <a:defRPr/>
            </a:lvl9pPr>
          </a:lstStyle>
          <a:p>
            <a:endParaRPr/>
          </a:p>
        </p:txBody>
      </p:sp>
      <p:sp>
        <p:nvSpPr>
          <p:cNvPr id="494" name="Google Shape;494;p13"/>
          <p:cNvSpPr txBox="1">
            <a:spLocks noGrp="1"/>
          </p:cNvSpPr>
          <p:nvPr>
            <p:ph type="title" idx="19" hasCustomPrompt="1"/>
          </p:nvPr>
        </p:nvSpPr>
        <p:spPr>
          <a:xfrm flipH="1">
            <a:off x="7144300" y="3581974"/>
            <a:ext cx="785400" cy="6834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600"/>
              <a:buNone/>
              <a:defRPr sz="28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495" name="Google Shape;495;p13"/>
          <p:cNvSpPr txBox="1">
            <a:spLocks noGrp="1"/>
          </p:cNvSpPr>
          <p:nvPr>
            <p:ph type="subTitle" idx="20"/>
          </p:nvPr>
        </p:nvSpPr>
        <p:spPr>
          <a:xfrm flipH="1">
            <a:off x="5032700" y="3531150"/>
            <a:ext cx="2017200" cy="418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496" name="Google Shape;496;p13"/>
          <p:cNvSpPr txBox="1">
            <a:spLocks noGrp="1"/>
          </p:cNvSpPr>
          <p:nvPr>
            <p:ph type="subTitle" idx="21"/>
          </p:nvPr>
        </p:nvSpPr>
        <p:spPr>
          <a:xfrm flipH="1">
            <a:off x="5032700" y="3802160"/>
            <a:ext cx="2017200" cy="502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r" rtl="0">
              <a:lnSpc>
                <a:spcPct val="115000"/>
              </a:lnSpc>
              <a:spcBef>
                <a:spcPts val="0"/>
              </a:spcBef>
              <a:spcAft>
                <a:spcPts val="0"/>
              </a:spcAft>
              <a:buSzPts val="1200"/>
              <a:buNone/>
              <a:defRPr/>
            </a:lvl2pPr>
            <a:lvl3pPr lvl="2" algn="r" rtl="0">
              <a:lnSpc>
                <a:spcPct val="115000"/>
              </a:lnSpc>
              <a:spcBef>
                <a:spcPts val="0"/>
              </a:spcBef>
              <a:spcAft>
                <a:spcPts val="0"/>
              </a:spcAft>
              <a:buSzPts val="1200"/>
              <a:buNone/>
              <a:defRPr/>
            </a:lvl3pPr>
            <a:lvl4pPr lvl="3" algn="r" rtl="0">
              <a:lnSpc>
                <a:spcPct val="115000"/>
              </a:lnSpc>
              <a:spcBef>
                <a:spcPts val="0"/>
              </a:spcBef>
              <a:spcAft>
                <a:spcPts val="0"/>
              </a:spcAft>
              <a:buSzPts val="1200"/>
              <a:buNone/>
              <a:defRPr/>
            </a:lvl4pPr>
            <a:lvl5pPr lvl="4" algn="r" rtl="0">
              <a:lnSpc>
                <a:spcPct val="115000"/>
              </a:lnSpc>
              <a:spcBef>
                <a:spcPts val="0"/>
              </a:spcBef>
              <a:spcAft>
                <a:spcPts val="0"/>
              </a:spcAft>
              <a:buSzPts val="1200"/>
              <a:buNone/>
              <a:defRPr/>
            </a:lvl5pPr>
            <a:lvl6pPr lvl="5" algn="r" rtl="0">
              <a:lnSpc>
                <a:spcPct val="115000"/>
              </a:lnSpc>
              <a:spcBef>
                <a:spcPts val="0"/>
              </a:spcBef>
              <a:spcAft>
                <a:spcPts val="0"/>
              </a:spcAft>
              <a:buSzPts val="1200"/>
              <a:buNone/>
              <a:defRPr/>
            </a:lvl6pPr>
            <a:lvl7pPr lvl="6" algn="r" rtl="0">
              <a:lnSpc>
                <a:spcPct val="115000"/>
              </a:lnSpc>
              <a:spcBef>
                <a:spcPts val="0"/>
              </a:spcBef>
              <a:spcAft>
                <a:spcPts val="0"/>
              </a:spcAft>
              <a:buSzPts val="1200"/>
              <a:buNone/>
              <a:defRPr/>
            </a:lvl7pPr>
            <a:lvl8pPr lvl="7" algn="r" rtl="0">
              <a:lnSpc>
                <a:spcPct val="115000"/>
              </a:lnSpc>
              <a:spcBef>
                <a:spcPts val="0"/>
              </a:spcBef>
              <a:spcAft>
                <a:spcPts val="0"/>
              </a:spcAft>
              <a:buSzPts val="1200"/>
              <a:buNone/>
              <a:defRPr/>
            </a:lvl8pPr>
            <a:lvl9pPr lvl="8" algn="r" rtl="0">
              <a:lnSpc>
                <a:spcPct val="115000"/>
              </a:lnSpc>
              <a:spcBef>
                <a:spcPts val="0"/>
              </a:spcBef>
              <a:spcAft>
                <a:spcPts val="0"/>
              </a:spcAft>
              <a:buSzPts val="1200"/>
              <a:buNone/>
              <a:defRPr/>
            </a:lvl9pPr>
          </a:lstStyle>
          <a:p>
            <a:endParaRPr/>
          </a:p>
        </p:txBody>
      </p:sp>
      <p:grpSp>
        <p:nvGrpSpPr>
          <p:cNvPr id="497" name="Google Shape;497;p13"/>
          <p:cNvGrpSpPr/>
          <p:nvPr/>
        </p:nvGrpSpPr>
        <p:grpSpPr>
          <a:xfrm>
            <a:off x="0" y="0"/>
            <a:ext cx="136200" cy="5147742"/>
            <a:chOff x="0" y="4200"/>
            <a:chExt cx="136200" cy="5143627"/>
          </a:xfrm>
        </p:grpSpPr>
        <p:sp>
          <p:nvSpPr>
            <p:cNvPr id="498" name="Google Shape;498;p13"/>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2" name="Google Shape;502;p13"/>
          <p:cNvCxnSpPr/>
          <p:nvPr/>
        </p:nvCxnSpPr>
        <p:spPr>
          <a:xfrm>
            <a:off x="8230475" y="333800"/>
            <a:ext cx="674700" cy="0"/>
          </a:xfrm>
          <a:prstGeom prst="straightConnector1">
            <a:avLst/>
          </a:prstGeom>
          <a:noFill/>
          <a:ln w="38100" cap="flat" cmpd="sng">
            <a:solidFill>
              <a:schemeClr val="dk2"/>
            </a:solidFill>
            <a:prstDash val="solid"/>
            <a:round/>
            <a:headEnd type="none" w="med" len="med"/>
            <a:tailEnd type="none" w="med" len="med"/>
          </a:ln>
        </p:spPr>
      </p:cxnSp>
      <p:grpSp>
        <p:nvGrpSpPr>
          <p:cNvPr id="503" name="Google Shape;503;p13"/>
          <p:cNvGrpSpPr/>
          <p:nvPr/>
        </p:nvGrpSpPr>
        <p:grpSpPr>
          <a:xfrm>
            <a:off x="2161390" y="41796"/>
            <a:ext cx="904875" cy="327150"/>
            <a:chOff x="2272090" y="4765485"/>
            <a:chExt cx="904875" cy="327150"/>
          </a:xfrm>
        </p:grpSpPr>
        <p:sp>
          <p:nvSpPr>
            <p:cNvPr id="504" name="Google Shape;504;p13"/>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3"/>
          <p:cNvGrpSpPr/>
          <p:nvPr/>
        </p:nvGrpSpPr>
        <p:grpSpPr>
          <a:xfrm>
            <a:off x="8297894" y="4326058"/>
            <a:ext cx="904875" cy="928325"/>
            <a:chOff x="-467250" y="-103637"/>
            <a:chExt cx="904875" cy="928325"/>
          </a:xfrm>
        </p:grpSpPr>
        <p:sp>
          <p:nvSpPr>
            <p:cNvPr id="529" name="Google Shape;529;p13"/>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8">
    <p:bg>
      <p:bgPr>
        <a:solidFill>
          <a:schemeClr val="accent2"/>
        </a:solidFill>
        <a:effectLst/>
      </p:bgPr>
    </p:bg>
    <p:spTree>
      <p:nvGrpSpPr>
        <p:cNvPr id="1" name="Shape 585"/>
        <p:cNvGrpSpPr/>
        <p:nvPr/>
      </p:nvGrpSpPr>
      <p:grpSpPr>
        <a:xfrm>
          <a:off x="0" y="0"/>
          <a:ext cx="0" cy="0"/>
          <a:chOff x="0" y="0"/>
          <a:chExt cx="0" cy="0"/>
        </a:xfrm>
      </p:grpSpPr>
      <p:sp>
        <p:nvSpPr>
          <p:cNvPr id="586" name="Google Shape;586;p14"/>
          <p:cNvSpPr/>
          <p:nvPr/>
        </p:nvSpPr>
        <p:spPr>
          <a:xfrm>
            <a:off x="0" y="3982150"/>
            <a:ext cx="4277700" cy="7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txBox="1">
            <a:spLocks noGrp="1"/>
          </p:cNvSpPr>
          <p:nvPr>
            <p:ph type="title"/>
          </p:nvPr>
        </p:nvSpPr>
        <p:spPr>
          <a:xfrm>
            <a:off x="4699500" y="3608525"/>
            <a:ext cx="3731400" cy="426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588" name="Google Shape;588;p14"/>
          <p:cNvSpPr txBox="1">
            <a:spLocks noGrp="1"/>
          </p:cNvSpPr>
          <p:nvPr>
            <p:ph type="subTitle" idx="1"/>
          </p:nvPr>
        </p:nvSpPr>
        <p:spPr>
          <a:xfrm>
            <a:off x="4699500" y="1108375"/>
            <a:ext cx="3731400" cy="240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None/>
              <a:defRPr sz="2600"/>
            </a:lvl1pPr>
            <a:lvl2pPr lvl="1" rtl="0">
              <a:lnSpc>
                <a:spcPct val="115000"/>
              </a:lnSpc>
              <a:spcBef>
                <a:spcPts val="0"/>
              </a:spcBef>
              <a:spcAft>
                <a:spcPts val="0"/>
              </a:spcAft>
              <a:buSzPts val="2600"/>
              <a:buNone/>
              <a:defRPr sz="2600"/>
            </a:lvl2pPr>
            <a:lvl3pPr lvl="2" rtl="0">
              <a:lnSpc>
                <a:spcPct val="115000"/>
              </a:lnSpc>
              <a:spcBef>
                <a:spcPts val="0"/>
              </a:spcBef>
              <a:spcAft>
                <a:spcPts val="0"/>
              </a:spcAft>
              <a:buSzPts val="2600"/>
              <a:buNone/>
              <a:defRPr sz="2600"/>
            </a:lvl3pPr>
            <a:lvl4pPr lvl="3" rtl="0">
              <a:lnSpc>
                <a:spcPct val="115000"/>
              </a:lnSpc>
              <a:spcBef>
                <a:spcPts val="0"/>
              </a:spcBef>
              <a:spcAft>
                <a:spcPts val="0"/>
              </a:spcAft>
              <a:buSzPts val="2600"/>
              <a:buNone/>
              <a:defRPr sz="2600"/>
            </a:lvl4pPr>
            <a:lvl5pPr lvl="4" rtl="0">
              <a:lnSpc>
                <a:spcPct val="115000"/>
              </a:lnSpc>
              <a:spcBef>
                <a:spcPts val="0"/>
              </a:spcBef>
              <a:spcAft>
                <a:spcPts val="0"/>
              </a:spcAft>
              <a:buSzPts val="2600"/>
              <a:buNone/>
              <a:defRPr sz="2600"/>
            </a:lvl5pPr>
            <a:lvl6pPr lvl="5" rtl="0">
              <a:lnSpc>
                <a:spcPct val="115000"/>
              </a:lnSpc>
              <a:spcBef>
                <a:spcPts val="0"/>
              </a:spcBef>
              <a:spcAft>
                <a:spcPts val="0"/>
              </a:spcAft>
              <a:buSzPts val="2600"/>
              <a:buNone/>
              <a:defRPr sz="2600"/>
            </a:lvl6pPr>
            <a:lvl7pPr lvl="6" rtl="0">
              <a:lnSpc>
                <a:spcPct val="115000"/>
              </a:lnSpc>
              <a:spcBef>
                <a:spcPts val="0"/>
              </a:spcBef>
              <a:spcAft>
                <a:spcPts val="0"/>
              </a:spcAft>
              <a:buSzPts val="2600"/>
              <a:buNone/>
              <a:defRPr sz="2600"/>
            </a:lvl7pPr>
            <a:lvl8pPr lvl="7" rtl="0">
              <a:lnSpc>
                <a:spcPct val="115000"/>
              </a:lnSpc>
              <a:spcBef>
                <a:spcPts val="0"/>
              </a:spcBef>
              <a:spcAft>
                <a:spcPts val="0"/>
              </a:spcAft>
              <a:buSzPts val="2600"/>
              <a:buNone/>
              <a:defRPr sz="2600"/>
            </a:lvl8pPr>
            <a:lvl9pPr lvl="8" rtl="0">
              <a:lnSpc>
                <a:spcPct val="115000"/>
              </a:lnSpc>
              <a:spcBef>
                <a:spcPts val="0"/>
              </a:spcBef>
              <a:spcAft>
                <a:spcPts val="0"/>
              </a:spcAft>
              <a:buSzPts val="2600"/>
              <a:buNone/>
              <a:defRPr sz="2600"/>
            </a:lvl9pPr>
          </a:lstStyle>
          <a:p>
            <a:endParaRPr/>
          </a:p>
        </p:txBody>
      </p:sp>
      <p:grpSp>
        <p:nvGrpSpPr>
          <p:cNvPr id="589" name="Google Shape;589;p14"/>
          <p:cNvGrpSpPr/>
          <p:nvPr/>
        </p:nvGrpSpPr>
        <p:grpSpPr>
          <a:xfrm>
            <a:off x="0" y="0"/>
            <a:ext cx="136200" cy="5147742"/>
            <a:chOff x="0" y="4200"/>
            <a:chExt cx="136200" cy="5143627"/>
          </a:xfrm>
        </p:grpSpPr>
        <p:sp>
          <p:nvSpPr>
            <p:cNvPr id="590" name="Google Shape;590;p14"/>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4"/>
          <p:cNvSpPr>
            <a:spLocks noGrp="1"/>
          </p:cNvSpPr>
          <p:nvPr>
            <p:ph type="pic" idx="2"/>
          </p:nvPr>
        </p:nvSpPr>
        <p:spPr>
          <a:xfrm>
            <a:off x="847932" y="779700"/>
            <a:ext cx="3213600" cy="3584100"/>
          </a:xfrm>
          <a:prstGeom prst="round2DiagRect">
            <a:avLst>
              <a:gd name="adj1" fmla="val 16667"/>
              <a:gd name="adj2" fmla="val 0"/>
            </a:avLst>
          </a:prstGeom>
          <a:noFill/>
          <a:ln>
            <a:noFill/>
          </a:ln>
        </p:spPr>
      </p:sp>
      <p:cxnSp>
        <p:nvCxnSpPr>
          <p:cNvPr id="595" name="Google Shape;595;p14"/>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grpSp>
        <p:nvGrpSpPr>
          <p:cNvPr id="596" name="Google Shape;596;p14"/>
          <p:cNvGrpSpPr/>
          <p:nvPr/>
        </p:nvGrpSpPr>
        <p:grpSpPr>
          <a:xfrm>
            <a:off x="8297894" y="3945058"/>
            <a:ext cx="904875" cy="928325"/>
            <a:chOff x="-467250" y="-103637"/>
            <a:chExt cx="904875" cy="928325"/>
          </a:xfrm>
        </p:grpSpPr>
        <p:sp>
          <p:nvSpPr>
            <p:cNvPr id="597" name="Google Shape;597;p14"/>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BLANK_11">
    <p:bg>
      <p:bgPr>
        <a:solidFill>
          <a:schemeClr val="accent2"/>
        </a:solidFill>
        <a:effectLst/>
      </p:bgPr>
    </p:bg>
    <p:spTree>
      <p:nvGrpSpPr>
        <p:cNvPr id="1" name="Shape 653"/>
        <p:cNvGrpSpPr/>
        <p:nvPr/>
      </p:nvGrpSpPr>
      <p:grpSpPr>
        <a:xfrm>
          <a:off x="0" y="0"/>
          <a:ext cx="0" cy="0"/>
          <a:chOff x="0" y="0"/>
          <a:chExt cx="0" cy="0"/>
        </a:xfrm>
      </p:grpSpPr>
      <p:sp>
        <p:nvSpPr>
          <p:cNvPr id="654" name="Google Shape;654;p15"/>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55" name="Google Shape;655;p15"/>
          <p:cNvSpPr txBox="1">
            <a:spLocks noGrp="1"/>
          </p:cNvSpPr>
          <p:nvPr>
            <p:ph type="body" idx="1"/>
          </p:nvPr>
        </p:nvSpPr>
        <p:spPr>
          <a:xfrm>
            <a:off x="713100" y="1665375"/>
            <a:ext cx="3761400" cy="24015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4"/>
              </a:buClr>
              <a:buSzPts val="1200"/>
              <a:buChar char="●"/>
              <a:defRPr sz="12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656" name="Google Shape;656;p15"/>
          <p:cNvSpPr txBox="1">
            <a:spLocks noGrp="1"/>
          </p:cNvSpPr>
          <p:nvPr>
            <p:ph type="body" idx="2"/>
          </p:nvPr>
        </p:nvSpPr>
        <p:spPr>
          <a:xfrm>
            <a:off x="4669500" y="1665375"/>
            <a:ext cx="3761400" cy="24015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4"/>
              </a:buClr>
              <a:buSzPts val="1200"/>
              <a:buChar char="●"/>
              <a:defRPr sz="12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657" name="Google Shape;657;p15"/>
          <p:cNvGrpSpPr/>
          <p:nvPr/>
        </p:nvGrpSpPr>
        <p:grpSpPr>
          <a:xfrm>
            <a:off x="0" y="0"/>
            <a:ext cx="136200" cy="5147742"/>
            <a:chOff x="0" y="4200"/>
            <a:chExt cx="136200" cy="5143627"/>
          </a:xfrm>
        </p:grpSpPr>
        <p:sp>
          <p:nvSpPr>
            <p:cNvPr id="658" name="Google Shape;658;p15"/>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2" name="Google Shape;662;p15"/>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grpSp>
        <p:nvGrpSpPr>
          <p:cNvPr id="663" name="Google Shape;663;p15"/>
          <p:cNvGrpSpPr/>
          <p:nvPr/>
        </p:nvGrpSpPr>
        <p:grpSpPr>
          <a:xfrm>
            <a:off x="3228190" y="41796"/>
            <a:ext cx="904875" cy="327150"/>
            <a:chOff x="2272090" y="4765485"/>
            <a:chExt cx="904875" cy="327150"/>
          </a:xfrm>
        </p:grpSpPr>
        <p:sp>
          <p:nvSpPr>
            <p:cNvPr id="664" name="Google Shape;664;p15"/>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accent2"/>
        </a:solidFill>
        <a:effectLst/>
      </p:bgPr>
    </p:bg>
    <p:spTree>
      <p:nvGrpSpPr>
        <p:cNvPr id="1" name="Shape 688"/>
        <p:cNvGrpSpPr/>
        <p:nvPr/>
      </p:nvGrpSpPr>
      <p:grpSpPr>
        <a:xfrm>
          <a:off x="0" y="0"/>
          <a:ext cx="0" cy="0"/>
          <a:chOff x="0" y="0"/>
          <a:chExt cx="0" cy="0"/>
        </a:xfrm>
      </p:grpSpPr>
      <p:sp>
        <p:nvSpPr>
          <p:cNvPr id="689" name="Google Shape;689;p16"/>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0" name="Google Shape;690;p16"/>
          <p:cNvSpPr txBox="1">
            <a:spLocks noGrp="1"/>
          </p:cNvSpPr>
          <p:nvPr>
            <p:ph type="subTitle" idx="1"/>
          </p:nvPr>
        </p:nvSpPr>
        <p:spPr>
          <a:xfrm>
            <a:off x="958100" y="2899257"/>
            <a:ext cx="21075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691" name="Google Shape;691;p16"/>
          <p:cNvSpPr txBox="1">
            <a:spLocks noGrp="1"/>
          </p:cNvSpPr>
          <p:nvPr>
            <p:ph type="subTitle" idx="2"/>
          </p:nvPr>
        </p:nvSpPr>
        <p:spPr>
          <a:xfrm>
            <a:off x="958100" y="3216000"/>
            <a:ext cx="2107500" cy="115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692" name="Google Shape;692;p16"/>
          <p:cNvSpPr txBox="1">
            <a:spLocks noGrp="1"/>
          </p:cNvSpPr>
          <p:nvPr>
            <p:ph type="subTitle" idx="3"/>
          </p:nvPr>
        </p:nvSpPr>
        <p:spPr>
          <a:xfrm>
            <a:off x="3518250" y="2899257"/>
            <a:ext cx="21075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693" name="Google Shape;693;p16"/>
          <p:cNvSpPr txBox="1">
            <a:spLocks noGrp="1"/>
          </p:cNvSpPr>
          <p:nvPr>
            <p:ph type="subTitle" idx="4"/>
          </p:nvPr>
        </p:nvSpPr>
        <p:spPr>
          <a:xfrm>
            <a:off x="3518250" y="3216000"/>
            <a:ext cx="2107500" cy="115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694" name="Google Shape;694;p16"/>
          <p:cNvSpPr txBox="1">
            <a:spLocks noGrp="1"/>
          </p:cNvSpPr>
          <p:nvPr>
            <p:ph type="subTitle" idx="5"/>
          </p:nvPr>
        </p:nvSpPr>
        <p:spPr>
          <a:xfrm>
            <a:off x="6078400" y="2899257"/>
            <a:ext cx="21075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695" name="Google Shape;695;p16"/>
          <p:cNvSpPr txBox="1">
            <a:spLocks noGrp="1"/>
          </p:cNvSpPr>
          <p:nvPr>
            <p:ph type="subTitle" idx="6"/>
          </p:nvPr>
        </p:nvSpPr>
        <p:spPr>
          <a:xfrm>
            <a:off x="6078400" y="3216000"/>
            <a:ext cx="2107500" cy="115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grpSp>
        <p:nvGrpSpPr>
          <p:cNvPr id="696" name="Google Shape;696;p16"/>
          <p:cNvGrpSpPr/>
          <p:nvPr/>
        </p:nvGrpSpPr>
        <p:grpSpPr>
          <a:xfrm>
            <a:off x="0" y="0"/>
            <a:ext cx="136200" cy="5147742"/>
            <a:chOff x="0" y="4200"/>
            <a:chExt cx="136200" cy="5143627"/>
          </a:xfrm>
        </p:grpSpPr>
        <p:sp>
          <p:nvSpPr>
            <p:cNvPr id="697" name="Google Shape;697;p16"/>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1" name="Google Shape;701;p16"/>
          <p:cNvCxnSpPr/>
          <p:nvPr/>
        </p:nvCxnSpPr>
        <p:spPr>
          <a:xfrm>
            <a:off x="8230475" y="333800"/>
            <a:ext cx="674700" cy="0"/>
          </a:xfrm>
          <a:prstGeom prst="straightConnector1">
            <a:avLst/>
          </a:prstGeom>
          <a:noFill/>
          <a:ln w="38100" cap="flat" cmpd="sng">
            <a:solidFill>
              <a:schemeClr val="accent4"/>
            </a:solidFill>
            <a:prstDash val="solid"/>
            <a:round/>
            <a:headEnd type="none" w="med" len="med"/>
            <a:tailEnd type="none" w="med" len="med"/>
          </a:ln>
        </p:spPr>
      </p:cxnSp>
      <p:grpSp>
        <p:nvGrpSpPr>
          <p:cNvPr id="702" name="Google Shape;702;p16"/>
          <p:cNvGrpSpPr/>
          <p:nvPr/>
        </p:nvGrpSpPr>
        <p:grpSpPr>
          <a:xfrm>
            <a:off x="4902790" y="4776280"/>
            <a:ext cx="904875" cy="327150"/>
            <a:chOff x="2272090" y="4765485"/>
            <a:chExt cx="904875" cy="327150"/>
          </a:xfrm>
        </p:grpSpPr>
        <p:sp>
          <p:nvSpPr>
            <p:cNvPr id="703" name="Google Shape;703;p16"/>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6">
    <p:bg>
      <p:bgPr>
        <a:solidFill>
          <a:schemeClr val="accent2"/>
        </a:solidFill>
        <a:effectLst/>
      </p:bgPr>
    </p:bg>
    <p:spTree>
      <p:nvGrpSpPr>
        <p:cNvPr id="1" name="Shape 727"/>
        <p:cNvGrpSpPr/>
        <p:nvPr/>
      </p:nvGrpSpPr>
      <p:grpSpPr>
        <a:xfrm>
          <a:off x="0" y="0"/>
          <a:ext cx="0" cy="0"/>
          <a:chOff x="0" y="0"/>
          <a:chExt cx="0" cy="0"/>
        </a:xfrm>
      </p:grpSpPr>
      <p:sp>
        <p:nvSpPr>
          <p:cNvPr id="728" name="Google Shape;728;p17"/>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9" name="Google Shape;729;p17"/>
          <p:cNvSpPr txBox="1">
            <a:spLocks noGrp="1"/>
          </p:cNvSpPr>
          <p:nvPr>
            <p:ph type="subTitle" idx="1"/>
          </p:nvPr>
        </p:nvSpPr>
        <p:spPr>
          <a:xfrm>
            <a:off x="931213" y="1530100"/>
            <a:ext cx="2648100" cy="420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730" name="Google Shape;730;p17"/>
          <p:cNvSpPr txBox="1">
            <a:spLocks noGrp="1"/>
          </p:cNvSpPr>
          <p:nvPr>
            <p:ph type="subTitle" idx="2"/>
          </p:nvPr>
        </p:nvSpPr>
        <p:spPr>
          <a:xfrm>
            <a:off x="931225" y="1829275"/>
            <a:ext cx="2648100" cy="958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r" rtl="0">
              <a:lnSpc>
                <a:spcPct val="115000"/>
              </a:lnSpc>
              <a:spcBef>
                <a:spcPts val="0"/>
              </a:spcBef>
              <a:spcAft>
                <a:spcPts val="0"/>
              </a:spcAft>
              <a:buSzPts val="1200"/>
              <a:buNone/>
              <a:defRPr/>
            </a:lvl2pPr>
            <a:lvl3pPr lvl="2" algn="r" rtl="0">
              <a:lnSpc>
                <a:spcPct val="115000"/>
              </a:lnSpc>
              <a:spcBef>
                <a:spcPts val="0"/>
              </a:spcBef>
              <a:spcAft>
                <a:spcPts val="0"/>
              </a:spcAft>
              <a:buSzPts val="1200"/>
              <a:buNone/>
              <a:defRPr/>
            </a:lvl3pPr>
            <a:lvl4pPr lvl="3" algn="r" rtl="0">
              <a:lnSpc>
                <a:spcPct val="115000"/>
              </a:lnSpc>
              <a:spcBef>
                <a:spcPts val="0"/>
              </a:spcBef>
              <a:spcAft>
                <a:spcPts val="0"/>
              </a:spcAft>
              <a:buSzPts val="1200"/>
              <a:buNone/>
              <a:defRPr/>
            </a:lvl4pPr>
            <a:lvl5pPr lvl="4" algn="r" rtl="0">
              <a:lnSpc>
                <a:spcPct val="115000"/>
              </a:lnSpc>
              <a:spcBef>
                <a:spcPts val="0"/>
              </a:spcBef>
              <a:spcAft>
                <a:spcPts val="0"/>
              </a:spcAft>
              <a:buSzPts val="1200"/>
              <a:buNone/>
              <a:defRPr/>
            </a:lvl5pPr>
            <a:lvl6pPr lvl="5" algn="r" rtl="0">
              <a:lnSpc>
                <a:spcPct val="115000"/>
              </a:lnSpc>
              <a:spcBef>
                <a:spcPts val="0"/>
              </a:spcBef>
              <a:spcAft>
                <a:spcPts val="0"/>
              </a:spcAft>
              <a:buSzPts val="1200"/>
              <a:buNone/>
              <a:defRPr/>
            </a:lvl6pPr>
            <a:lvl7pPr lvl="6" algn="r" rtl="0">
              <a:lnSpc>
                <a:spcPct val="115000"/>
              </a:lnSpc>
              <a:spcBef>
                <a:spcPts val="0"/>
              </a:spcBef>
              <a:spcAft>
                <a:spcPts val="0"/>
              </a:spcAft>
              <a:buSzPts val="1200"/>
              <a:buNone/>
              <a:defRPr/>
            </a:lvl7pPr>
            <a:lvl8pPr lvl="7" algn="r" rtl="0">
              <a:lnSpc>
                <a:spcPct val="115000"/>
              </a:lnSpc>
              <a:spcBef>
                <a:spcPts val="0"/>
              </a:spcBef>
              <a:spcAft>
                <a:spcPts val="0"/>
              </a:spcAft>
              <a:buSzPts val="1200"/>
              <a:buNone/>
              <a:defRPr/>
            </a:lvl8pPr>
            <a:lvl9pPr lvl="8" algn="r" rtl="0">
              <a:lnSpc>
                <a:spcPct val="115000"/>
              </a:lnSpc>
              <a:spcBef>
                <a:spcPts val="0"/>
              </a:spcBef>
              <a:spcAft>
                <a:spcPts val="0"/>
              </a:spcAft>
              <a:buSzPts val="1200"/>
              <a:buNone/>
              <a:defRPr/>
            </a:lvl9pPr>
          </a:lstStyle>
          <a:p>
            <a:endParaRPr/>
          </a:p>
        </p:txBody>
      </p:sp>
      <p:sp>
        <p:nvSpPr>
          <p:cNvPr id="731" name="Google Shape;731;p17"/>
          <p:cNvSpPr txBox="1">
            <a:spLocks noGrp="1"/>
          </p:cNvSpPr>
          <p:nvPr>
            <p:ph type="subTitle" idx="3"/>
          </p:nvPr>
        </p:nvSpPr>
        <p:spPr>
          <a:xfrm>
            <a:off x="931213" y="3119250"/>
            <a:ext cx="2648100" cy="420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r" rtl="0">
              <a:lnSpc>
                <a:spcPct val="100000"/>
              </a:lnSpc>
              <a:spcBef>
                <a:spcPts val="0"/>
              </a:spcBef>
              <a:spcAft>
                <a:spcPts val="0"/>
              </a:spcAft>
              <a:buSzPts val="2000"/>
              <a:buNone/>
              <a:defRPr sz="2000" b="1"/>
            </a:lvl2pPr>
            <a:lvl3pPr lvl="2" algn="r" rtl="0">
              <a:lnSpc>
                <a:spcPct val="100000"/>
              </a:lnSpc>
              <a:spcBef>
                <a:spcPts val="0"/>
              </a:spcBef>
              <a:spcAft>
                <a:spcPts val="0"/>
              </a:spcAft>
              <a:buSzPts val="2000"/>
              <a:buNone/>
              <a:defRPr sz="2000" b="1"/>
            </a:lvl3pPr>
            <a:lvl4pPr lvl="3" algn="r" rtl="0">
              <a:lnSpc>
                <a:spcPct val="100000"/>
              </a:lnSpc>
              <a:spcBef>
                <a:spcPts val="0"/>
              </a:spcBef>
              <a:spcAft>
                <a:spcPts val="0"/>
              </a:spcAft>
              <a:buSzPts val="2000"/>
              <a:buNone/>
              <a:defRPr sz="2000" b="1"/>
            </a:lvl4pPr>
            <a:lvl5pPr lvl="4" algn="r" rtl="0">
              <a:lnSpc>
                <a:spcPct val="100000"/>
              </a:lnSpc>
              <a:spcBef>
                <a:spcPts val="0"/>
              </a:spcBef>
              <a:spcAft>
                <a:spcPts val="0"/>
              </a:spcAft>
              <a:buSzPts val="2000"/>
              <a:buNone/>
              <a:defRPr sz="2000" b="1"/>
            </a:lvl5pPr>
            <a:lvl6pPr lvl="5" algn="r" rtl="0">
              <a:lnSpc>
                <a:spcPct val="100000"/>
              </a:lnSpc>
              <a:spcBef>
                <a:spcPts val="0"/>
              </a:spcBef>
              <a:spcAft>
                <a:spcPts val="0"/>
              </a:spcAft>
              <a:buSzPts val="2000"/>
              <a:buNone/>
              <a:defRPr sz="2000" b="1"/>
            </a:lvl6pPr>
            <a:lvl7pPr lvl="6" algn="r" rtl="0">
              <a:lnSpc>
                <a:spcPct val="100000"/>
              </a:lnSpc>
              <a:spcBef>
                <a:spcPts val="0"/>
              </a:spcBef>
              <a:spcAft>
                <a:spcPts val="0"/>
              </a:spcAft>
              <a:buSzPts val="2000"/>
              <a:buNone/>
              <a:defRPr sz="2000" b="1"/>
            </a:lvl7pPr>
            <a:lvl8pPr lvl="7" algn="r" rtl="0">
              <a:lnSpc>
                <a:spcPct val="100000"/>
              </a:lnSpc>
              <a:spcBef>
                <a:spcPts val="0"/>
              </a:spcBef>
              <a:spcAft>
                <a:spcPts val="0"/>
              </a:spcAft>
              <a:buSzPts val="2000"/>
              <a:buNone/>
              <a:defRPr sz="2000" b="1"/>
            </a:lvl8pPr>
            <a:lvl9pPr lvl="8" algn="r" rtl="0">
              <a:lnSpc>
                <a:spcPct val="100000"/>
              </a:lnSpc>
              <a:spcBef>
                <a:spcPts val="0"/>
              </a:spcBef>
              <a:spcAft>
                <a:spcPts val="0"/>
              </a:spcAft>
              <a:buSzPts val="2000"/>
              <a:buNone/>
              <a:defRPr sz="2000" b="1"/>
            </a:lvl9pPr>
          </a:lstStyle>
          <a:p>
            <a:endParaRPr/>
          </a:p>
        </p:txBody>
      </p:sp>
      <p:sp>
        <p:nvSpPr>
          <p:cNvPr id="732" name="Google Shape;732;p17"/>
          <p:cNvSpPr txBox="1">
            <a:spLocks noGrp="1"/>
          </p:cNvSpPr>
          <p:nvPr>
            <p:ph type="subTitle" idx="4"/>
          </p:nvPr>
        </p:nvSpPr>
        <p:spPr>
          <a:xfrm>
            <a:off x="931225" y="3418425"/>
            <a:ext cx="2648100" cy="958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r" rtl="0">
              <a:lnSpc>
                <a:spcPct val="115000"/>
              </a:lnSpc>
              <a:spcBef>
                <a:spcPts val="0"/>
              </a:spcBef>
              <a:spcAft>
                <a:spcPts val="0"/>
              </a:spcAft>
              <a:buSzPts val="1200"/>
              <a:buNone/>
              <a:defRPr/>
            </a:lvl2pPr>
            <a:lvl3pPr lvl="2" algn="r" rtl="0">
              <a:lnSpc>
                <a:spcPct val="115000"/>
              </a:lnSpc>
              <a:spcBef>
                <a:spcPts val="0"/>
              </a:spcBef>
              <a:spcAft>
                <a:spcPts val="0"/>
              </a:spcAft>
              <a:buSzPts val="1200"/>
              <a:buNone/>
              <a:defRPr/>
            </a:lvl3pPr>
            <a:lvl4pPr lvl="3" algn="r" rtl="0">
              <a:lnSpc>
                <a:spcPct val="115000"/>
              </a:lnSpc>
              <a:spcBef>
                <a:spcPts val="0"/>
              </a:spcBef>
              <a:spcAft>
                <a:spcPts val="0"/>
              </a:spcAft>
              <a:buSzPts val="1200"/>
              <a:buNone/>
              <a:defRPr/>
            </a:lvl4pPr>
            <a:lvl5pPr lvl="4" algn="r" rtl="0">
              <a:lnSpc>
                <a:spcPct val="115000"/>
              </a:lnSpc>
              <a:spcBef>
                <a:spcPts val="0"/>
              </a:spcBef>
              <a:spcAft>
                <a:spcPts val="0"/>
              </a:spcAft>
              <a:buSzPts val="1200"/>
              <a:buNone/>
              <a:defRPr/>
            </a:lvl5pPr>
            <a:lvl6pPr lvl="5" algn="r" rtl="0">
              <a:lnSpc>
                <a:spcPct val="115000"/>
              </a:lnSpc>
              <a:spcBef>
                <a:spcPts val="0"/>
              </a:spcBef>
              <a:spcAft>
                <a:spcPts val="0"/>
              </a:spcAft>
              <a:buSzPts val="1200"/>
              <a:buNone/>
              <a:defRPr/>
            </a:lvl6pPr>
            <a:lvl7pPr lvl="6" algn="r" rtl="0">
              <a:lnSpc>
                <a:spcPct val="115000"/>
              </a:lnSpc>
              <a:spcBef>
                <a:spcPts val="0"/>
              </a:spcBef>
              <a:spcAft>
                <a:spcPts val="0"/>
              </a:spcAft>
              <a:buSzPts val="1200"/>
              <a:buNone/>
              <a:defRPr/>
            </a:lvl7pPr>
            <a:lvl8pPr lvl="7" algn="r" rtl="0">
              <a:lnSpc>
                <a:spcPct val="115000"/>
              </a:lnSpc>
              <a:spcBef>
                <a:spcPts val="0"/>
              </a:spcBef>
              <a:spcAft>
                <a:spcPts val="0"/>
              </a:spcAft>
              <a:buSzPts val="1200"/>
              <a:buNone/>
              <a:defRPr/>
            </a:lvl8pPr>
            <a:lvl9pPr lvl="8" algn="r" rtl="0">
              <a:lnSpc>
                <a:spcPct val="115000"/>
              </a:lnSpc>
              <a:spcBef>
                <a:spcPts val="0"/>
              </a:spcBef>
              <a:spcAft>
                <a:spcPts val="0"/>
              </a:spcAft>
              <a:buSzPts val="1200"/>
              <a:buNone/>
              <a:defRPr/>
            </a:lvl9pPr>
          </a:lstStyle>
          <a:p>
            <a:endParaRPr/>
          </a:p>
        </p:txBody>
      </p:sp>
      <p:sp>
        <p:nvSpPr>
          <p:cNvPr id="733" name="Google Shape;733;p17"/>
          <p:cNvSpPr txBox="1">
            <a:spLocks noGrp="1"/>
          </p:cNvSpPr>
          <p:nvPr>
            <p:ph type="subTitle" idx="5"/>
          </p:nvPr>
        </p:nvSpPr>
        <p:spPr>
          <a:xfrm>
            <a:off x="5564687" y="1530100"/>
            <a:ext cx="2648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a:endParaRPr/>
          </a:p>
        </p:txBody>
      </p:sp>
      <p:sp>
        <p:nvSpPr>
          <p:cNvPr id="734" name="Google Shape;734;p17"/>
          <p:cNvSpPr txBox="1">
            <a:spLocks noGrp="1"/>
          </p:cNvSpPr>
          <p:nvPr>
            <p:ph type="subTitle" idx="6"/>
          </p:nvPr>
        </p:nvSpPr>
        <p:spPr>
          <a:xfrm>
            <a:off x="5564684" y="1829275"/>
            <a:ext cx="2648100" cy="958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sp>
        <p:nvSpPr>
          <p:cNvPr id="735" name="Google Shape;735;p17"/>
          <p:cNvSpPr txBox="1">
            <a:spLocks noGrp="1"/>
          </p:cNvSpPr>
          <p:nvPr>
            <p:ph type="subTitle" idx="7"/>
          </p:nvPr>
        </p:nvSpPr>
        <p:spPr>
          <a:xfrm>
            <a:off x="5564687" y="3119250"/>
            <a:ext cx="2648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a:endParaRPr/>
          </a:p>
        </p:txBody>
      </p:sp>
      <p:sp>
        <p:nvSpPr>
          <p:cNvPr id="736" name="Google Shape;736;p17"/>
          <p:cNvSpPr txBox="1">
            <a:spLocks noGrp="1"/>
          </p:cNvSpPr>
          <p:nvPr>
            <p:ph type="subTitle" idx="8"/>
          </p:nvPr>
        </p:nvSpPr>
        <p:spPr>
          <a:xfrm>
            <a:off x="5564684" y="3418425"/>
            <a:ext cx="2648100" cy="958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grpSp>
        <p:nvGrpSpPr>
          <p:cNvPr id="737" name="Google Shape;737;p17"/>
          <p:cNvGrpSpPr/>
          <p:nvPr/>
        </p:nvGrpSpPr>
        <p:grpSpPr>
          <a:xfrm>
            <a:off x="0" y="0"/>
            <a:ext cx="136200" cy="5147742"/>
            <a:chOff x="0" y="4200"/>
            <a:chExt cx="136200" cy="5143627"/>
          </a:xfrm>
        </p:grpSpPr>
        <p:sp>
          <p:nvSpPr>
            <p:cNvPr id="738" name="Google Shape;738;p17"/>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2" name="Google Shape;742;p17"/>
          <p:cNvCxnSpPr/>
          <p:nvPr/>
        </p:nvCxnSpPr>
        <p:spPr>
          <a:xfrm>
            <a:off x="8230475" y="333800"/>
            <a:ext cx="674700" cy="0"/>
          </a:xfrm>
          <a:prstGeom prst="straightConnector1">
            <a:avLst/>
          </a:prstGeom>
          <a:noFill/>
          <a:ln w="38100" cap="flat" cmpd="sng">
            <a:solidFill>
              <a:schemeClr val="dk2"/>
            </a:solidFill>
            <a:prstDash val="solid"/>
            <a:round/>
            <a:headEnd type="none" w="med" len="med"/>
            <a:tailEnd type="none" w="med" len="med"/>
          </a:ln>
        </p:spPr>
      </p:cxnSp>
      <p:grpSp>
        <p:nvGrpSpPr>
          <p:cNvPr id="743" name="Google Shape;743;p17"/>
          <p:cNvGrpSpPr/>
          <p:nvPr/>
        </p:nvGrpSpPr>
        <p:grpSpPr>
          <a:xfrm>
            <a:off x="8297894" y="4326058"/>
            <a:ext cx="904875" cy="928325"/>
            <a:chOff x="-467250" y="-103637"/>
            <a:chExt cx="904875" cy="928325"/>
          </a:xfrm>
        </p:grpSpPr>
        <p:sp>
          <p:nvSpPr>
            <p:cNvPr id="744" name="Google Shape;744;p17"/>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7"/>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17"/>
          <p:cNvGrpSpPr/>
          <p:nvPr/>
        </p:nvGrpSpPr>
        <p:grpSpPr>
          <a:xfrm>
            <a:off x="2161390" y="41796"/>
            <a:ext cx="904875" cy="327150"/>
            <a:chOff x="2272090" y="4765485"/>
            <a:chExt cx="904875" cy="327150"/>
          </a:xfrm>
        </p:grpSpPr>
        <p:sp>
          <p:nvSpPr>
            <p:cNvPr id="801" name="Google Shape;801;p17"/>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5">
    <p:bg>
      <p:bgPr>
        <a:solidFill>
          <a:schemeClr val="accent2"/>
        </a:solidFill>
        <a:effectLst/>
      </p:bgPr>
    </p:bg>
    <p:spTree>
      <p:nvGrpSpPr>
        <p:cNvPr id="1" name="Shape 825"/>
        <p:cNvGrpSpPr/>
        <p:nvPr/>
      </p:nvGrpSpPr>
      <p:grpSpPr>
        <a:xfrm>
          <a:off x="0" y="0"/>
          <a:ext cx="0" cy="0"/>
          <a:chOff x="0" y="0"/>
          <a:chExt cx="0" cy="0"/>
        </a:xfrm>
      </p:grpSpPr>
      <p:sp>
        <p:nvSpPr>
          <p:cNvPr id="826" name="Google Shape;826;p18"/>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27" name="Google Shape;827;p18"/>
          <p:cNvSpPr txBox="1">
            <a:spLocks noGrp="1"/>
          </p:cNvSpPr>
          <p:nvPr>
            <p:ph type="subTitle" idx="1"/>
          </p:nvPr>
        </p:nvSpPr>
        <p:spPr>
          <a:xfrm>
            <a:off x="937400" y="3744747"/>
            <a:ext cx="2225100" cy="39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28" name="Google Shape;828;p18"/>
          <p:cNvSpPr txBox="1">
            <a:spLocks noGrp="1"/>
          </p:cNvSpPr>
          <p:nvPr>
            <p:ph type="subTitle" idx="2"/>
          </p:nvPr>
        </p:nvSpPr>
        <p:spPr>
          <a:xfrm>
            <a:off x="937400" y="4026386"/>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829" name="Google Shape;829;p18"/>
          <p:cNvSpPr txBox="1">
            <a:spLocks noGrp="1"/>
          </p:cNvSpPr>
          <p:nvPr>
            <p:ph type="subTitle" idx="3"/>
          </p:nvPr>
        </p:nvSpPr>
        <p:spPr>
          <a:xfrm>
            <a:off x="3459563" y="3744747"/>
            <a:ext cx="2225100" cy="39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30" name="Google Shape;830;p18"/>
          <p:cNvSpPr txBox="1">
            <a:spLocks noGrp="1"/>
          </p:cNvSpPr>
          <p:nvPr>
            <p:ph type="subTitle" idx="4"/>
          </p:nvPr>
        </p:nvSpPr>
        <p:spPr>
          <a:xfrm>
            <a:off x="3459563" y="4026386"/>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831" name="Google Shape;831;p18"/>
          <p:cNvSpPr txBox="1">
            <a:spLocks noGrp="1"/>
          </p:cNvSpPr>
          <p:nvPr>
            <p:ph type="subTitle" idx="5"/>
          </p:nvPr>
        </p:nvSpPr>
        <p:spPr>
          <a:xfrm>
            <a:off x="5981500" y="3744747"/>
            <a:ext cx="2225100" cy="39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32" name="Google Shape;832;p18"/>
          <p:cNvSpPr txBox="1">
            <a:spLocks noGrp="1"/>
          </p:cNvSpPr>
          <p:nvPr>
            <p:ph type="subTitle" idx="6"/>
          </p:nvPr>
        </p:nvSpPr>
        <p:spPr>
          <a:xfrm>
            <a:off x="5981500" y="4026386"/>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833" name="Google Shape;833;p18"/>
          <p:cNvSpPr txBox="1">
            <a:spLocks noGrp="1"/>
          </p:cNvSpPr>
          <p:nvPr>
            <p:ph type="subTitle" idx="7"/>
          </p:nvPr>
        </p:nvSpPr>
        <p:spPr>
          <a:xfrm>
            <a:off x="937400" y="2025021"/>
            <a:ext cx="22251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34" name="Google Shape;834;p18"/>
          <p:cNvSpPr txBox="1">
            <a:spLocks noGrp="1"/>
          </p:cNvSpPr>
          <p:nvPr>
            <p:ph type="subTitle" idx="8"/>
          </p:nvPr>
        </p:nvSpPr>
        <p:spPr>
          <a:xfrm>
            <a:off x="937400" y="2324214"/>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835" name="Google Shape;835;p18"/>
          <p:cNvSpPr txBox="1">
            <a:spLocks noGrp="1"/>
          </p:cNvSpPr>
          <p:nvPr>
            <p:ph type="subTitle" idx="9"/>
          </p:nvPr>
        </p:nvSpPr>
        <p:spPr>
          <a:xfrm>
            <a:off x="3459563" y="2025021"/>
            <a:ext cx="22251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36" name="Google Shape;836;p18"/>
          <p:cNvSpPr txBox="1">
            <a:spLocks noGrp="1"/>
          </p:cNvSpPr>
          <p:nvPr>
            <p:ph type="subTitle" idx="13"/>
          </p:nvPr>
        </p:nvSpPr>
        <p:spPr>
          <a:xfrm>
            <a:off x="3459563" y="2324214"/>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837" name="Google Shape;837;p18"/>
          <p:cNvSpPr txBox="1">
            <a:spLocks noGrp="1"/>
          </p:cNvSpPr>
          <p:nvPr>
            <p:ph type="subTitle" idx="14"/>
          </p:nvPr>
        </p:nvSpPr>
        <p:spPr>
          <a:xfrm>
            <a:off x="5981500" y="2025021"/>
            <a:ext cx="22251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838" name="Google Shape;838;p18"/>
          <p:cNvSpPr txBox="1">
            <a:spLocks noGrp="1"/>
          </p:cNvSpPr>
          <p:nvPr>
            <p:ph type="subTitle" idx="15"/>
          </p:nvPr>
        </p:nvSpPr>
        <p:spPr>
          <a:xfrm>
            <a:off x="5981500" y="2324214"/>
            <a:ext cx="2225100" cy="52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grpSp>
        <p:nvGrpSpPr>
          <p:cNvPr id="839" name="Google Shape;839;p18"/>
          <p:cNvGrpSpPr/>
          <p:nvPr/>
        </p:nvGrpSpPr>
        <p:grpSpPr>
          <a:xfrm>
            <a:off x="0" y="0"/>
            <a:ext cx="136200" cy="5147742"/>
            <a:chOff x="0" y="4200"/>
            <a:chExt cx="136200" cy="5143627"/>
          </a:xfrm>
        </p:grpSpPr>
        <p:sp>
          <p:nvSpPr>
            <p:cNvPr id="840" name="Google Shape;840;p18"/>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4" name="Google Shape;844;p18"/>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grpSp>
        <p:nvGrpSpPr>
          <p:cNvPr id="845" name="Google Shape;845;p18"/>
          <p:cNvGrpSpPr/>
          <p:nvPr/>
        </p:nvGrpSpPr>
        <p:grpSpPr>
          <a:xfrm>
            <a:off x="8179390" y="4776280"/>
            <a:ext cx="904875" cy="327150"/>
            <a:chOff x="2272090" y="4765485"/>
            <a:chExt cx="904875" cy="327150"/>
          </a:xfrm>
        </p:grpSpPr>
        <p:sp>
          <p:nvSpPr>
            <p:cNvPr id="846" name="Google Shape;846;p18"/>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a:off x="4119683" y="-533835"/>
            <a:ext cx="904875" cy="928325"/>
            <a:chOff x="-467250" y="-103637"/>
            <a:chExt cx="904875" cy="928325"/>
          </a:xfrm>
        </p:grpSpPr>
        <p:sp>
          <p:nvSpPr>
            <p:cNvPr id="871" name="Google Shape;871;p18"/>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8"/>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8"/>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8"/>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8"/>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8"/>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8"/>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9">
    <p:bg>
      <p:bgPr>
        <a:solidFill>
          <a:schemeClr val="accent2"/>
        </a:solidFill>
        <a:effectLst/>
      </p:bgPr>
    </p:bg>
    <p:spTree>
      <p:nvGrpSpPr>
        <p:cNvPr id="1" name="Shape 927"/>
        <p:cNvGrpSpPr/>
        <p:nvPr/>
      </p:nvGrpSpPr>
      <p:grpSpPr>
        <a:xfrm>
          <a:off x="0" y="0"/>
          <a:ext cx="0" cy="0"/>
          <a:chOff x="0" y="0"/>
          <a:chExt cx="0" cy="0"/>
        </a:xfrm>
      </p:grpSpPr>
      <p:sp>
        <p:nvSpPr>
          <p:cNvPr id="928" name="Google Shape;928;p19"/>
          <p:cNvSpPr txBox="1">
            <a:spLocks noGrp="1"/>
          </p:cNvSpPr>
          <p:nvPr>
            <p:ph type="title" hasCustomPrompt="1"/>
          </p:nvPr>
        </p:nvSpPr>
        <p:spPr>
          <a:xfrm>
            <a:off x="713100" y="594079"/>
            <a:ext cx="3792900" cy="7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4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929" name="Google Shape;929;p19"/>
          <p:cNvSpPr txBox="1">
            <a:spLocks noGrp="1"/>
          </p:cNvSpPr>
          <p:nvPr>
            <p:ph type="subTitle" idx="1"/>
          </p:nvPr>
        </p:nvSpPr>
        <p:spPr>
          <a:xfrm>
            <a:off x="713100" y="1379281"/>
            <a:ext cx="37929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30" name="Google Shape;930;p19"/>
          <p:cNvSpPr txBox="1">
            <a:spLocks noGrp="1"/>
          </p:cNvSpPr>
          <p:nvPr>
            <p:ph type="title" idx="2" hasCustomPrompt="1"/>
          </p:nvPr>
        </p:nvSpPr>
        <p:spPr>
          <a:xfrm>
            <a:off x="713100" y="1963329"/>
            <a:ext cx="3792900" cy="7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4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931" name="Google Shape;931;p19"/>
          <p:cNvSpPr txBox="1">
            <a:spLocks noGrp="1"/>
          </p:cNvSpPr>
          <p:nvPr>
            <p:ph type="subTitle" idx="3"/>
          </p:nvPr>
        </p:nvSpPr>
        <p:spPr>
          <a:xfrm>
            <a:off x="713100" y="2748475"/>
            <a:ext cx="37929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32" name="Google Shape;932;p19"/>
          <p:cNvSpPr txBox="1">
            <a:spLocks noGrp="1"/>
          </p:cNvSpPr>
          <p:nvPr>
            <p:ph type="title" idx="4" hasCustomPrompt="1"/>
          </p:nvPr>
        </p:nvSpPr>
        <p:spPr>
          <a:xfrm>
            <a:off x="713100" y="3370678"/>
            <a:ext cx="3792900" cy="7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4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933" name="Google Shape;933;p19"/>
          <p:cNvSpPr txBox="1">
            <a:spLocks noGrp="1"/>
          </p:cNvSpPr>
          <p:nvPr>
            <p:ph type="subTitle" idx="5"/>
          </p:nvPr>
        </p:nvSpPr>
        <p:spPr>
          <a:xfrm>
            <a:off x="713100" y="4155821"/>
            <a:ext cx="37929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934" name="Google Shape;934;p19"/>
          <p:cNvGrpSpPr/>
          <p:nvPr/>
        </p:nvGrpSpPr>
        <p:grpSpPr>
          <a:xfrm>
            <a:off x="0" y="0"/>
            <a:ext cx="136200" cy="5147742"/>
            <a:chOff x="0" y="4200"/>
            <a:chExt cx="136200" cy="5143627"/>
          </a:xfrm>
        </p:grpSpPr>
        <p:sp>
          <p:nvSpPr>
            <p:cNvPr id="935" name="Google Shape;935;p19"/>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19"/>
          <p:cNvSpPr>
            <a:spLocks noGrp="1"/>
          </p:cNvSpPr>
          <p:nvPr>
            <p:ph type="pic" idx="6"/>
          </p:nvPr>
        </p:nvSpPr>
        <p:spPr>
          <a:xfrm>
            <a:off x="5216028" y="779700"/>
            <a:ext cx="3213600" cy="3584100"/>
          </a:xfrm>
          <a:prstGeom prst="round2DiagRect">
            <a:avLst>
              <a:gd name="adj1" fmla="val 16667"/>
              <a:gd name="adj2" fmla="val 0"/>
            </a:avLst>
          </a:prstGeom>
          <a:noFill/>
          <a:ln>
            <a:noFill/>
          </a:ln>
        </p:spPr>
      </p:sp>
      <p:cxnSp>
        <p:nvCxnSpPr>
          <p:cNvPr id="940" name="Google Shape;940;p19"/>
          <p:cNvCxnSpPr/>
          <p:nvPr/>
        </p:nvCxnSpPr>
        <p:spPr>
          <a:xfrm>
            <a:off x="8230475" y="333800"/>
            <a:ext cx="674700" cy="0"/>
          </a:xfrm>
          <a:prstGeom prst="straightConnector1">
            <a:avLst/>
          </a:prstGeom>
          <a:noFill/>
          <a:ln w="38100" cap="flat" cmpd="sng">
            <a:solidFill>
              <a:schemeClr val="accent4"/>
            </a:solidFill>
            <a:prstDash val="solid"/>
            <a:round/>
            <a:headEnd type="none" w="med" len="med"/>
            <a:tailEnd type="none" w="med" len="med"/>
          </a:ln>
        </p:spPr>
      </p:cxnSp>
      <p:grpSp>
        <p:nvGrpSpPr>
          <p:cNvPr id="941" name="Google Shape;941;p19"/>
          <p:cNvGrpSpPr/>
          <p:nvPr/>
        </p:nvGrpSpPr>
        <p:grpSpPr>
          <a:xfrm>
            <a:off x="1321390" y="4776280"/>
            <a:ext cx="904875" cy="327150"/>
            <a:chOff x="2272090" y="4765485"/>
            <a:chExt cx="904875" cy="327150"/>
          </a:xfrm>
        </p:grpSpPr>
        <p:sp>
          <p:nvSpPr>
            <p:cNvPr id="942" name="Google Shape;942;p19"/>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BLANK_10">
    <p:bg>
      <p:bgPr>
        <a:solidFill>
          <a:schemeClr val="accent2"/>
        </a:solidFill>
        <a:effectLst/>
      </p:bgPr>
    </p:bg>
    <p:spTree>
      <p:nvGrpSpPr>
        <p:cNvPr id="1" name="Shape 966"/>
        <p:cNvGrpSpPr/>
        <p:nvPr/>
      </p:nvGrpSpPr>
      <p:grpSpPr>
        <a:xfrm>
          <a:off x="0" y="0"/>
          <a:ext cx="0" cy="0"/>
          <a:chOff x="0" y="0"/>
          <a:chExt cx="0" cy="0"/>
        </a:xfrm>
      </p:grpSpPr>
      <p:sp>
        <p:nvSpPr>
          <p:cNvPr id="967" name="Google Shape;967;p20"/>
          <p:cNvSpPr txBox="1">
            <a:spLocks noGrp="1"/>
          </p:cNvSpPr>
          <p:nvPr>
            <p:ph type="title"/>
          </p:nvPr>
        </p:nvSpPr>
        <p:spPr>
          <a:xfrm>
            <a:off x="5498700" y="2795075"/>
            <a:ext cx="29322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68" name="Google Shape;968;p20"/>
          <p:cNvSpPr txBox="1">
            <a:spLocks noGrp="1"/>
          </p:cNvSpPr>
          <p:nvPr>
            <p:ph type="subTitle" idx="1"/>
          </p:nvPr>
        </p:nvSpPr>
        <p:spPr>
          <a:xfrm>
            <a:off x="5498700" y="3888894"/>
            <a:ext cx="2932200" cy="7197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grpSp>
        <p:nvGrpSpPr>
          <p:cNvPr id="969" name="Google Shape;969;p20"/>
          <p:cNvGrpSpPr/>
          <p:nvPr/>
        </p:nvGrpSpPr>
        <p:grpSpPr>
          <a:xfrm>
            <a:off x="0" y="0"/>
            <a:ext cx="136200" cy="5147742"/>
            <a:chOff x="0" y="4200"/>
            <a:chExt cx="136200" cy="5143627"/>
          </a:xfrm>
        </p:grpSpPr>
        <p:sp>
          <p:nvSpPr>
            <p:cNvPr id="970" name="Google Shape;970;p20"/>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4" name="Google Shape;974;p20"/>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sp>
        <p:nvSpPr>
          <p:cNvPr id="975" name="Google Shape;975;p20"/>
          <p:cNvSpPr>
            <a:spLocks noGrp="1"/>
          </p:cNvSpPr>
          <p:nvPr>
            <p:ph type="pic" idx="2"/>
          </p:nvPr>
        </p:nvSpPr>
        <p:spPr>
          <a:xfrm>
            <a:off x="5208300" y="536738"/>
            <a:ext cx="3222600" cy="2032200"/>
          </a:xfrm>
          <a:prstGeom prst="round2DiagRect">
            <a:avLst>
              <a:gd name="adj1" fmla="val 16667"/>
              <a:gd name="adj2" fmla="val 0"/>
            </a:avLst>
          </a:prstGeom>
          <a:noFill/>
          <a:ln>
            <a:noFill/>
          </a:ln>
        </p:spPr>
      </p:sp>
      <p:sp>
        <p:nvSpPr>
          <p:cNvPr id="976" name="Google Shape;976;p20"/>
          <p:cNvSpPr>
            <a:spLocks noGrp="1"/>
          </p:cNvSpPr>
          <p:nvPr>
            <p:ph type="pic" idx="3"/>
          </p:nvPr>
        </p:nvSpPr>
        <p:spPr>
          <a:xfrm>
            <a:off x="713100" y="536738"/>
            <a:ext cx="4271700" cy="2032200"/>
          </a:xfrm>
          <a:prstGeom prst="round2DiagRect">
            <a:avLst>
              <a:gd name="adj1" fmla="val 16667"/>
              <a:gd name="adj2" fmla="val 0"/>
            </a:avLst>
          </a:prstGeom>
          <a:noFill/>
          <a:ln>
            <a:noFill/>
          </a:ln>
        </p:spPr>
      </p:sp>
      <p:sp>
        <p:nvSpPr>
          <p:cNvPr id="977" name="Google Shape;977;p20"/>
          <p:cNvSpPr>
            <a:spLocks noGrp="1"/>
          </p:cNvSpPr>
          <p:nvPr>
            <p:ph type="pic" idx="4"/>
          </p:nvPr>
        </p:nvSpPr>
        <p:spPr>
          <a:xfrm>
            <a:off x="713100" y="2795075"/>
            <a:ext cx="3858900" cy="1801200"/>
          </a:xfrm>
          <a:prstGeom prst="round2DiagRect">
            <a:avLst>
              <a:gd name="adj1" fmla="val 16667"/>
              <a:gd name="adj2" fmla="val 0"/>
            </a:avLst>
          </a:prstGeom>
          <a:noFill/>
          <a:ln>
            <a:noFill/>
          </a:ln>
        </p:spPr>
      </p:sp>
      <p:grpSp>
        <p:nvGrpSpPr>
          <p:cNvPr id="978" name="Google Shape;978;p20"/>
          <p:cNvGrpSpPr/>
          <p:nvPr/>
        </p:nvGrpSpPr>
        <p:grpSpPr>
          <a:xfrm>
            <a:off x="8179390" y="4776280"/>
            <a:ext cx="904875" cy="327150"/>
            <a:chOff x="2272090" y="4765485"/>
            <a:chExt cx="904875" cy="327150"/>
          </a:xfrm>
        </p:grpSpPr>
        <p:sp>
          <p:nvSpPr>
            <p:cNvPr id="979" name="Google Shape;979;p20"/>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a:off x="713090" y="41796"/>
            <a:ext cx="904875" cy="327150"/>
            <a:chOff x="2272090" y="4765485"/>
            <a:chExt cx="904875" cy="327150"/>
          </a:xfrm>
        </p:grpSpPr>
        <p:sp>
          <p:nvSpPr>
            <p:cNvPr id="1004" name="Google Shape;1004;p20"/>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17"/>
        <p:cNvGrpSpPr/>
        <p:nvPr/>
      </p:nvGrpSpPr>
      <p:grpSpPr>
        <a:xfrm>
          <a:off x="0" y="0"/>
          <a:ext cx="0" cy="0"/>
          <a:chOff x="0" y="0"/>
          <a:chExt cx="0" cy="0"/>
        </a:xfrm>
      </p:grpSpPr>
      <p:sp>
        <p:nvSpPr>
          <p:cNvPr id="18" name="Google Shape;18;p3"/>
          <p:cNvSpPr/>
          <p:nvPr/>
        </p:nvSpPr>
        <p:spPr>
          <a:xfrm>
            <a:off x="0" y="3982150"/>
            <a:ext cx="4277700" cy="7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572000" y="2233775"/>
            <a:ext cx="3858900" cy="14967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220343" y="905550"/>
            <a:ext cx="1097400" cy="1097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1" name="Google Shape;21;p3"/>
          <p:cNvSpPr txBox="1">
            <a:spLocks noGrp="1"/>
          </p:cNvSpPr>
          <p:nvPr>
            <p:ph type="subTitle" idx="1"/>
          </p:nvPr>
        </p:nvSpPr>
        <p:spPr>
          <a:xfrm>
            <a:off x="4572000" y="3890550"/>
            <a:ext cx="3858900" cy="34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 name="Google Shape;22;p3"/>
          <p:cNvSpPr>
            <a:spLocks noGrp="1"/>
          </p:cNvSpPr>
          <p:nvPr>
            <p:ph type="pic" idx="3"/>
          </p:nvPr>
        </p:nvSpPr>
        <p:spPr>
          <a:xfrm>
            <a:off x="847932" y="779700"/>
            <a:ext cx="3213600" cy="3584100"/>
          </a:xfrm>
          <a:prstGeom prst="round2DiagRect">
            <a:avLst>
              <a:gd name="adj1" fmla="val 16667"/>
              <a:gd name="adj2" fmla="val 0"/>
            </a:avLst>
          </a:prstGeom>
          <a:noFill/>
          <a:ln>
            <a:noFill/>
          </a:ln>
        </p:spPr>
      </p:sp>
      <p:grpSp>
        <p:nvGrpSpPr>
          <p:cNvPr id="23" name="Google Shape;23;p3"/>
          <p:cNvGrpSpPr/>
          <p:nvPr/>
        </p:nvGrpSpPr>
        <p:grpSpPr>
          <a:xfrm>
            <a:off x="0" y="0"/>
            <a:ext cx="136200" cy="5147742"/>
            <a:chOff x="0" y="4200"/>
            <a:chExt cx="136200" cy="5143627"/>
          </a:xfrm>
        </p:grpSpPr>
        <p:sp>
          <p:nvSpPr>
            <p:cNvPr id="24" name="Google Shape;24;p3"/>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Google Shape;28;p3"/>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grpSp>
        <p:nvGrpSpPr>
          <p:cNvPr id="29" name="Google Shape;29;p3"/>
          <p:cNvGrpSpPr/>
          <p:nvPr/>
        </p:nvGrpSpPr>
        <p:grpSpPr>
          <a:xfrm>
            <a:off x="6463090" y="4765485"/>
            <a:ext cx="904875" cy="327150"/>
            <a:chOff x="2272090" y="4765485"/>
            <a:chExt cx="904875" cy="327150"/>
          </a:xfrm>
        </p:grpSpPr>
        <p:sp>
          <p:nvSpPr>
            <p:cNvPr id="30" name="Google Shape;30;p3"/>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BLANK_12">
    <p:bg>
      <p:bgPr>
        <a:solidFill>
          <a:schemeClr val="accent2"/>
        </a:solidFill>
        <a:effectLst/>
      </p:bgPr>
    </p:bg>
    <p:spTree>
      <p:nvGrpSpPr>
        <p:cNvPr id="1" name="Shape 1028"/>
        <p:cNvGrpSpPr/>
        <p:nvPr/>
      </p:nvGrpSpPr>
      <p:grpSpPr>
        <a:xfrm>
          <a:off x="0" y="0"/>
          <a:ext cx="0" cy="0"/>
          <a:chOff x="0" y="0"/>
          <a:chExt cx="0" cy="0"/>
        </a:xfrm>
      </p:grpSpPr>
      <p:sp>
        <p:nvSpPr>
          <p:cNvPr id="1029" name="Google Shape;1029;p21"/>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0" name="Google Shape;1030;p21"/>
          <p:cNvSpPr txBox="1">
            <a:spLocks noGrp="1"/>
          </p:cNvSpPr>
          <p:nvPr>
            <p:ph type="body" idx="1"/>
          </p:nvPr>
        </p:nvSpPr>
        <p:spPr>
          <a:xfrm>
            <a:off x="713100" y="1515300"/>
            <a:ext cx="7717800" cy="2367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4"/>
              </a:buClr>
              <a:buSzPts val="1200"/>
              <a:buChar char="●"/>
              <a:defRPr sz="12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1031" name="Google Shape;1031;p21"/>
          <p:cNvGrpSpPr/>
          <p:nvPr/>
        </p:nvGrpSpPr>
        <p:grpSpPr>
          <a:xfrm>
            <a:off x="0" y="0"/>
            <a:ext cx="136200" cy="5147742"/>
            <a:chOff x="0" y="4200"/>
            <a:chExt cx="136200" cy="5143627"/>
          </a:xfrm>
        </p:grpSpPr>
        <p:sp>
          <p:nvSpPr>
            <p:cNvPr id="1032" name="Google Shape;1032;p21"/>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6" name="Google Shape;1036;p21"/>
          <p:cNvCxnSpPr/>
          <p:nvPr/>
        </p:nvCxnSpPr>
        <p:spPr>
          <a:xfrm>
            <a:off x="8230475" y="333800"/>
            <a:ext cx="674700" cy="0"/>
          </a:xfrm>
          <a:prstGeom prst="straightConnector1">
            <a:avLst/>
          </a:prstGeom>
          <a:noFill/>
          <a:ln w="38100" cap="flat" cmpd="sng">
            <a:solidFill>
              <a:schemeClr val="dk2"/>
            </a:solidFill>
            <a:prstDash val="solid"/>
            <a:round/>
            <a:headEnd type="none" w="med" len="med"/>
            <a:tailEnd type="none" w="med" len="med"/>
          </a:ln>
        </p:spPr>
      </p:cxnSp>
      <p:grpSp>
        <p:nvGrpSpPr>
          <p:cNvPr id="1037" name="Google Shape;1037;p21"/>
          <p:cNvGrpSpPr/>
          <p:nvPr/>
        </p:nvGrpSpPr>
        <p:grpSpPr>
          <a:xfrm>
            <a:off x="1930990" y="4776280"/>
            <a:ext cx="904875" cy="327150"/>
            <a:chOff x="2272090" y="4765485"/>
            <a:chExt cx="904875" cy="327150"/>
          </a:xfrm>
        </p:grpSpPr>
        <p:sp>
          <p:nvSpPr>
            <p:cNvPr id="1038" name="Google Shape;1038;p21"/>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BLANK_13">
    <p:bg>
      <p:bgPr>
        <a:solidFill>
          <a:schemeClr val="accent2"/>
        </a:solidFill>
        <a:effectLst/>
      </p:bgPr>
    </p:bg>
    <p:spTree>
      <p:nvGrpSpPr>
        <p:cNvPr id="1" name="Shape 1062"/>
        <p:cNvGrpSpPr/>
        <p:nvPr/>
      </p:nvGrpSpPr>
      <p:grpSpPr>
        <a:xfrm>
          <a:off x="0" y="0"/>
          <a:ext cx="0" cy="0"/>
          <a:chOff x="0" y="0"/>
          <a:chExt cx="0" cy="0"/>
        </a:xfrm>
      </p:grpSpPr>
      <p:sp>
        <p:nvSpPr>
          <p:cNvPr id="1063" name="Google Shape;1063;p22"/>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064" name="Google Shape;1064;p22"/>
          <p:cNvGrpSpPr/>
          <p:nvPr/>
        </p:nvGrpSpPr>
        <p:grpSpPr>
          <a:xfrm>
            <a:off x="0" y="0"/>
            <a:ext cx="136200" cy="5147742"/>
            <a:chOff x="0" y="4200"/>
            <a:chExt cx="136200" cy="5143627"/>
          </a:xfrm>
        </p:grpSpPr>
        <p:sp>
          <p:nvSpPr>
            <p:cNvPr id="1065" name="Google Shape;1065;p22"/>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2"/>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9" name="Google Shape;1069;p22"/>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grpSp>
        <p:nvGrpSpPr>
          <p:cNvPr id="1070" name="Google Shape;1070;p22"/>
          <p:cNvGrpSpPr/>
          <p:nvPr/>
        </p:nvGrpSpPr>
        <p:grpSpPr>
          <a:xfrm>
            <a:off x="8567983" y="1125658"/>
            <a:ext cx="904875" cy="928325"/>
            <a:chOff x="-467250" y="-103637"/>
            <a:chExt cx="904875" cy="928325"/>
          </a:xfrm>
        </p:grpSpPr>
        <p:sp>
          <p:nvSpPr>
            <p:cNvPr id="1071" name="Google Shape;1071;p22"/>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2"/>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2"/>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2"/>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2"/>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2"/>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2"/>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2"/>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2"/>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2"/>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2"/>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2"/>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2"/>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2"/>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2"/>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2"/>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2"/>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2"/>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22"/>
          <p:cNvGrpSpPr/>
          <p:nvPr/>
        </p:nvGrpSpPr>
        <p:grpSpPr>
          <a:xfrm>
            <a:off x="3302590" y="4776280"/>
            <a:ext cx="904875" cy="327150"/>
            <a:chOff x="2272090" y="4765485"/>
            <a:chExt cx="904875" cy="327150"/>
          </a:xfrm>
        </p:grpSpPr>
        <p:sp>
          <p:nvSpPr>
            <p:cNvPr id="1128" name="Google Shape;1128;p22"/>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BLANK_14">
    <p:bg>
      <p:bgPr>
        <a:solidFill>
          <a:schemeClr val="accent2"/>
        </a:solidFill>
        <a:effectLst/>
      </p:bgPr>
    </p:bg>
    <p:spTree>
      <p:nvGrpSpPr>
        <p:cNvPr id="1" name="Shape 1152"/>
        <p:cNvGrpSpPr/>
        <p:nvPr/>
      </p:nvGrpSpPr>
      <p:grpSpPr>
        <a:xfrm>
          <a:off x="0" y="0"/>
          <a:ext cx="0" cy="0"/>
          <a:chOff x="0" y="0"/>
          <a:chExt cx="0" cy="0"/>
        </a:xfrm>
      </p:grpSpPr>
      <p:sp>
        <p:nvSpPr>
          <p:cNvPr id="1153" name="Google Shape;1153;p23"/>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154" name="Google Shape;1154;p23"/>
          <p:cNvGrpSpPr/>
          <p:nvPr/>
        </p:nvGrpSpPr>
        <p:grpSpPr>
          <a:xfrm>
            <a:off x="0" y="0"/>
            <a:ext cx="136200" cy="5147742"/>
            <a:chOff x="0" y="4200"/>
            <a:chExt cx="136200" cy="5143627"/>
          </a:xfrm>
        </p:grpSpPr>
        <p:sp>
          <p:nvSpPr>
            <p:cNvPr id="1155" name="Google Shape;1155;p23"/>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3"/>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3"/>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9" name="Google Shape;1159;p23"/>
          <p:cNvCxnSpPr/>
          <p:nvPr/>
        </p:nvCxnSpPr>
        <p:spPr>
          <a:xfrm>
            <a:off x="8230475" y="333800"/>
            <a:ext cx="674700" cy="0"/>
          </a:xfrm>
          <a:prstGeom prst="straightConnector1">
            <a:avLst/>
          </a:prstGeom>
          <a:noFill/>
          <a:ln w="38100" cap="flat" cmpd="sng">
            <a:solidFill>
              <a:schemeClr val="accent4"/>
            </a:solidFill>
            <a:prstDash val="solid"/>
            <a:round/>
            <a:headEnd type="none" w="med" len="med"/>
            <a:tailEnd type="none" w="med" len="med"/>
          </a:ln>
        </p:spPr>
      </p:cxnSp>
      <p:grpSp>
        <p:nvGrpSpPr>
          <p:cNvPr id="1160" name="Google Shape;1160;p23"/>
          <p:cNvGrpSpPr/>
          <p:nvPr/>
        </p:nvGrpSpPr>
        <p:grpSpPr>
          <a:xfrm>
            <a:off x="983927" y="41796"/>
            <a:ext cx="904875" cy="327150"/>
            <a:chOff x="2272090" y="4765485"/>
            <a:chExt cx="904875" cy="327150"/>
          </a:xfrm>
        </p:grpSpPr>
        <p:sp>
          <p:nvSpPr>
            <p:cNvPr id="1161" name="Google Shape;1161;p23"/>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3"/>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3"/>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3"/>
          <p:cNvGrpSpPr/>
          <p:nvPr/>
        </p:nvGrpSpPr>
        <p:grpSpPr>
          <a:xfrm>
            <a:off x="8297894" y="4498983"/>
            <a:ext cx="904875" cy="928325"/>
            <a:chOff x="-467250" y="-103637"/>
            <a:chExt cx="904875" cy="928325"/>
          </a:xfrm>
        </p:grpSpPr>
        <p:sp>
          <p:nvSpPr>
            <p:cNvPr id="1186" name="Google Shape;1186;p23"/>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accent2"/>
        </a:solidFill>
        <a:effectLst/>
      </p:bgPr>
    </p:bg>
    <p:spTree>
      <p:nvGrpSpPr>
        <p:cNvPr id="1" name="Shape 1242"/>
        <p:cNvGrpSpPr/>
        <p:nvPr/>
      </p:nvGrpSpPr>
      <p:grpSpPr>
        <a:xfrm>
          <a:off x="0" y="0"/>
          <a:ext cx="0" cy="0"/>
          <a:chOff x="0" y="0"/>
          <a:chExt cx="0" cy="0"/>
        </a:xfrm>
      </p:grpSpPr>
      <p:sp>
        <p:nvSpPr>
          <p:cNvPr id="1243" name="Google Shape;1243;p24"/>
          <p:cNvSpPr/>
          <p:nvPr/>
        </p:nvSpPr>
        <p:spPr>
          <a:xfrm>
            <a:off x="0" y="3982150"/>
            <a:ext cx="4727400" cy="7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4"/>
          <p:cNvSpPr txBox="1">
            <a:spLocks noGrp="1"/>
          </p:cNvSpPr>
          <p:nvPr>
            <p:ph type="title"/>
          </p:nvPr>
        </p:nvSpPr>
        <p:spPr>
          <a:xfrm>
            <a:off x="5211350" y="844125"/>
            <a:ext cx="3206700" cy="74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5" name="Google Shape;1245;p24"/>
          <p:cNvSpPr txBox="1">
            <a:spLocks noGrp="1"/>
          </p:cNvSpPr>
          <p:nvPr>
            <p:ph type="subTitle" idx="1"/>
          </p:nvPr>
        </p:nvSpPr>
        <p:spPr>
          <a:xfrm>
            <a:off x="5211350" y="1677906"/>
            <a:ext cx="3206700" cy="964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a:endParaRPr/>
          </a:p>
        </p:txBody>
      </p:sp>
      <p:grpSp>
        <p:nvGrpSpPr>
          <p:cNvPr id="1246" name="Google Shape;1246;p24"/>
          <p:cNvGrpSpPr/>
          <p:nvPr/>
        </p:nvGrpSpPr>
        <p:grpSpPr>
          <a:xfrm>
            <a:off x="0" y="0"/>
            <a:ext cx="136200" cy="5147742"/>
            <a:chOff x="0" y="4200"/>
            <a:chExt cx="136200" cy="5143627"/>
          </a:xfrm>
        </p:grpSpPr>
        <p:sp>
          <p:nvSpPr>
            <p:cNvPr id="1247" name="Google Shape;1247;p24"/>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1" name="Google Shape;1251;p24"/>
          <p:cNvSpPr>
            <a:spLocks noGrp="1"/>
          </p:cNvSpPr>
          <p:nvPr>
            <p:ph type="pic" idx="2"/>
          </p:nvPr>
        </p:nvSpPr>
        <p:spPr>
          <a:xfrm>
            <a:off x="773892" y="779700"/>
            <a:ext cx="3684900" cy="3584100"/>
          </a:xfrm>
          <a:prstGeom prst="round2DiagRect">
            <a:avLst>
              <a:gd name="adj1" fmla="val 16667"/>
              <a:gd name="adj2" fmla="val 0"/>
            </a:avLst>
          </a:prstGeom>
          <a:noFill/>
          <a:ln>
            <a:noFill/>
          </a:ln>
        </p:spPr>
      </p:sp>
      <p:cxnSp>
        <p:nvCxnSpPr>
          <p:cNvPr id="1252" name="Google Shape;1252;p24"/>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sp>
        <p:nvSpPr>
          <p:cNvPr id="1253" name="Google Shape;1253;p24"/>
          <p:cNvSpPr txBox="1"/>
          <p:nvPr/>
        </p:nvSpPr>
        <p:spPr>
          <a:xfrm>
            <a:off x="5218255" y="3447964"/>
            <a:ext cx="3206700" cy="572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a:solidFill>
                  <a:schemeClr val="dk1"/>
                </a:solidFill>
                <a:latin typeface="Barlow"/>
                <a:ea typeface="Barlow"/>
                <a:cs typeface="Barlow"/>
                <a:sym typeface="Barlow"/>
              </a:rPr>
              <a:t>Credits: This presentation template was created by </a:t>
            </a:r>
            <a:r>
              <a:rPr lang="en" sz="10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including icons by </a:t>
            </a:r>
            <a:r>
              <a:rPr lang="en" sz="10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b="1">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and infographics &amp; images by </a:t>
            </a:r>
            <a:r>
              <a:rPr lang="en" sz="10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b="1">
              <a:solidFill>
                <a:schemeClr val="dk1"/>
              </a:solidFill>
              <a:latin typeface="Barlow"/>
              <a:ea typeface="Barlow"/>
              <a:cs typeface="Barlow"/>
              <a:sym typeface="Barlow"/>
            </a:endParaRPr>
          </a:p>
        </p:txBody>
      </p:sp>
      <p:grpSp>
        <p:nvGrpSpPr>
          <p:cNvPr id="1254" name="Google Shape;1254;p24"/>
          <p:cNvGrpSpPr/>
          <p:nvPr/>
        </p:nvGrpSpPr>
        <p:grpSpPr>
          <a:xfrm>
            <a:off x="7036390" y="4776280"/>
            <a:ext cx="904875" cy="327150"/>
            <a:chOff x="2272090" y="4765485"/>
            <a:chExt cx="904875" cy="327150"/>
          </a:xfrm>
        </p:grpSpPr>
        <p:sp>
          <p:nvSpPr>
            <p:cNvPr id="1255" name="Google Shape;1255;p24"/>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4"/>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4"/>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4"/>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4"/>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accent2"/>
        </a:solidFill>
        <a:effectLst/>
      </p:bgPr>
    </p:bg>
    <p:spTree>
      <p:nvGrpSpPr>
        <p:cNvPr id="1" name="Shape 1279"/>
        <p:cNvGrpSpPr/>
        <p:nvPr/>
      </p:nvGrpSpPr>
      <p:grpSpPr>
        <a:xfrm>
          <a:off x="0" y="0"/>
          <a:ext cx="0" cy="0"/>
          <a:chOff x="0" y="0"/>
          <a:chExt cx="0" cy="0"/>
        </a:xfrm>
      </p:grpSpPr>
      <p:grpSp>
        <p:nvGrpSpPr>
          <p:cNvPr id="1280" name="Google Shape;1280;p25"/>
          <p:cNvGrpSpPr/>
          <p:nvPr/>
        </p:nvGrpSpPr>
        <p:grpSpPr>
          <a:xfrm>
            <a:off x="8171919" y="-212455"/>
            <a:ext cx="904875" cy="928325"/>
            <a:chOff x="-467250" y="-103637"/>
            <a:chExt cx="904875" cy="928325"/>
          </a:xfrm>
        </p:grpSpPr>
        <p:sp>
          <p:nvSpPr>
            <p:cNvPr id="1281" name="Google Shape;1281;p25"/>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5"/>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5"/>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5"/>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5"/>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5"/>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5"/>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5"/>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5"/>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5"/>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5"/>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5"/>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5"/>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5"/>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5"/>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5"/>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5"/>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5"/>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5"/>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25"/>
          <p:cNvGrpSpPr/>
          <p:nvPr/>
        </p:nvGrpSpPr>
        <p:grpSpPr>
          <a:xfrm>
            <a:off x="1052890" y="4783693"/>
            <a:ext cx="904875" cy="928325"/>
            <a:chOff x="-467250" y="-103637"/>
            <a:chExt cx="904875" cy="928325"/>
          </a:xfrm>
        </p:grpSpPr>
        <p:sp>
          <p:nvSpPr>
            <p:cNvPr id="1338" name="Google Shape;1338;p25"/>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5"/>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5"/>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accent2"/>
        </a:solidFill>
        <a:effectLst/>
      </p:bgPr>
    </p:bg>
    <p:spTree>
      <p:nvGrpSpPr>
        <p:cNvPr id="1" name="Shape 1394"/>
        <p:cNvGrpSpPr/>
        <p:nvPr/>
      </p:nvGrpSpPr>
      <p:grpSpPr>
        <a:xfrm>
          <a:off x="0" y="0"/>
          <a:ext cx="0" cy="0"/>
          <a:chOff x="0" y="0"/>
          <a:chExt cx="0" cy="0"/>
        </a:xfrm>
      </p:grpSpPr>
      <p:grpSp>
        <p:nvGrpSpPr>
          <p:cNvPr id="1395" name="Google Shape;1395;p26"/>
          <p:cNvGrpSpPr/>
          <p:nvPr/>
        </p:nvGrpSpPr>
        <p:grpSpPr>
          <a:xfrm>
            <a:off x="-315096" y="-216945"/>
            <a:ext cx="904875" cy="928325"/>
            <a:chOff x="-467250" y="-103637"/>
            <a:chExt cx="904875" cy="928325"/>
          </a:xfrm>
        </p:grpSpPr>
        <p:sp>
          <p:nvSpPr>
            <p:cNvPr id="1396" name="Google Shape;1396;p26"/>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6"/>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6"/>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6"/>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6"/>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6"/>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6"/>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6"/>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6"/>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6"/>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6"/>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6"/>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6"/>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6"/>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6"/>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6"/>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6"/>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6"/>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6"/>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6"/>
          <p:cNvGrpSpPr/>
          <p:nvPr/>
        </p:nvGrpSpPr>
        <p:grpSpPr>
          <a:xfrm>
            <a:off x="8301822" y="4466723"/>
            <a:ext cx="904875" cy="928325"/>
            <a:chOff x="-467250" y="-103637"/>
            <a:chExt cx="904875" cy="928325"/>
          </a:xfrm>
        </p:grpSpPr>
        <p:sp>
          <p:nvSpPr>
            <p:cNvPr id="1453" name="Google Shape;1453;p26"/>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6"/>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6"/>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6"/>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6"/>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6"/>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6"/>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6"/>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6"/>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6"/>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6"/>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6"/>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6"/>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6"/>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6"/>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6"/>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6"/>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6"/>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6"/>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6"/>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9" name="Google Shape;1509;p26"/>
          <p:cNvCxnSpPr/>
          <p:nvPr/>
        </p:nvCxnSpPr>
        <p:spPr>
          <a:xfrm>
            <a:off x="8230475" y="333800"/>
            <a:ext cx="6747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1FAFF"/>
        </a:solidFill>
        <a:effectLst/>
      </p:bgPr>
    </p:bg>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4"/>
          <p:cNvSpPr txBox="1">
            <a:spLocks noGrp="1"/>
          </p:cNvSpPr>
          <p:nvPr>
            <p:ph type="body" idx="1"/>
          </p:nvPr>
        </p:nvSpPr>
        <p:spPr>
          <a:xfrm>
            <a:off x="713100" y="1181449"/>
            <a:ext cx="7717800" cy="3381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endParaRPr/>
          </a:p>
        </p:txBody>
      </p:sp>
      <p:grpSp>
        <p:nvGrpSpPr>
          <p:cNvPr id="57" name="Google Shape;57;p4"/>
          <p:cNvGrpSpPr/>
          <p:nvPr/>
        </p:nvGrpSpPr>
        <p:grpSpPr>
          <a:xfrm>
            <a:off x="0" y="0"/>
            <a:ext cx="136200" cy="5147742"/>
            <a:chOff x="0" y="4200"/>
            <a:chExt cx="136200" cy="5143627"/>
          </a:xfrm>
        </p:grpSpPr>
        <p:sp>
          <p:nvSpPr>
            <p:cNvPr id="58" name="Google Shape;58;p4"/>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4"/>
          <p:cNvCxnSpPr/>
          <p:nvPr/>
        </p:nvCxnSpPr>
        <p:spPr>
          <a:xfrm>
            <a:off x="8230475" y="333800"/>
            <a:ext cx="674700" cy="0"/>
          </a:xfrm>
          <a:prstGeom prst="straightConnector1">
            <a:avLst/>
          </a:prstGeom>
          <a:noFill/>
          <a:ln w="38100" cap="flat" cmpd="sng">
            <a:solidFill>
              <a:schemeClr val="accent4"/>
            </a:solidFill>
            <a:prstDash val="solid"/>
            <a:round/>
            <a:headEnd type="none" w="med" len="med"/>
            <a:tailEnd type="none" w="med" len="med"/>
          </a:ln>
        </p:spPr>
      </p:cxnSp>
      <p:grpSp>
        <p:nvGrpSpPr>
          <p:cNvPr id="63" name="Google Shape;63;p4"/>
          <p:cNvGrpSpPr/>
          <p:nvPr/>
        </p:nvGrpSpPr>
        <p:grpSpPr>
          <a:xfrm>
            <a:off x="3719890" y="4764936"/>
            <a:ext cx="904875" cy="928325"/>
            <a:chOff x="-467250" y="-103637"/>
            <a:chExt cx="904875" cy="928325"/>
          </a:xfrm>
        </p:grpSpPr>
        <p:sp>
          <p:nvSpPr>
            <p:cNvPr id="64" name="Google Shape;64;p4"/>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713100" y="541575"/>
            <a:ext cx="42849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2" name="Google Shape;122;p5"/>
          <p:cNvSpPr txBox="1">
            <a:spLocks noGrp="1"/>
          </p:cNvSpPr>
          <p:nvPr>
            <p:ph type="subTitle" idx="1"/>
          </p:nvPr>
        </p:nvSpPr>
        <p:spPr>
          <a:xfrm>
            <a:off x="1439700" y="1504950"/>
            <a:ext cx="34266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123" name="Google Shape;123;p5"/>
          <p:cNvSpPr txBox="1">
            <a:spLocks noGrp="1"/>
          </p:cNvSpPr>
          <p:nvPr>
            <p:ph type="subTitle" idx="2"/>
          </p:nvPr>
        </p:nvSpPr>
        <p:spPr>
          <a:xfrm>
            <a:off x="1439700" y="1804125"/>
            <a:ext cx="3426600" cy="97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24" name="Google Shape;124;p5"/>
          <p:cNvSpPr txBox="1">
            <a:spLocks noGrp="1"/>
          </p:cNvSpPr>
          <p:nvPr>
            <p:ph type="subTitle" idx="3"/>
          </p:nvPr>
        </p:nvSpPr>
        <p:spPr>
          <a:xfrm>
            <a:off x="1439700" y="3046822"/>
            <a:ext cx="34266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200" b="1">
                <a:latin typeface="Hammersmith One"/>
                <a:ea typeface="Hammersmith One"/>
                <a:cs typeface="Hammersmith One"/>
                <a:sym typeface="Hammersmith One"/>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a:endParaRPr/>
          </a:p>
        </p:txBody>
      </p:sp>
      <p:sp>
        <p:nvSpPr>
          <p:cNvPr id="125" name="Google Shape;125;p5"/>
          <p:cNvSpPr txBox="1">
            <a:spLocks noGrp="1"/>
          </p:cNvSpPr>
          <p:nvPr>
            <p:ph type="subTitle" idx="4"/>
          </p:nvPr>
        </p:nvSpPr>
        <p:spPr>
          <a:xfrm>
            <a:off x="1439700" y="3346000"/>
            <a:ext cx="3426600" cy="97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26" name="Google Shape;126;p5"/>
          <p:cNvSpPr>
            <a:spLocks noGrp="1"/>
          </p:cNvSpPr>
          <p:nvPr>
            <p:ph type="pic" idx="5"/>
          </p:nvPr>
        </p:nvSpPr>
        <p:spPr>
          <a:xfrm>
            <a:off x="5216028" y="779700"/>
            <a:ext cx="3213600" cy="3584100"/>
          </a:xfrm>
          <a:prstGeom prst="round2DiagRect">
            <a:avLst>
              <a:gd name="adj1" fmla="val 16667"/>
              <a:gd name="adj2" fmla="val 0"/>
            </a:avLst>
          </a:prstGeom>
          <a:noFill/>
          <a:ln>
            <a:noFill/>
          </a:ln>
        </p:spPr>
      </p:sp>
      <p:grpSp>
        <p:nvGrpSpPr>
          <p:cNvPr id="127" name="Google Shape;127;p5"/>
          <p:cNvGrpSpPr/>
          <p:nvPr/>
        </p:nvGrpSpPr>
        <p:grpSpPr>
          <a:xfrm>
            <a:off x="0" y="0"/>
            <a:ext cx="136200" cy="5147742"/>
            <a:chOff x="0" y="4200"/>
            <a:chExt cx="136200" cy="5143627"/>
          </a:xfrm>
        </p:grpSpPr>
        <p:sp>
          <p:nvSpPr>
            <p:cNvPr id="128" name="Google Shape;128;p5"/>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 name="Google Shape;132;p5"/>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35" name="Google Shape;135;p6"/>
          <p:cNvGrpSpPr/>
          <p:nvPr/>
        </p:nvGrpSpPr>
        <p:grpSpPr>
          <a:xfrm>
            <a:off x="0" y="0"/>
            <a:ext cx="136200" cy="5147742"/>
            <a:chOff x="0" y="4200"/>
            <a:chExt cx="136200" cy="5143627"/>
          </a:xfrm>
        </p:grpSpPr>
        <p:sp>
          <p:nvSpPr>
            <p:cNvPr id="136" name="Google Shape;136;p6"/>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a:off x="2161390" y="41796"/>
            <a:ext cx="904875" cy="327150"/>
            <a:chOff x="2272090" y="4765485"/>
            <a:chExt cx="904875" cy="327150"/>
          </a:xfrm>
        </p:grpSpPr>
        <p:sp>
          <p:nvSpPr>
            <p:cNvPr id="141" name="Google Shape;141;p6"/>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6"/>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grpSp>
        <p:nvGrpSpPr>
          <p:cNvPr id="166" name="Google Shape;166;p6"/>
          <p:cNvGrpSpPr/>
          <p:nvPr/>
        </p:nvGrpSpPr>
        <p:grpSpPr>
          <a:xfrm>
            <a:off x="6121990" y="4776280"/>
            <a:ext cx="904875" cy="327150"/>
            <a:chOff x="2272090" y="4765485"/>
            <a:chExt cx="904875" cy="327150"/>
          </a:xfrm>
        </p:grpSpPr>
        <p:sp>
          <p:nvSpPr>
            <p:cNvPr id="167" name="Google Shape;167;p6"/>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1FAFF"/>
        </a:solidFill>
        <a:effectLst/>
      </p:bgPr>
    </p:bg>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713100" y="1245300"/>
            <a:ext cx="338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3" name="Google Shape;193;p7"/>
          <p:cNvSpPr txBox="1">
            <a:spLocks noGrp="1"/>
          </p:cNvSpPr>
          <p:nvPr>
            <p:ph type="subTitle" idx="1"/>
          </p:nvPr>
        </p:nvSpPr>
        <p:spPr>
          <a:xfrm>
            <a:off x="713100" y="1818000"/>
            <a:ext cx="3380100" cy="208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4"/>
              </a:buClr>
              <a:buSzPts val="1200"/>
              <a:buChar char="●"/>
              <a:defRPr/>
            </a:lvl1pPr>
            <a:lvl2pPr lvl="1" algn="ctr" rtl="0">
              <a:lnSpc>
                <a:spcPct val="115000"/>
              </a:lnSpc>
              <a:spcBef>
                <a:spcPts val="0"/>
              </a:spcBef>
              <a:spcAft>
                <a:spcPts val="0"/>
              </a:spcAft>
              <a:buSzPts val="1200"/>
              <a:buChar char="○"/>
              <a:defRPr/>
            </a:lvl2pPr>
            <a:lvl3pPr lvl="2" algn="ctr" rtl="0">
              <a:lnSpc>
                <a:spcPct val="115000"/>
              </a:lnSpc>
              <a:spcBef>
                <a:spcPts val="0"/>
              </a:spcBef>
              <a:spcAft>
                <a:spcPts val="0"/>
              </a:spcAft>
              <a:buSzPts val="1200"/>
              <a:buChar char="■"/>
              <a:defRPr/>
            </a:lvl3pPr>
            <a:lvl4pPr lvl="3" algn="ctr" rtl="0">
              <a:lnSpc>
                <a:spcPct val="115000"/>
              </a:lnSpc>
              <a:spcBef>
                <a:spcPts val="0"/>
              </a:spcBef>
              <a:spcAft>
                <a:spcPts val="0"/>
              </a:spcAft>
              <a:buSzPts val="1200"/>
              <a:buChar char="●"/>
              <a:defRPr/>
            </a:lvl4pPr>
            <a:lvl5pPr lvl="4" algn="ctr" rtl="0">
              <a:lnSpc>
                <a:spcPct val="115000"/>
              </a:lnSpc>
              <a:spcBef>
                <a:spcPts val="0"/>
              </a:spcBef>
              <a:spcAft>
                <a:spcPts val="0"/>
              </a:spcAft>
              <a:buSzPts val="1200"/>
              <a:buChar char="○"/>
              <a:defRPr/>
            </a:lvl5pPr>
            <a:lvl6pPr lvl="5" algn="ctr" rtl="0">
              <a:lnSpc>
                <a:spcPct val="115000"/>
              </a:lnSpc>
              <a:spcBef>
                <a:spcPts val="0"/>
              </a:spcBef>
              <a:spcAft>
                <a:spcPts val="0"/>
              </a:spcAft>
              <a:buSzPts val="1200"/>
              <a:buChar char="■"/>
              <a:defRPr/>
            </a:lvl6pPr>
            <a:lvl7pPr lvl="6" algn="ctr" rtl="0">
              <a:lnSpc>
                <a:spcPct val="115000"/>
              </a:lnSpc>
              <a:spcBef>
                <a:spcPts val="0"/>
              </a:spcBef>
              <a:spcAft>
                <a:spcPts val="0"/>
              </a:spcAft>
              <a:buSzPts val="1200"/>
              <a:buChar char="●"/>
              <a:defRPr/>
            </a:lvl7pPr>
            <a:lvl8pPr lvl="7" algn="ctr" rtl="0">
              <a:lnSpc>
                <a:spcPct val="115000"/>
              </a:lnSpc>
              <a:spcBef>
                <a:spcPts val="0"/>
              </a:spcBef>
              <a:spcAft>
                <a:spcPts val="0"/>
              </a:spcAft>
              <a:buSzPts val="1200"/>
              <a:buChar char="○"/>
              <a:defRPr/>
            </a:lvl8pPr>
            <a:lvl9pPr lvl="8" algn="ctr" rtl="0">
              <a:lnSpc>
                <a:spcPct val="115000"/>
              </a:lnSpc>
              <a:spcBef>
                <a:spcPts val="0"/>
              </a:spcBef>
              <a:spcAft>
                <a:spcPts val="0"/>
              </a:spcAft>
              <a:buSzPts val="1200"/>
              <a:buChar char="■"/>
              <a:defRPr/>
            </a:lvl9pPr>
          </a:lstStyle>
          <a:p>
            <a:endParaRPr/>
          </a:p>
        </p:txBody>
      </p:sp>
      <p:grpSp>
        <p:nvGrpSpPr>
          <p:cNvPr id="194" name="Google Shape;194;p7"/>
          <p:cNvGrpSpPr/>
          <p:nvPr/>
        </p:nvGrpSpPr>
        <p:grpSpPr>
          <a:xfrm>
            <a:off x="0" y="0"/>
            <a:ext cx="136200" cy="5147742"/>
            <a:chOff x="0" y="4200"/>
            <a:chExt cx="136200" cy="5143627"/>
          </a:xfrm>
        </p:grpSpPr>
        <p:sp>
          <p:nvSpPr>
            <p:cNvPr id="195" name="Google Shape;195;p7"/>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7"/>
          <p:cNvSpPr>
            <a:spLocks noGrp="1"/>
          </p:cNvSpPr>
          <p:nvPr>
            <p:ph type="pic" idx="2"/>
          </p:nvPr>
        </p:nvSpPr>
        <p:spPr>
          <a:xfrm>
            <a:off x="4690575" y="779700"/>
            <a:ext cx="3686400" cy="3584100"/>
          </a:xfrm>
          <a:prstGeom prst="round2DiagRect">
            <a:avLst>
              <a:gd name="adj1" fmla="val 16667"/>
              <a:gd name="adj2" fmla="val 0"/>
            </a:avLst>
          </a:prstGeom>
          <a:noFill/>
          <a:ln>
            <a:noFill/>
          </a:ln>
        </p:spPr>
      </p:sp>
      <p:cxnSp>
        <p:nvCxnSpPr>
          <p:cNvPr id="200" name="Google Shape;200;p7"/>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grpSp>
        <p:nvGrpSpPr>
          <p:cNvPr id="201" name="Google Shape;201;p7"/>
          <p:cNvGrpSpPr/>
          <p:nvPr/>
        </p:nvGrpSpPr>
        <p:grpSpPr>
          <a:xfrm>
            <a:off x="2083390" y="4776280"/>
            <a:ext cx="904875" cy="327150"/>
            <a:chOff x="2272090" y="4765485"/>
            <a:chExt cx="904875" cy="327150"/>
          </a:xfrm>
        </p:grpSpPr>
        <p:sp>
          <p:nvSpPr>
            <p:cNvPr id="202" name="Google Shape;202;p7"/>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226"/>
        <p:cNvGrpSpPr/>
        <p:nvPr/>
      </p:nvGrpSpPr>
      <p:grpSpPr>
        <a:xfrm>
          <a:off x="0" y="0"/>
          <a:ext cx="0" cy="0"/>
          <a:chOff x="0" y="0"/>
          <a:chExt cx="0" cy="0"/>
        </a:xfrm>
      </p:grpSpPr>
      <p:sp>
        <p:nvSpPr>
          <p:cNvPr id="227" name="Google Shape;227;p8"/>
          <p:cNvSpPr txBox="1">
            <a:spLocks noGrp="1"/>
          </p:cNvSpPr>
          <p:nvPr>
            <p:ph type="title"/>
          </p:nvPr>
        </p:nvSpPr>
        <p:spPr>
          <a:xfrm>
            <a:off x="1388100" y="1081375"/>
            <a:ext cx="6367800" cy="298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grpSp>
        <p:nvGrpSpPr>
          <p:cNvPr id="228" name="Google Shape;228;p8"/>
          <p:cNvGrpSpPr/>
          <p:nvPr/>
        </p:nvGrpSpPr>
        <p:grpSpPr>
          <a:xfrm>
            <a:off x="0" y="0"/>
            <a:ext cx="136200" cy="5147742"/>
            <a:chOff x="0" y="4200"/>
            <a:chExt cx="136200" cy="5143627"/>
          </a:xfrm>
        </p:grpSpPr>
        <p:sp>
          <p:nvSpPr>
            <p:cNvPr id="229" name="Google Shape;229;p8"/>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3" name="Google Shape;233;p8"/>
          <p:cNvCxnSpPr/>
          <p:nvPr/>
        </p:nvCxnSpPr>
        <p:spPr>
          <a:xfrm>
            <a:off x="8230475" y="333800"/>
            <a:ext cx="674700" cy="0"/>
          </a:xfrm>
          <a:prstGeom prst="straightConnector1">
            <a:avLst/>
          </a:prstGeom>
          <a:noFill/>
          <a:ln w="38100" cap="flat" cmpd="sng">
            <a:solidFill>
              <a:schemeClr val="accent4"/>
            </a:solidFill>
            <a:prstDash val="solid"/>
            <a:round/>
            <a:headEnd type="none" w="med" len="med"/>
            <a:tailEnd type="none" w="med" len="med"/>
          </a:ln>
        </p:spPr>
      </p:cxnSp>
      <p:grpSp>
        <p:nvGrpSpPr>
          <p:cNvPr id="234" name="Google Shape;234;p8"/>
          <p:cNvGrpSpPr/>
          <p:nvPr/>
        </p:nvGrpSpPr>
        <p:grpSpPr>
          <a:xfrm>
            <a:off x="8317104" y="3792658"/>
            <a:ext cx="904875" cy="928325"/>
            <a:chOff x="-467250" y="-103637"/>
            <a:chExt cx="904875" cy="928325"/>
          </a:xfrm>
        </p:grpSpPr>
        <p:sp>
          <p:nvSpPr>
            <p:cNvPr id="235" name="Google Shape;235;p8"/>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291"/>
        <p:cNvGrpSpPr/>
        <p:nvPr/>
      </p:nvGrpSpPr>
      <p:grpSpPr>
        <a:xfrm>
          <a:off x="0" y="0"/>
          <a:ext cx="0" cy="0"/>
          <a:chOff x="0" y="0"/>
          <a:chExt cx="0" cy="0"/>
        </a:xfrm>
      </p:grpSpPr>
      <p:sp>
        <p:nvSpPr>
          <p:cNvPr id="292" name="Google Shape;292;p9"/>
          <p:cNvSpPr txBox="1">
            <a:spLocks noGrp="1"/>
          </p:cNvSpPr>
          <p:nvPr>
            <p:ph type="subTitle" idx="1"/>
          </p:nvPr>
        </p:nvSpPr>
        <p:spPr>
          <a:xfrm>
            <a:off x="2307300" y="2286005"/>
            <a:ext cx="4529400" cy="12351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sp>
        <p:nvSpPr>
          <p:cNvPr id="293" name="Google Shape;293;p9"/>
          <p:cNvSpPr txBox="1">
            <a:spLocks noGrp="1"/>
          </p:cNvSpPr>
          <p:nvPr>
            <p:ph type="title"/>
          </p:nvPr>
        </p:nvSpPr>
        <p:spPr>
          <a:xfrm>
            <a:off x="2307300" y="1637105"/>
            <a:ext cx="45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94" name="Google Shape;294;p9"/>
          <p:cNvGrpSpPr/>
          <p:nvPr/>
        </p:nvGrpSpPr>
        <p:grpSpPr>
          <a:xfrm>
            <a:off x="0" y="0"/>
            <a:ext cx="136200" cy="5147742"/>
            <a:chOff x="0" y="4200"/>
            <a:chExt cx="136200" cy="5143627"/>
          </a:xfrm>
        </p:grpSpPr>
        <p:sp>
          <p:nvSpPr>
            <p:cNvPr id="295" name="Google Shape;295;p9"/>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9"/>
          <p:cNvGrpSpPr/>
          <p:nvPr/>
        </p:nvGrpSpPr>
        <p:grpSpPr>
          <a:xfrm>
            <a:off x="3913990" y="41796"/>
            <a:ext cx="904875" cy="327150"/>
            <a:chOff x="2272090" y="4765485"/>
            <a:chExt cx="904875" cy="327150"/>
          </a:xfrm>
        </p:grpSpPr>
        <p:sp>
          <p:nvSpPr>
            <p:cNvPr id="300" name="Google Shape;300;p9"/>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4" name="Google Shape;324;p9"/>
          <p:cNvCxnSpPr/>
          <p:nvPr/>
        </p:nvCxnSpPr>
        <p:spPr>
          <a:xfrm>
            <a:off x="8230475" y="333800"/>
            <a:ext cx="674700" cy="0"/>
          </a:xfrm>
          <a:prstGeom prst="straightConnector1">
            <a:avLst/>
          </a:prstGeom>
          <a:noFill/>
          <a:ln w="38100" cap="flat" cmpd="sng">
            <a:solidFill>
              <a:schemeClr val="accent1"/>
            </a:solidFill>
            <a:prstDash val="solid"/>
            <a:round/>
            <a:headEnd type="none" w="med" len="med"/>
            <a:tailEnd type="none" w="med" len="med"/>
          </a:ln>
        </p:spPr>
      </p:cxnSp>
      <p:grpSp>
        <p:nvGrpSpPr>
          <p:cNvPr id="325" name="Google Shape;325;p9"/>
          <p:cNvGrpSpPr/>
          <p:nvPr/>
        </p:nvGrpSpPr>
        <p:grpSpPr>
          <a:xfrm>
            <a:off x="6121990" y="4776280"/>
            <a:ext cx="904875" cy="327150"/>
            <a:chOff x="2272090" y="4765485"/>
            <a:chExt cx="904875" cy="327150"/>
          </a:xfrm>
        </p:grpSpPr>
        <p:sp>
          <p:nvSpPr>
            <p:cNvPr id="326" name="Google Shape;326;p9"/>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0"/>
        <p:cNvGrpSpPr/>
        <p:nvPr/>
      </p:nvGrpSpPr>
      <p:grpSpPr>
        <a:xfrm>
          <a:off x="0" y="0"/>
          <a:ext cx="0" cy="0"/>
          <a:chOff x="0" y="0"/>
          <a:chExt cx="0" cy="0"/>
        </a:xfrm>
      </p:grpSpPr>
      <p:sp>
        <p:nvSpPr>
          <p:cNvPr id="351" name="Google Shape;351;p10"/>
          <p:cNvSpPr txBox="1">
            <a:spLocks noGrp="1"/>
          </p:cNvSpPr>
          <p:nvPr>
            <p:ph type="body" idx="1"/>
          </p:nvPr>
        </p:nvSpPr>
        <p:spPr>
          <a:xfrm>
            <a:off x="713100" y="3999000"/>
            <a:ext cx="7717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200"/>
              <a:buFont typeface="Hammersmith One"/>
              <a:buNone/>
              <a:defRPr sz="3200" b="1">
                <a:latin typeface="Hammersmith One"/>
                <a:ea typeface="Hammersmith One"/>
                <a:cs typeface="Hammersmith One"/>
                <a:sym typeface="Hammersmith One"/>
              </a:defRPr>
            </a:lvl1pPr>
          </a:lstStyle>
          <a:p>
            <a:endParaRPr/>
          </a:p>
        </p:txBody>
      </p:sp>
      <p:grpSp>
        <p:nvGrpSpPr>
          <p:cNvPr id="352" name="Google Shape;352;p10"/>
          <p:cNvGrpSpPr/>
          <p:nvPr/>
        </p:nvGrpSpPr>
        <p:grpSpPr>
          <a:xfrm>
            <a:off x="0" y="0"/>
            <a:ext cx="136200" cy="5147742"/>
            <a:chOff x="0" y="4200"/>
            <a:chExt cx="136200" cy="5143627"/>
          </a:xfrm>
        </p:grpSpPr>
        <p:sp>
          <p:nvSpPr>
            <p:cNvPr id="353" name="Google Shape;353;p10"/>
            <p:cNvSpPr/>
            <p:nvPr/>
          </p:nvSpPr>
          <p:spPr>
            <a:xfrm>
              <a:off x="0" y="1798327"/>
              <a:ext cx="136200" cy="334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0"/>
            <p:cNvSpPr/>
            <p:nvPr/>
          </p:nvSpPr>
          <p:spPr>
            <a:xfrm>
              <a:off x="0" y="1200285"/>
              <a:ext cx="136200" cy="59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0"/>
            <p:cNvSpPr/>
            <p:nvPr/>
          </p:nvSpPr>
          <p:spPr>
            <a:xfrm>
              <a:off x="0" y="602242"/>
              <a:ext cx="136200" cy="597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0"/>
            <p:cNvSpPr/>
            <p:nvPr/>
          </p:nvSpPr>
          <p:spPr>
            <a:xfrm>
              <a:off x="0" y="4200"/>
              <a:ext cx="136200" cy="59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0"/>
          <p:cNvGrpSpPr/>
          <p:nvPr/>
        </p:nvGrpSpPr>
        <p:grpSpPr>
          <a:xfrm>
            <a:off x="2161390" y="41796"/>
            <a:ext cx="904875" cy="327150"/>
            <a:chOff x="2272090" y="4765485"/>
            <a:chExt cx="904875" cy="327150"/>
          </a:xfrm>
        </p:grpSpPr>
        <p:sp>
          <p:nvSpPr>
            <p:cNvPr id="358" name="Google Shape;358;p10"/>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0"/>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0"/>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0"/>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0"/>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0"/>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0"/>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0"/>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0"/>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0"/>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0"/>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0"/>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2" name="Google Shape;382;p10"/>
          <p:cNvCxnSpPr/>
          <p:nvPr/>
        </p:nvCxnSpPr>
        <p:spPr>
          <a:xfrm>
            <a:off x="8230475" y="333800"/>
            <a:ext cx="674700" cy="0"/>
          </a:xfrm>
          <a:prstGeom prst="straightConnector1">
            <a:avLst/>
          </a:prstGeom>
          <a:noFill/>
          <a:ln w="38100" cap="flat" cmpd="sng">
            <a:solidFill>
              <a:schemeClr val="lt2"/>
            </a:solidFill>
            <a:prstDash val="solid"/>
            <a:round/>
            <a:headEnd type="none" w="med" len="med"/>
            <a:tailEnd type="none" w="med" len="med"/>
          </a:ln>
        </p:spPr>
      </p:cxnSp>
      <p:grpSp>
        <p:nvGrpSpPr>
          <p:cNvPr id="383" name="Google Shape;383;p10"/>
          <p:cNvGrpSpPr/>
          <p:nvPr/>
        </p:nvGrpSpPr>
        <p:grpSpPr>
          <a:xfrm>
            <a:off x="6121990" y="4776280"/>
            <a:ext cx="904875" cy="327150"/>
            <a:chOff x="2272090" y="4765485"/>
            <a:chExt cx="904875" cy="327150"/>
          </a:xfrm>
        </p:grpSpPr>
        <p:sp>
          <p:nvSpPr>
            <p:cNvPr id="384" name="Google Shape;384;p10"/>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158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713100" y="1181442"/>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7"/>
          <p:cNvSpPr txBox="1">
            <a:spLocks noGrp="1"/>
          </p:cNvSpPr>
          <p:nvPr>
            <p:ph type="ctrTitle"/>
          </p:nvPr>
        </p:nvSpPr>
        <p:spPr>
          <a:xfrm>
            <a:off x="604625" y="932650"/>
            <a:ext cx="5842500" cy="265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300" dirty="0"/>
              <a:t>CIS 509: Final Presentation </a:t>
            </a:r>
            <a:endParaRPr dirty="0"/>
          </a:p>
        </p:txBody>
      </p:sp>
      <p:sp>
        <p:nvSpPr>
          <p:cNvPr id="1515" name="Google Shape;1515;p27"/>
          <p:cNvSpPr txBox="1">
            <a:spLocks noGrp="1"/>
          </p:cNvSpPr>
          <p:nvPr>
            <p:ph type="subTitle" idx="1"/>
          </p:nvPr>
        </p:nvSpPr>
        <p:spPr>
          <a:xfrm>
            <a:off x="713100" y="3778500"/>
            <a:ext cx="5542500" cy="10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Team 211: Kaitlyn Skamas, Milan Paremajalu Suresh, Sandeep Kaur, Surbhee Dewan, and Shraddha Saraf </a:t>
            </a:r>
            <a:endParaRPr dirty="0"/>
          </a:p>
        </p:txBody>
      </p:sp>
      <p:cxnSp>
        <p:nvCxnSpPr>
          <p:cNvPr id="1516" name="Google Shape;1516;p27"/>
          <p:cNvCxnSpPr/>
          <p:nvPr/>
        </p:nvCxnSpPr>
        <p:spPr>
          <a:xfrm>
            <a:off x="729050" y="869613"/>
            <a:ext cx="1291200" cy="0"/>
          </a:xfrm>
          <a:prstGeom prst="straightConnector1">
            <a:avLst/>
          </a:prstGeom>
          <a:noFill/>
          <a:ln w="38100" cap="flat" cmpd="sng">
            <a:solidFill>
              <a:schemeClr val="accent1"/>
            </a:solidFill>
            <a:prstDash val="solid"/>
            <a:round/>
            <a:headEnd type="none" w="med" len="med"/>
            <a:tailEnd type="none" w="med" len="med"/>
          </a:ln>
        </p:spPr>
      </p:cxnSp>
      <p:grpSp>
        <p:nvGrpSpPr>
          <p:cNvPr id="1517" name="Google Shape;1517;p27"/>
          <p:cNvGrpSpPr/>
          <p:nvPr/>
        </p:nvGrpSpPr>
        <p:grpSpPr>
          <a:xfrm>
            <a:off x="7938903" y="244640"/>
            <a:ext cx="904875" cy="928325"/>
            <a:chOff x="-467250" y="-103637"/>
            <a:chExt cx="904875" cy="928325"/>
          </a:xfrm>
        </p:grpSpPr>
        <p:sp>
          <p:nvSpPr>
            <p:cNvPr id="1518" name="Google Shape;1518;p27"/>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7"/>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7"/>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7"/>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7"/>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7"/>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7"/>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7"/>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7"/>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7"/>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7"/>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7"/>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7"/>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7"/>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7"/>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7"/>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7"/>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7"/>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7"/>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7"/>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7"/>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7"/>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7"/>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7"/>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7"/>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7"/>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7"/>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7"/>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7"/>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7"/>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7"/>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7"/>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7"/>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7"/>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7"/>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7"/>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7"/>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7"/>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7"/>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7"/>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7"/>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7"/>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7"/>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7"/>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7"/>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7"/>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7"/>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7"/>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7"/>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7"/>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7"/>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5"/>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p>
            <a:r>
              <a:rPr lang="en" sz="2500" dirty="0">
                <a:highlight>
                  <a:schemeClr val="accent1"/>
                </a:highlight>
              </a:rPr>
              <a:t>Visualizations and Summarize Findings </a:t>
            </a:r>
            <a:endParaRPr sz="2500" dirty="0">
              <a:highlight>
                <a:schemeClr val="accent1"/>
              </a:highlight>
            </a:endParaRPr>
          </a:p>
        </p:txBody>
      </p:sp>
      <p:grpSp>
        <p:nvGrpSpPr>
          <p:cNvPr id="1740" name="Google Shape;1740;p35"/>
          <p:cNvGrpSpPr/>
          <p:nvPr/>
        </p:nvGrpSpPr>
        <p:grpSpPr>
          <a:xfrm>
            <a:off x="885291" y="3585486"/>
            <a:ext cx="326215" cy="325575"/>
            <a:chOff x="3463533" y="2761930"/>
            <a:chExt cx="384144" cy="383391"/>
          </a:xfrm>
        </p:grpSpPr>
        <p:sp>
          <p:nvSpPr>
            <p:cNvPr id="1741" name="Google Shape;1741;p35"/>
            <p:cNvSpPr/>
            <p:nvPr/>
          </p:nvSpPr>
          <p:spPr>
            <a:xfrm>
              <a:off x="3600068" y="2761930"/>
              <a:ext cx="247610" cy="224676"/>
            </a:xfrm>
            <a:custGeom>
              <a:avLst/>
              <a:gdLst/>
              <a:ahLst/>
              <a:cxnLst/>
              <a:rect l="l" t="t" r="r" b="b"/>
              <a:pathLst>
                <a:path w="7860" h="7132" extrusionOk="0">
                  <a:moveTo>
                    <a:pt x="2141" y="1774"/>
                  </a:moveTo>
                  <a:cubicBezTo>
                    <a:pt x="2233" y="1774"/>
                    <a:pt x="2322" y="1810"/>
                    <a:pt x="2382" y="1881"/>
                  </a:cubicBezTo>
                  <a:cubicBezTo>
                    <a:pt x="2525" y="2024"/>
                    <a:pt x="2525" y="2239"/>
                    <a:pt x="2382" y="2381"/>
                  </a:cubicBezTo>
                  <a:lnTo>
                    <a:pt x="1929" y="2858"/>
                  </a:lnTo>
                  <a:lnTo>
                    <a:pt x="2382" y="3310"/>
                  </a:lnTo>
                  <a:cubicBezTo>
                    <a:pt x="2525" y="3453"/>
                    <a:pt x="2525" y="3667"/>
                    <a:pt x="2382" y="3810"/>
                  </a:cubicBezTo>
                  <a:cubicBezTo>
                    <a:pt x="2322" y="3882"/>
                    <a:pt x="2233" y="3917"/>
                    <a:pt x="2141" y="3917"/>
                  </a:cubicBezTo>
                  <a:cubicBezTo>
                    <a:pt x="2049" y="3917"/>
                    <a:pt x="1953" y="3882"/>
                    <a:pt x="1882" y="3810"/>
                  </a:cubicBezTo>
                  <a:lnTo>
                    <a:pt x="1167" y="3096"/>
                  </a:lnTo>
                  <a:cubicBezTo>
                    <a:pt x="1024" y="2953"/>
                    <a:pt x="1024" y="2739"/>
                    <a:pt x="1167" y="2596"/>
                  </a:cubicBezTo>
                  <a:lnTo>
                    <a:pt x="1882" y="1881"/>
                  </a:lnTo>
                  <a:cubicBezTo>
                    <a:pt x="1953" y="1810"/>
                    <a:pt x="2049" y="1774"/>
                    <a:pt x="2141" y="1774"/>
                  </a:cubicBezTo>
                  <a:close/>
                  <a:moveTo>
                    <a:pt x="5713" y="1774"/>
                  </a:moveTo>
                  <a:cubicBezTo>
                    <a:pt x="5805" y="1774"/>
                    <a:pt x="5895" y="1810"/>
                    <a:pt x="5954" y="1881"/>
                  </a:cubicBezTo>
                  <a:lnTo>
                    <a:pt x="6669" y="2596"/>
                  </a:lnTo>
                  <a:cubicBezTo>
                    <a:pt x="6811" y="2739"/>
                    <a:pt x="6811" y="2953"/>
                    <a:pt x="6669" y="3096"/>
                  </a:cubicBezTo>
                  <a:lnTo>
                    <a:pt x="5954" y="3810"/>
                  </a:lnTo>
                  <a:cubicBezTo>
                    <a:pt x="5895" y="3882"/>
                    <a:pt x="5805" y="3917"/>
                    <a:pt x="5713" y="3917"/>
                  </a:cubicBezTo>
                  <a:cubicBezTo>
                    <a:pt x="5621" y="3917"/>
                    <a:pt x="5525" y="3882"/>
                    <a:pt x="5454" y="3810"/>
                  </a:cubicBezTo>
                  <a:cubicBezTo>
                    <a:pt x="5311" y="3667"/>
                    <a:pt x="5311" y="3453"/>
                    <a:pt x="5454" y="3310"/>
                  </a:cubicBezTo>
                  <a:lnTo>
                    <a:pt x="5930" y="2858"/>
                  </a:lnTo>
                  <a:lnTo>
                    <a:pt x="5454" y="2381"/>
                  </a:lnTo>
                  <a:cubicBezTo>
                    <a:pt x="5311" y="2239"/>
                    <a:pt x="5311" y="2024"/>
                    <a:pt x="5454" y="1881"/>
                  </a:cubicBezTo>
                  <a:cubicBezTo>
                    <a:pt x="5525" y="1810"/>
                    <a:pt x="5621" y="1774"/>
                    <a:pt x="5713" y="1774"/>
                  </a:cubicBezTo>
                  <a:close/>
                  <a:moveTo>
                    <a:pt x="4274" y="1061"/>
                  </a:moveTo>
                  <a:cubicBezTo>
                    <a:pt x="4302" y="1061"/>
                    <a:pt x="4330" y="1065"/>
                    <a:pt x="4359" y="1072"/>
                  </a:cubicBezTo>
                  <a:cubicBezTo>
                    <a:pt x="4573" y="1119"/>
                    <a:pt x="4668" y="1310"/>
                    <a:pt x="4620" y="1500"/>
                  </a:cubicBezTo>
                  <a:lnTo>
                    <a:pt x="3906" y="4358"/>
                  </a:lnTo>
                  <a:cubicBezTo>
                    <a:pt x="3866" y="4520"/>
                    <a:pt x="3722" y="4631"/>
                    <a:pt x="3562" y="4631"/>
                  </a:cubicBezTo>
                  <a:cubicBezTo>
                    <a:pt x="3534" y="4631"/>
                    <a:pt x="3506" y="4627"/>
                    <a:pt x="3477" y="4620"/>
                  </a:cubicBezTo>
                  <a:cubicBezTo>
                    <a:pt x="3287" y="4572"/>
                    <a:pt x="3168" y="4382"/>
                    <a:pt x="3215" y="4191"/>
                  </a:cubicBezTo>
                  <a:lnTo>
                    <a:pt x="3930" y="1334"/>
                  </a:lnTo>
                  <a:cubicBezTo>
                    <a:pt x="3970" y="1172"/>
                    <a:pt x="4114" y="1061"/>
                    <a:pt x="4274" y="1061"/>
                  </a:cubicBezTo>
                  <a:close/>
                  <a:moveTo>
                    <a:pt x="1787" y="0"/>
                  </a:moveTo>
                  <a:cubicBezTo>
                    <a:pt x="786" y="0"/>
                    <a:pt x="0" y="786"/>
                    <a:pt x="0" y="1786"/>
                  </a:cubicBezTo>
                  <a:lnTo>
                    <a:pt x="0" y="3929"/>
                  </a:lnTo>
                  <a:cubicBezTo>
                    <a:pt x="0" y="4906"/>
                    <a:pt x="786" y="5692"/>
                    <a:pt x="1787" y="5692"/>
                  </a:cubicBezTo>
                  <a:lnTo>
                    <a:pt x="2144" y="5692"/>
                  </a:lnTo>
                  <a:lnTo>
                    <a:pt x="2144" y="6763"/>
                  </a:lnTo>
                  <a:cubicBezTo>
                    <a:pt x="2144" y="6930"/>
                    <a:pt x="2239" y="7049"/>
                    <a:pt x="2358" y="7097"/>
                  </a:cubicBezTo>
                  <a:cubicBezTo>
                    <a:pt x="2406" y="7121"/>
                    <a:pt x="2453" y="7131"/>
                    <a:pt x="2499" y="7131"/>
                  </a:cubicBezTo>
                  <a:cubicBezTo>
                    <a:pt x="2591" y="7131"/>
                    <a:pt x="2676" y="7089"/>
                    <a:pt x="2739" y="7025"/>
                  </a:cubicBezTo>
                  <a:lnTo>
                    <a:pt x="4073" y="5692"/>
                  </a:lnTo>
                  <a:lnTo>
                    <a:pt x="6073" y="5692"/>
                  </a:lnTo>
                  <a:cubicBezTo>
                    <a:pt x="7050" y="5692"/>
                    <a:pt x="7859" y="4906"/>
                    <a:pt x="7859" y="3929"/>
                  </a:cubicBezTo>
                  <a:lnTo>
                    <a:pt x="7859" y="1786"/>
                  </a:lnTo>
                  <a:cubicBezTo>
                    <a:pt x="7859" y="786"/>
                    <a:pt x="7050" y="0"/>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42" name="Google Shape;1742;p35"/>
            <p:cNvSpPr/>
            <p:nvPr/>
          </p:nvSpPr>
          <p:spPr>
            <a:xfrm>
              <a:off x="3463533" y="3008726"/>
              <a:ext cx="204073" cy="136595"/>
            </a:xfrm>
            <a:custGeom>
              <a:avLst/>
              <a:gdLst/>
              <a:ahLst/>
              <a:cxnLst/>
              <a:rect l="l" t="t" r="r" b="b"/>
              <a:pathLst>
                <a:path w="6478" h="4336" extrusionOk="0">
                  <a:moveTo>
                    <a:pt x="1215" y="1"/>
                  </a:moveTo>
                  <a:cubicBezTo>
                    <a:pt x="477" y="596"/>
                    <a:pt x="0" y="1501"/>
                    <a:pt x="0" y="2501"/>
                  </a:cubicBezTo>
                  <a:lnTo>
                    <a:pt x="0" y="3978"/>
                  </a:lnTo>
                  <a:cubicBezTo>
                    <a:pt x="0" y="4192"/>
                    <a:pt x="167" y="4335"/>
                    <a:pt x="357" y="4335"/>
                  </a:cubicBezTo>
                  <a:lnTo>
                    <a:pt x="6121" y="4335"/>
                  </a:lnTo>
                  <a:cubicBezTo>
                    <a:pt x="6311" y="4335"/>
                    <a:pt x="6478" y="4192"/>
                    <a:pt x="6478" y="3978"/>
                  </a:cubicBezTo>
                  <a:lnTo>
                    <a:pt x="6478" y="2501"/>
                  </a:lnTo>
                  <a:cubicBezTo>
                    <a:pt x="6478" y="1501"/>
                    <a:pt x="6001" y="596"/>
                    <a:pt x="5263" y="1"/>
                  </a:cubicBezTo>
                  <a:cubicBezTo>
                    <a:pt x="4716" y="453"/>
                    <a:pt x="4025" y="715"/>
                    <a:pt x="3263" y="715"/>
                  </a:cubicBezTo>
                  <a:cubicBezTo>
                    <a:pt x="2501" y="715"/>
                    <a:pt x="1763" y="453"/>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43" name="Google Shape;1743;p35"/>
            <p:cNvSpPr/>
            <p:nvPr/>
          </p:nvSpPr>
          <p:spPr>
            <a:xfrm>
              <a:off x="3486027" y="2851935"/>
              <a:ext cx="152346" cy="156819"/>
            </a:xfrm>
            <a:custGeom>
              <a:avLst/>
              <a:gdLst/>
              <a:ahLst/>
              <a:cxnLst/>
              <a:rect l="l" t="t" r="r" b="b"/>
              <a:pathLst>
                <a:path w="4836" h="4978" extrusionOk="0">
                  <a:moveTo>
                    <a:pt x="2549" y="1"/>
                  </a:moveTo>
                  <a:cubicBezTo>
                    <a:pt x="1168" y="1"/>
                    <a:pt x="1" y="1120"/>
                    <a:pt x="1" y="2477"/>
                  </a:cubicBezTo>
                  <a:cubicBezTo>
                    <a:pt x="1" y="3859"/>
                    <a:pt x="1168" y="4978"/>
                    <a:pt x="2549" y="4978"/>
                  </a:cubicBezTo>
                  <a:cubicBezTo>
                    <a:pt x="3573" y="4978"/>
                    <a:pt x="4454" y="4359"/>
                    <a:pt x="4835" y="3478"/>
                  </a:cubicBezTo>
                  <a:cubicBezTo>
                    <a:pt x="3740" y="3216"/>
                    <a:pt x="2906" y="2239"/>
                    <a:pt x="2906" y="1072"/>
                  </a:cubicBezTo>
                  <a:lnTo>
                    <a:pt x="2906" y="25"/>
                  </a:lnTo>
                  <a:cubicBezTo>
                    <a:pt x="2787" y="1"/>
                    <a:pt x="2668" y="1"/>
                    <a:pt x="2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744" name="Google Shape;1744;p35"/>
          <p:cNvSpPr/>
          <p:nvPr/>
        </p:nvSpPr>
        <p:spPr>
          <a:xfrm>
            <a:off x="820400" y="1189900"/>
            <a:ext cx="3372600" cy="19077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pic>
        <p:nvPicPr>
          <p:cNvPr id="1745" name="Google Shape;1745;p35"/>
          <p:cNvPicPr preferRelativeResize="0"/>
          <p:nvPr/>
        </p:nvPicPr>
        <p:blipFill>
          <a:blip r:embed="rId3">
            <a:alphaModFix/>
          </a:blip>
          <a:stretch>
            <a:fillRect/>
          </a:stretch>
        </p:blipFill>
        <p:spPr>
          <a:xfrm>
            <a:off x="982900" y="1307175"/>
            <a:ext cx="3020577" cy="1614750"/>
          </a:xfrm>
          <a:prstGeom prst="rect">
            <a:avLst/>
          </a:prstGeom>
          <a:solidFill>
            <a:schemeClr val="accent1"/>
          </a:solidFill>
          <a:ln w="9525" cap="flat" cmpd="sng">
            <a:solidFill>
              <a:schemeClr val="accent1"/>
            </a:solidFill>
            <a:prstDash val="solid"/>
            <a:round/>
            <a:headEnd type="none" w="sm" len="sm"/>
            <a:tailEnd type="none" w="sm" len="sm"/>
          </a:ln>
        </p:spPr>
      </p:pic>
      <p:sp>
        <p:nvSpPr>
          <p:cNvPr id="1746" name="Google Shape;1746;p35"/>
          <p:cNvSpPr/>
          <p:nvPr/>
        </p:nvSpPr>
        <p:spPr>
          <a:xfrm>
            <a:off x="5201900" y="1131600"/>
            <a:ext cx="3531000" cy="19659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pic>
        <p:nvPicPr>
          <p:cNvPr id="1747" name="Google Shape;1747;p35"/>
          <p:cNvPicPr preferRelativeResize="0"/>
          <p:nvPr/>
        </p:nvPicPr>
        <p:blipFill>
          <a:blip r:embed="rId4">
            <a:alphaModFix/>
          </a:blip>
          <a:stretch>
            <a:fillRect/>
          </a:stretch>
        </p:blipFill>
        <p:spPr>
          <a:xfrm>
            <a:off x="5504700" y="1254655"/>
            <a:ext cx="3020575" cy="1667270"/>
          </a:xfrm>
          <a:prstGeom prst="rect">
            <a:avLst/>
          </a:prstGeom>
          <a:solidFill>
            <a:schemeClr val="accent1"/>
          </a:solidFill>
          <a:ln w="9525" cap="flat" cmpd="sng">
            <a:solidFill>
              <a:schemeClr val="accent1"/>
            </a:solidFill>
            <a:prstDash val="solid"/>
            <a:round/>
            <a:headEnd type="none" w="sm" len="sm"/>
            <a:tailEnd type="none" w="sm" len="sm"/>
          </a:ln>
        </p:spPr>
      </p:pic>
      <p:sp>
        <p:nvSpPr>
          <p:cNvPr id="1748" name="Google Shape;1748;p35"/>
          <p:cNvSpPr/>
          <p:nvPr/>
        </p:nvSpPr>
        <p:spPr>
          <a:xfrm>
            <a:off x="2547600" y="3220050"/>
            <a:ext cx="3432000" cy="17373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pic>
        <p:nvPicPr>
          <p:cNvPr id="1749" name="Google Shape;1749;p35"/>
          <p:cNvPicPr preferRelativeResize="0"/>
          <p:nvPr/>
        </p:nvPicPr>
        <p:blipFill>
          <a:blip r:embed="rId5">
            <a:alphaModFix/>
          </a:blip>
          <a:stretch>
            <a:fillRect/>
          </a:stretch>
        </p:blipFill>
        <p:spPr>
          <a:xfrm>
            <a:off x="2830613" y="3332076"/>
            <a:ext cx="2865975" cy="1513251"/>
          </a:xfrm>
          <a:prstGeom prst="rect">
            <a:avLst/>
          </a:prstGeom>
          <a:solidFill>
            <a:schemeClr val="dk2"/>
          </a:solid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1695-B848-3A28-E9D3-B6E75477A239}"/>
              </a:ext>
            </a:extLst>
          </p:cNvPr>
          <p:cNvSpPr>
            <a:spLocks noGrp="1"/>
          </p:cNvSpPr>
          <p:nvPr>
            <p:ph type="title"/>
          </p:nvPr>
        </p:nvSpPr>
        <p:spPr/>
        <p:txBody>
          <a:bodyPr/>
          <a:lstStyle/>
          <a:p>
            <a:r>
              <a:rPr lang="en-US" dirty="0">
                <a:highlight>
                  <a:schemeClr val="lt2"/>
                </a:highlight>
              </a:rPr>
              <a:t>Probability Distribution</a:t>
            </a:r>
          </a:p>
        </p:txBody>
      </p:sp>
      <p:sp>
        <p:nvSpPr>
          <p:cNvPr id="5" name="Google Shape;1744;p35">
            <a:extLst>
              <a:ext uri="{FF2B5EF4-FFF2-40B4-BE49-F238E27FC236}">
                <a16:creationId xmlns:a16="http://schemas.microsoft.com/office/drawing/2014/main" id="{7588836B-5EDB-4F8E-781C-F6B5FF9F7847}"/>
              </a:ext>
            </a:extLst>
          </p:cNvPr>
          <p:cNvSpPr/>
          <p:nvPr/>
        </p:nvSpPr>
        <p:spPr>
          <a:xfrm>
            <a:off x="604299" y="1358789"/>
            <a:ext cx="8206564" cy="3243128"/>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arlow"/>
              <a:ea typeface="Barlow"/>
              <a:cs typeface="Barlow"/>
              <a:sym typeface="Barlow"/>
            </a:endParaRPr>
          </a:p>
        </p:txBody>
      </p:sp>
      <p:pic>
        <p:nvPicPr>
          <p:cNvPr id="7" name="Picture 6">
            <a:extLst>
              <a:ext uri="{FF2B5EF4-FFF2-40B4-BE49-F238E27FC236}">
                <a16:creationId xmlns:a16="http://schemas.microsoft.com/office/drawing/2014/main" id="{62269198-C513-E5AB-C137-C774B974C230}"/>
              </a:ext>
            </a:extLst>
          </p:cNvPr>
          <p:cNvPicPr>
            <a:picLocks noChangeAspect="1"/>
          </p:cNvPicPr>
          <p:nvPr/>
        </p:nvPicPr>
        <p:blipFill>
          <a:blip r:embed="rId2"/>
          <a:srcRect t="4613" r="1033"/>
          <a:stretch/>
        </p:blipFill>
        <p:spPr>
          <a:xfrm>
            <a:off x="922743" y="1588881"/>
            <a:ext cx="4571608" cy="2827940"/>
          </a:xfrm>
          <a:prstGeom prst="rect">
            <a:avLst/>
          </a:prstGeom>
        </p:spPr>
      </p:pic>
      <p:sp>
        <p:nvSpPr>
          <p:cNvPr id="8" name="Google Shape;1733;p34">
            <a:extLst>
              <a:ext uri="{FF2B5EF4-FFF2-40B4-BE49-F238E27FC236}">
                <a16:creationId xmlns:a16="http://schemas.microsoft.com/office/drawing/2014/main" id="{A1E643CE-C09B-5A83-6FDE-49D652FAD6C5}"/>
              </a:ext>
            </a:extLst>
          </p:cNvPr>
          <p:cNvSpPr/>
          <p:nvPr/>
        </p:nvSpPr>
        <p:spPr>
          <a:xfrm>
            <a:off x="5863326" y="1604784"/>
            <a:ext cx="2357931" cy="282794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39700" lvl="0" algn="l" rtl="0">
              <a:spcBef>
                <a:spcPts val="0"/>
              </a:spcBef>
              <a:spcAft>
                <a:spcPts val="0"/>
              </a:spcAft>
              <a:buSzPts val="1400"/>
            </a:pPr>
            <a:r>
              <a:rPr lang="en-US" sz="1200" dirty="0">
                <a:latin typeface="Barlow"/>
                <a:ea typeface="Barlow"/>
                <a:cs typeface="Barlow"/>
                <a:sym typeface="Barlow"/>
              </a:rPr>
              <a:t>This distribution suggest that customer services , order accuracy, food quality, and drive thru experiences are major talking points in Panda Express reviews. Problems with service issues and online ordering experiences have high probabilities and indicate negative sentiments in this area. </a:t>
            </a:r>
            <a:endParaRPr sz="1200" dirty="0">
              <a:latin typeface="Barlow"/>
              <a:ea typeface="Barlow"/>
              <a:cs typeface="Barlow"/>
              <a:sym typeface="Barlow"/>
            </a:endParaRPr>
          </a:p>
        </p:txBody>
      </p:sp>
    </p:spTree>
    <p:extLst>
      <p:ext uri="{BB962C8B-B14F-4D97-AF65-F5344CB8AC3E}">
        <p14:creationId xmlns:p14="http://schemas.microsoft.com/office/powerpoint/2010/main" val="119871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36"/>
          <p:cNvSpPr txBox="1">
            <a:spLocks noGrp="1"/>
          </p:cNvSpPr>
          <p:nvPr>
            <p:ph type="title"/>
          </p:nvPr>
        </p:nvSpPr>
        <p:spPr>
          <a:xfrm>
            <a:off x="713100" y="8"/>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highlight>
                  <a:schemeClr val="accent1"/>
                </a:highlight>
              </a:rPr>
              <a:t>Managerial Insights &amp; Conclusion - 1</a:t>
            </a:r>
            <a:endParaRPr sz="2500" dirty="0">
              <a:highlight>
                <a:schemeClr val="accent1"/>
              </a:highlight>
            </a:endParaRPr>
          </a:p>
        </p:txBody>
      </p:sp>
      <p:sp>
        <p:nvSpPr>
          <p:cNvPr id="1755" name="Google Shape;1755;p36"/>
          <p:cNvSpPr txBox="1">
            <a:spLocks noGrp="1"/>
          </p:cNvSpPr>
          <p:nvPr>
            <p:ph type="subTitle" idx="1"/>
          </p:nvPr>
        </p:nvSpPr>
        <p:spPr>
          <a:xfrm>
            <a:off x="931213" y="839900"/>
            <a:ext cx="26481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Overall insights </a:t>
            </a:r>
            <a:endParaRPr/>
          </a:p>
        </p:txBody>
      </p:sp>
      <p:sp>
        <p:nvSpPr>
          <p:cNvPr id="1756" name="Google Shape;1756;p36"/>
          <p:cNvSpPr txBox="1">
            <a:spLocks noGrp="1"/>
          </p:cNvSpPr>
          <p:nvPr>
            <p:ph type="subTitle" idx="5"/>
          </p:nvPr>
        </p:nvSpPr>
        <p:spPr>
          <a:xfrm>
            <a:off x="5033400" y="811700"/>
            <a:ext cx="4110600" cy="47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Negative vs. Positive Reviews </a:t>
            </a:r>
            <a:endParaRPr/>
          </a:p>
        </p:txBody>
      </p:sp>
      <p:sp>
        <p:nvSpPr>
          <p:cNvPr id="1757" name="Google Shape;1757;p36"/>
          <p:cNvSpPr/>
          <p:nvPr/>
        </p:nvSpPr>
        <p:spPr>
          <a:xfrm>
            <a:off x="931225" y="1366725"/>
            <a:ext cx="3416700" cy="290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a:solidFill>
                  <a:schemeClr val="dk1"/>
                </a:solidFill>
                <a:latin typeface="Barlow"/>
                <a:ea typeface="Barlow"/>
                <a:cs typeface="Barlow"/>
                <a:sym typeface="Barlow"/>
              </a:rPr>
              <a:t>Across all four state locations, Panda Express has </a:t>
            </a:r>
            <a:r>
              <a:rPr lang="en" b="1">
                <a:solidFill>
                  <a:schemeClr val="dk1"/>
                </a:solidFill>
                <a:latin typeface="Barlow"/>
                <a:ea typeface="Barlow"/>
                <a:cs typeface="Barlow"/>
                <a:sym typeface="Barlow"/>
              </a:rPr>
              <a:t>a low average of 2.39 star reviews per restaurant</a:t>
            </a:r>
            <a:r>
              <a:rPr lang="en">
                <a:solidFill>
                  <a:schemeClr val="dk1"/>
                </a:solidFill>
                <a:latin typeface="Barlow"/>
                <a:ea typeface="Barlow"/>
                <a:cs typeface="Barlow"/>
                <a:sym typeface="Barlow"/>
              </a:rPr>
              <a:t>, indicating limited customer engagement. A common trend in the reviews highlights poor customer service. To address this, </a:t>
            </a:r>
            <a:r>
              <a:rPr lang="en" b="1">
                <a:solidFill>
                  <a:schemeClr val="dk1"/>
                </a:solidFill>
                <a:latin typeface="Barlow"/>
                <a:ea typeface="Barlow"/>
                <a:cs typeface="Barlow"/>
                <a:sym typeface="Barlow"/>
              </a:rPr>
              <a:t>we recommend that Panda Express invest in an enhanced staff training program to improve customer experience and satisfaction</a:t>
            </a:r>
            <a:r>
              <a:rPr lang="en" sz="1300" b="1">
                <a:latin typeface="Barlow"/>
                <a:ea typeface="Barlow"/>
                <a:cs typeface="Barlow"/>
                <a:sym typeface="Barlow"/>
              </a:rPr>
              <a:t>.</a:t>
            </a:r>
            <a:endParaRPr sz="1600" b="1">
              <a:latin typeface="Barlow"/>
              <a:ea typeface="Barlow"/>
              <a:cs typeface="Barlow"/>
              <a:sym typeface="Barlow"/>
            </a:endParaRPr>
          </a:p>
        </p:txBody>
      </p:sp>
      <p:sp>
        <p:nvSpPr>
          <p:cNvPr id="1758" name="Google Shape;1758;p36"/>
          <p:cNvSpPr/>
          <p:nvPr/>
        </p:nvSpPr>
        <p:spPr>
          <a:xfrm>
            <a:off x="5570900" y="1458050"/>
            <a:ext cx="3101100" cy="26742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Barlow"/>
                <a:ea typeface="Barlow"/>
                <a:cs typeface="Barlow"/>
                <a:sym typeface="Barlow"/>
              </a:rPr>
              <a:t>Customers typically leave reviews when they are unsatisfied compared to when they have a positive dining experience. </a:t>
            </a:r>
            <a:endParaRPr>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37"/>
          <p:cNvSpPr txBox="1">
            <a:spLocks noGrp="1"/>
          </p:cNvSpPr>
          <p:nvPr>
            <p:ph type="title"/>
          </p:nvPr>
        </p:nvSpPr>
        <p:spPr>
          <a:xfrm>
            <a:off x="610400" y="553783"/>
            <a:ext cx="7717800" cy="572700"/>
          </a:xfrm>
          <a:prstGeom prst="rect">
            <a:avLst/>
          </a:prstGeom>
        </p:spPr>
        <p:txBody>
          <a:bodyPr spcFirstLastPara="1" wrap="square" lIns="91425" tIns="91425" rIns="91425" bIns="91425" anchor="t" anchorCtr="0">
            <a:noAutofit/>
          </a:bodyPr>
          <a:lstStyle/>
          <a:p>
            <a:r>
              <a:rPr lang="en" sz="2500" dirty="0">
                <a:highlight>
                  <a:schemeClr val="accent1"/>
                </a:highlight>
              </a:rPr>
              <a:t>Managerial Insights &amp; Conclusion - 11</a:t>
            </a:r>
            <a:endParaRPr sz="2500" dirty="0">
              <a:highlight>
                <a:schemeClr val="accent1"/>
              </a:highlight>
            </a:endParaRPr>
          </a:p>
        </p:txBody>
      </p:sp>
      <p:sp>
        <p:nvSpPr>
          <p:cNvPr id="1764" name="Google Shape;1764;p37"/>
          <p:cNvSpPr txBox="1">
            <a:spLocks noGrp="1"/>
          </p:cNvSpPr>
          <p:nvPr>
            <p:ph type="subTitle" idx="7"/>
          </p:nvPr>
        </p:nvSpPr>
        <p:spPr>
          <a:xfrm>
            <a:off x="5031150" y="1225363"/>
            <a:ext cx="3739200" cy="72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Recommended Target Marketing </a:t>
            </a:r>
            <a:endParaRPr/>
          </a:p>
        </p:txBody>
      </p:sp>
      <p:sp>
        <p:nvSpPr>
          <p:cNvPr id="1765" name="Google Shape;1765;p37"/>
          <p:cNvSpPr txBox="1"/>
          <p:nvPr/>
        </p:nvSpPr>
        <p:spPr>
          <a:xfrm>
            <a:off x="1001350" y="1211850"/>
            <a:ext cx="3101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Hammersmith One"/>
                <a:ea typeface="Hammersmith One"/>
                <a:cs typeface="Hammersmith One"/>
                <a:sym typeface="Hammersmith One"/>
              </a:rPr>
              <a:t>Additional Focuses for Panda Express</a:t>
            </a:r>
            <a:endParaRPr/>
          </a:p>
        </p:txBody>
      </p:sp>
      <p:sp>
        <p:nvSpPr>
          <p:cNvPr id="1766" name="Google Shape;1766;p37"/>
          <p:cNvSpPr/>
          <p:nvPr/>
        </p:nvSpPr>
        <p:spPr>
          <a:xfrm>
            <a:off x="915900" y="2073750"/>
            <a:ext cx="3101700" cy="25260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Barlow"/>
                <a:ea typeface="Barlow"/>
                <a:cs typeface="Barlow"/>
                <a:sym typeface="Barlow"/>
              </a:rPr>
              <a:t>We recommend that Panda Express should also track these 4 metrics because they are clear indicators of positive reviews: </a:t>
            </a:r>
            <a:endParaRPr dirty="0">
              <a:solidFill>
                <a:schemeClr val="dk1"/>
              </a:solidFill>
              <a:latin typeface="Barlow"/>
              <a:ea typeface="Barlow"/>
              <a:cs typeface="Barlow"/>
              <a:sym typeface="Barlow"/>
            </a:endParaRPr>
          </a:p>
          <a:p>
            <a:pPr marL="457200" lvl="0" indent="-330200" algn="l" rtl="0">
              <a:spcBef>
                <a:spcPts val="0"/>
              </a:spcBef>
              <a:spcAft>
                <a:spcPts val="0"/>
              </a:spcAft>
              <a:buSzPts val="1600"/>
              <a:buFont typeface="Barlow"/>
              <a:buChar char="●"/>
            </a:pPr>
            <a:r>
              <a:rPr lang="en" dirty="0">
                <a:solidFill>
                  <a:schemeClr val="dk1"/>
                </a:solidFill>
                <a:latin typeface="Barlow"/>
                <a:ea typeface="Barlow"/>
                <a:cs typeface="Barlow"/>
                <a:sym typeface="Barlow"/>
              </a:rPr>
              <a:t>Customers willingness to tip</a:t>
            </a:r>
            <a:endParaRPr dirty="0">
              <a:solidFill>
                <a:schemeClr val="dk1"/>
              </a:solidFill>
              <a:latin typeface="Barlow"/>
              <a:ea typeface="Barlow"/>
              <a:cs typeface="Barlow"/>
              <a:sym typeface="Barlow"/>
            </a:endParaRPr>
          </a:p>
          <a:p>
            <a:pPr marL="457200" lvl="0" indent="-330200" algn="l" rtl="0">
              <a:spcBef>
                <a:spcPts val="0"/>
              </a:spcBef>
              <a:spcAft>
                <a:spcPts val="0"/>
              </a:spcAft>
              <a:buSzPts val="1600"/>
              <a:buFont typeface="Barlow"/>
              <a:buChar char="●"/>
            </a:pPr>
            <a:r>
              <a:rPr lang="en" dirty="0">
                <a:solidFill>
                  <a:schemeClr val="dk1"/>
                </a:solidFill>
                <a:latin typeface="Barlow"/>
                <a:ea typeface="Barlow"/>
                <a:cs typeface="Barlow"/>
                <a:sym typeface="Barlow"/>
              </a:rPr>
              <a:t>Customer Retention  </a:t>
            </a:r>
            <a:endParaRPr dirty="0">
              <a:solidFill>
                <a:schemeClr val="dk1"/>
              </a:solidFill>
              <a:latin typeface="Barlow"/>
              <a:ea typeface="Barlow"/>
              <a:cs typeface="Barlow"/>
              <a:sym typeface="Barlow"/>
            </a:endParaRPr>
          </a:p>
          <a:p>
            <a:pPr marL="457200" lvl="0" indent="-330200" algn="l" rtl="0">
              <a:spcBef>
                <a:spcPts val="0"/>
              </a:spcBef>
              <a:spcAft>
                <a:spcPts val="0"/>
              </a:spcAft>
              <a:buSzPts val="1600"/>
              <a:buFont typeface="Barlow"/>
              <a:buChar char="●"/>
            </a:pPr>
            <a:r>
              <a:rPr lang="en" dirty="0">
                <a:solidFill>
                  <a:schemeClr val="dk1"/>
                </a:solidFill>
                <a:latin typeface="Barlow"/>
                <a:ea typeface="Barlow"/>
                <a:cs typeface="Barlow"/>
                <a:sym typeface="Barlow"/>
              </a:rPr>
              <a:t>Revenue Trends  </a:t>
            </a:r>
            <a:endParaRPr dirty="0">
              <a:solidFill>
                <a:schemeClr val="dk1"/>
              </a:solidFill>
              <a:latin typeface="Barlow"/>
              <a:ea typeface="Barlow"/>
              <a:cs typeface="Barlow"/>
              <a:sym typeface="Barlow"/>
            </a:endParaRPr>
          </a:p>
          <a:p>
            <a:pPr marL="457200" lvl="0" indent="-330200" algn="l" rtl="0">
              <a:spcBef>
                <a:spcPts val="0"/>
              </a:spcBef>
              <a:spcAft>
                <a:spcPts val="0"/>
              </a:spcAft>
              <a:buSzPts val="1600"/>
              <a:buFont typeface="Barlow"/>
              <a:buChar char="●"/>
            </a:pPr>
            <a:r>
              <a:rPr lang="en" dirty="0">
                <a:solidFill>
                  <a:schemeClr val="dk1"/>
                </a:solidFill>
                <a:latin typeface="Barlow"/>
                <a:ea typeface="Barlow"/>
                <a:cs typeface="Barlow"/>
                <a:sym typeface="Barlow"/>
              </a:rPr>
              <a:t>Ability to acquire new customers </a:t>
            </a:r>
            <a:endParaRPr dirty="0">
              <a:solidFill>
                <a:schemeClr val="dk1"/>
              </a:solidFill>
              <a:latin typeface="Barlow"/>
              <a:ea typeface="Barlow"/>
              <a:cs typeface="Barlow"/>
              <a:sym typeface="Barlow"/>
            </a:endParaRPr>
          </a:p>
        </p:txBody>
      </p:sp>
      <p:sp>
        <p:nvSpPr>
          <p:cNvPr id="1767" name="Google Shape;1767;p37"/>
          <p:cNvSpPr/>
          <p:nvPr/>
        </p:nvSpPr>
        <p:spPr>
          <a:xfrm>
            <a:off x="5128400" y="2049350"/>
            <a:ext cx="3101700" cy="252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Barlow"/>
                <a:ea typeface="Barlow"/>
                <a:cs typeface="Barlow"/>
                <a:sym typeface="Barlow"/>
              </a:rPr>
              <a:t>Most customers commented on their love for the </a:t>
            </a:r>
            <a:r>
              <a:rPr lang="en" b="1" dirty="0">
                <a:solidFill>
                  <a:schemeClr val="dk1"/>
                </a:solidFill>
                <a:latin typeface="Barlow"/>
                <a:ea typeface="Barlow"/>
                <a:cs typeface="Barlow"/>
                <a:sym typeface="Barlow"/>
              </a:rPr>
              <a:t>Orange Chicken and Walnut Shrimp dishes. </a:t>
            </a:r>
            <a:endParaRPr b="1" dirty="0">
              <a:solidFill>
                <a:schemeClr val="dk1"/>
              </a:solidFill>
              <a:latin typeface="Barlow"/>
              <a:ea typeface="Barlow"/>
              <a:cs typeface="Barlow"/>
              <a:sym typeface="Barlow"/>
            </a:endParaRPr>
          </a:p>
          <a:p>
            <a:pPr marL="0" lvl="0" indent="0" algn="l" rtl="0">
              <a:spcBef>
                <a:spcPts val="0"/>
              </a:spcBef>
              <a:spcAft>
                <a:spcPts val="0"/>
              </a:spcAft>
              <a:buNone/>
            </a:pPr>
            <a:r>
              <a:rPr lang="en" dirty="0">
                <a:solidFill>
                  <a:schemeClr val="dk1"/>
                </a:solidFill>
                <a:latin typeface="Barlow"/>
                <a:ea typeface="Barlow"/>
                <a:cs typeface="Barlow"/>
                <a:sym typeface="Barlow"/>
              </a:rPr>
              <a:t>Our recommendation is that Panda Express should make a targeting marketing effort towards promoting these products. This could </a:t>
            </a:r>
            <a:r>
              <a:rPr lang="en" b="1" dirty="0">
                <a:solidFill>
                  <a:schemeClr val="dk1"/>
                </a:solidFill>
                <a:latin typeface="Barlow"/>
                <a:ea typeface="Barlow"/>
                <a:cs typeface="Barlow"/>
                <a:sym typeface="Barlow"/>
              </a:rPr>
              <a:t>include more commercial advertisement or a discounted meal deal.  </a:t>
            </a:r>
            <a:endParaRPr b="1" dirty="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6BC2-41F1-93D6-6595-5368D368239F}"/>
              </a:ext>
            </a:extLst>
          </p:cNvPr>
          <p:cNvSpPr>
            <a:spLocks noGrp="1"/>
          </p:cNvSpPr>
          <p:nvPr>
            <p:ph type="title"/>
          </p:nvPr>
        </p:nvSpPr>
        <p:spPr>
          <a:xfrm>
            <a:off x="2321781" y="1335607"/>
            <a:ext cx="5205389" cy="2170918"/>
          </a:xfrm>
        </p:spPr>
        <p:txBody>
          <a:bodyPr/>
          <a:lstStyle/>
          <a:p>
            <a:r>
              <a:rPr lang="en-US" sz="7200" dirty="0">
                <a:latin typeface="Freestyle Script" panose="030804020302050B0404" pitchFamily="66" charset="0"/>
              </a:rPr>
              <a:t>THANK YOU VERY MUCH!</a:t>
            </a:r>
          </a:p>
        </p:txBody>
      </p:sp>
    </p:spTree>
    <p:extLst>
      <p:ext uri="{BB962C8B-B14F-4D97-AF65-F5344CB8AC3E}">
        <p14:creationId xmlns:p14="http://schemas.microsoft.com/office/powerpoint/2010/main" val="17508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28"/>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579" name="Google Shape;1579;p28"/>
          <p:cNvSpPr txBox="1">
            <a:spLocks noGrp="1"/>
          </p:cNvSpPr>
          <p:nvPr>
            <p:ph type="title" idx="2"/>
          </p:nvPr>
        </p:nvSpPr>
        <p:spPr>
          <a:xfrm>
            <a:off x="1214300" y="15263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80" name="Google Shape;1580;p28"/>
          <p:cNvSpPr txBox="1">
            <a:spLocks noGrp="1"/>
          </p:cNvSpPr>
          <p:nvPr>
            <p:ph type="subTitle" idx="1"/>
          </p:nvPr>
        </p:nvSpPr>
        <p:spPr>
          <a:xfrm>
            <a:off x="2094100" y="1599713"/>
            <a:ext cx="26517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 </a:t>
            </a:r>
            <a:endParaRPr dirty="0"/>
          </a:p>
        </p:txBody>
      </p:sp>
      <p:sp>
        <p:nvSpPr>
          <p:cNvPr id="1581" name="Google Shape;1581;p28"/>
          <p:cNvSpPr txBox="1">
            <a:spLocks noGrp="1"/>
          </p:cNvSpPr>
          <p:nvPr>
            <p:ph type="title" idx="4"/>
          </p:nvPr>
        </p:nvSpPr>
        <p:spPr>
          <a:xfrm>
            <a:off x="1214300" y="25541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82" name="Google Shape;1582;p28"/>
          <p:cNvSpPr txBox="1">
            <a:spLocks noGrp="1"/>
          </p:cNvSpPr>
          <p:nvPr>
            <p:ph type="subTitle" idx="5"/>
          </p:nvPr>
        </p:nvSpPr>
        <p:spPr>
          <a:xfrm>
            <a:off x="2094100" y="2686774"/>
            <a:ext cx="28404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Context </a:t>
            </a:r>
            <a:endParaRPr dirty="0"/>
          </a:p>
        </p:txBody>
      </p:sp>
      <p:sp>
        <p:nvSpPr>
          <p:cNvPr id="1583" name="Google Shape;1583;p28"/>
          <p:cNvSpPr txBox="1">
            <a:spLocks noGrp="1"/>
          </p:cNvSpPr>
          <p:nvPr>
            <p:ph type="title" idx="7"/>
          </p:nvPr>
        </p:nvSpPr>
        <p:spPr>
          <a:xfrm>
            <a:off x="1214300" y="35819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84" name="Google Shape;1584;p28"/>
          <p:cNvSpPr txBox="1">
            <a:spLocks noGrp="1"/>
          </p:cNvSpPr>
          <p:nvPr>
            <p:ph type="subTitle" idx="8"/>
          </p:nvPr>
        </p:nvSpPr>
        <p:spPr>
          <a:xfrm>
            <a:off x="2094100" y="3714575"/>
            <a:ext cx="28404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Summary</a:t>
            </a:r>
            <a:endParaRPr dirty="0"/>
          </a:p>
        </p:txBody>
      </p:sp>
      <p:sp>
        <p:nvSpPr>
          <p:cNvPr id="1585" name="Google Shape;1585;p28"/>
          <p:cNvSpPr txBox="1">
            <a:spLocks noGrp="1"/>
          </p:cNvSpPr>
          <p:nvPr>
            <p:ph type="title" idx="13"/>
          </p:nvPr>
        </p:nvSpPr>
        <p:spPr>
          <a:xfrm flipH="1">
            <a:off x="4858300" y="15263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86" name="Google Shape;1586;p28"/>
          <p:cNvSpPr txBox="1">
            <a:spLocks noGrp="1"/>
          </p:cNvSpPr>
          <p:nvPr>
            <p:ph type="subTitle" idx="14"/>
          </p:nvPr>
        </p:nvSpPr>
        <p:spPr>
          <a:xfrm flipH="1">
            <a:off x="5743925" y="1542150"/>
            <a:ext cx="3294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Analytical Methods </a:t>
            </a:r>
            <a:endParaRPr dirty="0"/>
          </a:p>
        </p:txBody>
      </p:sp>
      <p:sp>
        <p:nvSpPr>
          <p:cNvPr id="1587" name="Google Shape;1587;p28"/>
          <p:cNvSpPr txBox="1">
            <a:spLocks noGrp="1"/>
          </p:cNvSpPr>
          <p:nvPr>
            <p:ph type="title" idx="16"/>
          </p:nvPr>
        </p:nvSpPr>
        <p:spPr>
          <a:xfrm flipH="1">
            <a:off x="4858300" y="25541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588" name="Google Shape;1588;p28"/>
          <p:cNvSpPr txBox="1">
            <a:spLocks noGrp="1"/>
          </p:cNvSpPr>
          <p:nvPr>
            <p:ph type="subTitle" idx="17"/>
          </p:nvPr>
        </p:nvSpPr>
        <p:spPr>
          <a:xfrm flipH="1">
            <a:off x="5743925" y="2758513"/>
            <a:ext cx="20172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Visualization </a:t>
            </a:r>
            <a:endParaRPr dirty="0"/>
          </a:p>
        </p:txBody>
      </p:sp>
      <p:sp>
        <p:nvSpPr>
          <p:cNvPr id="1589" name="Google Shape;1589;p28"/>
          <p:cNvSpPr txBox="1">
            <a:spLocks noGrp="1"/>
          </p:cNvSpPr>
          <p:nvPr>
            <p:ph type="title" idx="19"/>
          </p:nvPr>
        </p:nvSpPr>
        <p:spPr>
          <a:xfrm flipH="1">
            <a:off x="4858300" y="3581974"/>
            <a:ext cx="785400" cy="68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90" name="Google Shape;1590;p28"/>
          <p:cNvSpPr txBox="1">
            <a:spLocks noGrp="1"/>
          </p:cNvSpPr>
          <p:nvPr>
            <p:ph type="subTitle" idx="20"/>
          </p:nvPr>
        </p:nvSpPr>
        <p:spPr>
          <a:xfrm flipH="1">
            <a:off x="5743925" y="3714575"/>
            <a:ext cx="31704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Managerial Insights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29"/>
          <p:cNvSpPr txBox="1">
            <a:spLocks noGrp="1"/>
          </p:cNvSpPr>
          <p:nvPr>
            <p:ph type="title"/>
          </p:nvPr>
        </p:nvSpPr>
        <p:spPr>
          <a:xfrm>
            <a:off x="173350" y="0"/>
            <a:ext cx="4284900" cy="572700"/>
          </a:xfrm>
          <a:prstGeom prst="rect">
            <a:avLst/>
          </a:prstGeom>
        </p:spPr>
        <p:txBody>
          <a:bodyPr spcFirstLastPara="1" wrap="square" lIns="91425" tIns="91425" rIns="91425" bIns="91425" anchor="t" anchorCtr="0">
            <a:noAutofit/>
          </a:bodyPr>
          <a:lstStyle/>
          <a:p>
            <a:pPr algn="ctr"/>
            <a:r>
              <a:rPr lang="en" dirty="0">
                <a:highlight>
                  <a:schemeClr val="accent1"/>
                </a:highlight>
              </a:rPr>
              <a:t>Business Problem: </a:t>
            </a:r>
            <a:endParaRPr dirty="0">
              <a:highlight>
                <a:schemeClr val="accent1"/>
              </a:highlight>
            </a:endParaRPr>
          </a:p>
        </p:txBody>
      </p:sp>
      <p:sp>
        <p:nvSpPr>
          <p:cNvPr id="1596" name="Google Shape;1596;p29"/>
          <p:cNvSpPr txBox="1">
            <a:spLocks noGrp="1"/>
          </p:cNvSpPr>
          <p:nvPr>
            <p:ph type="subTitle" idx="1"/>
          </p:nvPr>
        </p:nvSpPr>
        <p:spPr>
          <a:xfrm>
            <a:off x="173350" y="1855875"/>
            <a:ext cx="5072700" cy="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t>Explain Purpose: </a:t>
            </a:r>
            <a:endParaRPr u="sng"/>
          </a:p>
        </p:txBody>
      </p:sp>
      <p:sp>
        <p:nvSpPr>
          <p:cNvPr id="1597" name="Google Shape;1597;p29"/>
          <p:cNvSpPr txBox="1">
            <a:spLocks noGrp="1"/>
          </p:cNvSpPr>
          <p:nvPr>
            <p:ph type="subTitle" idx="2"/>
          </p:nvPr>
        </p:nvSpPr>
        <p:spPr>
          <a:xfrm>
            <a:off x="222150" y="2502673"/>
            <a:ext cx="8699700" cy="922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Our project focuses on analyzing customer reviews for the popular food chain, </a:t>
            </a:r>
            <a:r>
              <a:rPr lang="en" sz="1300" b="1"/>
              <a:t>Panda Express. </a:t>
            </a:r>
            <a:endParaRPr sz="1300"/>
          </a:p>
          <a:p>
            <a:pPr marL="457200" lvl="0" indent="-311150" algn="l" rtl="0">
              <a:spcBef>
                <a:spcPts val="0"/>
              </a:spcBef>
              <a:spcAft>
                <a:spcPts val="0"/>
              </a:spcAft>
              <a:buSzPts val="1300"/>
              <a:buChar char="●"/>
            </a:pPr>
            <a:r>
              <a:rPr lang="en" sz="1300"/>
              <a:t>We analyzed this food chain across four different statewide locations, Arizona, California, Indiana, and Florida. </a:t>
            </a:r>
            <a:endParaRPr sz="1300"/>
          </a:p>
          <a:p>
            <a:pPr marL="457200" lvl="0" indent="-311150" algn="l" rtl="0">
              <a:spcBef>
                <a:spcPts val="0"/>
              </a:spcBef>
              <a:spcAft>
                <a:spcPts val="0"/>
              </a:spcAft>
              <a:buSzPts val="1300"/>
              <a:buChar char="●"/>
            </a:pPr>
            <a:r>
              <a:rPr lang="en" sz="1300"/>
              <a:t>We aimed to find the emotions driving positive and negative reviews.</a:t>
            </a:r>
            <a:endParaRPr sz="1300"/>
          </a:p>
        </p:txBody>
      </p:sp>
      <p:sp>
        <p:nvSpPr>
          <p:cNvPr id="1598" name="Google Shape;1598;p29"/>
          <p:cNvSpPr txBox="1">
            <a:spLocks noGrp="1"/>
          </p:cNvSpPr>
          <p:nvPr>
            <p:ph type="subTitle" idx="3"/>
          </p:nvPr>
        </p:nvSpPr>
        <p:spPr>
          <a:xfrm>
            <a:off x="243275" y="3460847"/>
            <a:ext cx="34266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u="sng" dirty="0"/>
              <a:t>Why this is significant?</a:t>
            </a:r>
            <a:r>
              <a:rPr lang="en" dirty="0"/>
              <a:t> </a:t>
            </a:r>
            <a:endParaRPr sz="1900" dirty="0"/>
          </a:p>
        </p:txBody>
      </p:sp>
      <p:sp>
        <p:nvSpPr>
          <p:cNvPr id="1599" name="Google Shape;1599;p29"/>
          <p:cNvSpPr txBox="1">
            <a:spLocks noGrp="1"/>
          </p:cNvSpPr>
          <p:nvPr>
            <p:ph type="subTitle" idx="4"/>
          </p:nvPr>
        </p:nvSpPr>
        <p:spPr>
          <a:xfrm>
            <a:off x="243275" y="3750150"/>
            <a:ext cx="8832300" cy="161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The purpose of our project is to understand location- specific sentiments.</a:t>
            </a:r>
            <a:endParaRPr sz="1300"/>
          </a:p>
          <a:p>
            <a:pPr marL="457200" lvl="0" indent="-311150" algn="l" rtl="0">
              <a:spcBef>
                <a:spcPts val="0"/>
              </a:spcBef>
              <a:spcAft>
                <a:spcPts val="0"/>
              </a:spcAft>
              <a:buSzPts val="1300"/>
              <a:buChar char="●"/>
            </a:pPr>
            <a:r>
              <a:rPr lang="en" sz="1300"/>
              <a:t>Our goal is to provide managerial insights for Panda Express in order to improve customer satisfaction and customer retention. </a:t>
            </a:r>
            <a:endParaRPr sz="1300"/>
          </a:p>
          <a:p>
            <a:pPr marL="457200" lvl="0" indent="-336550" algn="l" rtl="0">
              <a:spcBef>
                <a:spcPts val="0"/>
              </a:spcBef>
              <a:spcAft>
                <a:spcPts val="0"/>
              </a:spcAft>
              <a:buSzPts val="1700"/>
              <a:buChar char="●"/>
            </a:pPr>
            <a:r>
              <a:rPr lang="en" sz="1300"/>
              <a:t>For researchers, this analysis contributes to sentiment analysis and its practical applications in the service industry, providing insights into customer behavior and regional differences.</a:t>
            </a:r>
            <a:endParaRPr sz="1700"/>
          </a:p>
        </p:txBody>
      </p:sp>
      <p:grpSp>
        <p:nvGrpSpPr>
          <p:cNvPr id="1600" name="Google Shape;1600;p29"/>
          <p:cNvGrpSpPr/>
          <p:nvPr/>
        </p:nvGrpSpPr>
        <p:grpSpPr>
          <a:xfrm>
            <a:off x="6075290" y="415537"/>
            <a:ext cx="904875" cy="327150"/>
            <a:chOff x="2272090" y="4765485"/>
            <a:chExt cx="904875" cy="327150"/>
          </a:xfrm>
        </p:grpSpPr>
        <p:sp>
          <p:nvSpPr>
            <p:cNvPr id="1601" name="Google Shape;1601;p29"/>
            <p:cNvSpPr/>
            <p:nvPr/>
          </p:nvSpPr>
          <p:spPr>
            <a:xfrm>
              <a:off x="3151015" y="4765485"/>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9"/>
            <p:cNvSpPr/>
            <p:nvPr/>
          </p:nvSpPr>
          <p:spPr>
            <a:xfrm>
              <a:off x="3151015" y="4916085"/>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9"/>
            <p:cNvSpPr/>
            <p:nvPr/>
          </p:nvSpPr>
          <p:spPr>
            <a:xfrm>
              <a:off x="3151015" y="5066085"/>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9"/>
            <p:cNvSpPr/>
            <p:nvPr/>
          </p:nvSpPr>
          <p:spPr>
            <a:xfrm>
              <a:off x="3025740" y="4765485"/>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9"/>
            <p:cNvSpPr/>
            <p:nvPr/>
          </p:nvSpPr>
          <p:spPr>
            <a:xfrm>
              <a:off x="3025740" y="4916085"/>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9"/>
            <p:cNvSpPr/>
            <p:nvPr/>
          </p:nvSpPr>
          <p:spPr>
            <a:xfrm>
              <a:off x="3025740" y="5066085"/>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9"/>
            <p:cNvSpPr/>
            <p:nvPr/>
          </p:nvSpPr>
          <p:spPr>
            <a:xfrm>
              <a:off x="2899815" y="4765485"/>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9"/>
            <p:cNvSpPr/>
            <p:nvPr/>
          </p:nvSpPr>
          <p:spPr>
            <a:xfrm>
              <a:off x="2899815" y="4916085"/>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9"/>
            <p:cNvSpPr/>
            <p:nvPr/>
          </p:nvSpPr>
          <p:spPr>
            <a:xfrm>
              <a:off x="2899815" y="5066085"/>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9"/>
            <p:cNvSpPr/>
            <p:nvPr/>
          </p:nvSpPr>
          <p:spPr>
            <a:xfrm>
              <a:off x="27745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9"/>
            <p:cNvSpPr/>
            <p:nvPr/>
          </p:nvSpPr>
          <p:spPr>
            <a:xfrm>
              <a:off x="27745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9"/>
            <p:cNvSpPr/>
            <p:nvPr/>
          </p:nvSpPr>
          <p:spPr>
            <a:xfrm>
              <a:off x="27745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9"/>
            <p:cNvSpPr/>
            <p:nvPr/>
          </p:nvSpPr>
          <p:spPr>
            <a:xfrm>
              <a:off x="2649215" y="4765485"/>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9"/>
            <p:cNvSpPr/>
            <p:nvPr/>
          </p:nvSpPr>
          <p:spPr>
            <a:xfrm>
              <a:off x="2649215" y="4916085"/>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9"/>
            <p:cNvSpPr/>
            <p:nvPr/>
          </p:nvSpPr>
          <p:spPr>
            <a:xfrm>
              <a:off x="2649215" y="5066085"/>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9"/>
            <p:cNvSpPr/>
            <p:nvPr/>
          </p:nvSpPr>
          <p:spPr>
            <a:xfrm>
              <a:off x="2523315" y="4765485"/>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9"/>
            <p:cNvSpPr/>
            <p:nvPr/>
          </p:nvSpPr>
          <p:spPr>
            <a:xfrm>
              <a:off x="2523315" y="4916085"/>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9"/>
            <p:cNvSpPr/>
            <p:nvPr/>
          </p:nvSpPr>
          <p:spPr>
            <a:xfrm>
              <a:off x="2523315" y="5066085"/>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9"/>
            <p:cNvSpPr/>
            <p:nvPr/>
          </p:nvSpPr>
          <p:spPr>
            <a:xfrm>
              <a:off x="2398015" y="4765485"/>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9"/>
            <p:cNvSpPr/>
            <p:nvPr/>
          </p:nvSpPr>
          <p:spPr>
            <a:xfrm>
              <a:off x="2398015" y="4916085"/>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9"/>
            <p:cNvSpPr/>
            <p:nvPr/>
          </p:nvSpPr>
          <p:spPr>
            <a:xfrm>
              <a:off x="2398015" y="5066085"/>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9"/>
            <p:cNvSpPr/>
            <p:nvPr/>
          </p:nvSpPr>
          <p:spPr>
            <a:xfrm>
              <a:off x="2272090" y="4765485"/>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9"/>
            <p:cNvSpPr/>
            <p:nvPr/>
          </p:nvSpPr>
          <p:spPr>
            <a:xfrm>
              <a:off x="2272090" y="4916085"/>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9"/>
            <p:cNvSpPr/>
            <p:nvPr/>
          </p:nvSpPr>
          <p:spPr>
            <a:xfrm>
              <a:off x="2272090" y="5066085"/>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29"/>
          <p:cNvSpPr txBox="1">
            <a:spLocks noGrp="1"/>
          </p:cNvSpPr>
          <p:nvPr>
            <p:ph type="subTitle" idx="2"/>
          </p:nvPr>
        </p:nvSpPr>
        <p:spPr>
          <a:xfrm>
            <a:off x="222150" y="1208600"/>
            <a:ext cx="8699700" cy="802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Panda Express is an American fast food restaurant chain that serves American Chinese cuisine. </a:t>
            </a:r>
            <a:endParaRPr sz="1300"/>
          </a:p>
          <a:p>
            <a:pPr marL="457200" lvl="0" indent="-311150" algn="l" rtl="0">
              <a:spcBef>
                <a:spcPts val="0"/>
              </a:spcBef>
              <a:spcAft>
                <a:spcPts val="0"/>
              </a:spcAft>
              <a:buSzPts val="1300"/>
              <a:buChar char="●"/>
            </a:pPr>
            <a:r>
              <a:rPr lang="en" sz="1300"/>
              <a:t>It is the largest Asian restaurant chain in the United States. </a:t>
            </a:r>
            <a:endParaRPr sz="1300"/>
          </a:p>
          <a:p>
            <a:pPr marL="457200" lvl="0" indent="-311150" algn="l" rtl="0">
              <a:spcBef>
                <a:spcPts val="0"/>
              </a:spcBef>
              <a:spcAft>
                <a:spcPts val="0"/>
              </a:spcAft>
              <a:buSzPts val="1300"/>
              <a:buChar char="●"/>
            </a:pPr>
            <a:r>
              <a:rPr lang="en" sz="1300"/>
              <a:t>Competitors  Include: Pei Wei, Bamboo Garden, and P.F Changs </a:t>
            </a:r>
            <a:endParaRPr sz="1300"/>
          </a:p>
          <a:p>
            <a:pPr marL="457200" lvl="0" indent="0" algn="l" rtl="0">
              <a:spcBef>
                <a:spcPts val="0"/>
              </a:spcBef>
              <a:spcAft>
                <a:spcPts val="0"/>
              </a:spcAft>
              <a:buNone/>
            </a:pPr>
            <a:endParaRPr sz="1300"/>
          </a:p>
        </p:txBody>
      </p:sp>
      <p:sp>
        <p:nvSpPr>
          <p:cNvPr id="1626" name="Google Shape;1626;p29"/>
          <p:cNvSpPr txBox="1">
            <a:spLocks noGrp="1"/>
          </p:cNvSpPr>
          <p:nvPr>
            <p:ph type="subTitle" idx="1"/>
          </p:nvPr>
        </p:nvSpPr>
        <p:spPr>
          <a:xfrm>
            <a:off x="173350" y="572700"/>
            <a:ext cx="5072700" cy="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About Panda Express: </a:t>
            </a:r>
            <a:endParaRPr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30"/>
          <p:cNvSpPr txBox="1">
            <a:spLocks noGrp="1"/>
          </p:cNvSpPr>
          <p:nvPr>
            <p:ph type="title"/>
          </p:nvPr>
        </p:nvSpPr>
        <p:spPr>
          <a:xfrm>
            <a:off x="57450" y="374525"/>
            <a:ext cx="9029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lt2"/>
                </a:highlight>
              </a:rPr>
              <a:t>Business Context: Basic Summary Statistics </a:t>
            </a:r>
            <a:endParaRPr dirty="0">
              <a:highlight>
                <a:schemeClr val="lt2"/>
              </a:highlight>
            </a:endParaRPr>
          </a:p>
        </p:txBody>
      </p:sp>
      <p:sp>
        <p:nvSpPr>
          <p:cNvPr id="1632" name="Google Shape;1632;p30"/>
          <p:cNvSpPr/>
          <p:nvPr/>
        </p:nvSpPr>
        <p:spPr>
          <a:xfrm>
            <a:off x="809225" y="1042125"/>
            <a:ext cx="1772400" cy="8046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Number of Reviews: 1839</a:t>
            </a:r>
            <a:endParaRPr>
              <a:latin typeface="Barlow"/>
              <a:ea typeface="Barlow"/>
              <a:cs typeface="Barlow"/>
              <a:sym typeface="Barlow"/>
            </a:endParaRPr>
          </a:p>
        </p:txBody>
      </p:sp>
      <p:sp>
        <p:nvSpPr>
          <p:cNvPr id="1633" name="Google Shape;1633;p30"/>
          <p:cNvSpPr/>
          <p:nvPr/>
        </p:nvSpPr>
        <p:spPr>
          <a:xfrm>
            <a:off x="3571500" y="1012425"/>
            <a:ext cx="2001000" cy="8343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Average Review Length: 89.41</a:t>
            </a:r>
            <a:endParaRPr>
              <a:latin typeface="Barlow"/>
              <a:ea typeface="Barlow"/>
              <a:cs typeface="Barlow"/>
              <a:sym typeface="Barlow"/>
            </a:endParaRPr>
          </a:p>
        </p:txBody>
      </p:sp>
      <p:sp>
        <p:nvSpPr>
          <p:cNvPr id="1634" name="Google Shape;1634;p30"/>
          <p:cNvSpPr/>
          <p:nvPr/>
        </p:nvSpPr>
        <p:spPr>
          <a:xfrm>
            <a:off x="6340225" y="1070025"/>
            <a:ext cx="2302800" cy="80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Average Stars Per Review: 2.39</a:t>
            </a:r>
            <a:endParaRPr sz="1800" b="1">
              <a:solidFill>
                <a:schemeClr val="dk1"/>
              </a:solidFill>
              <a:latin typeface="Hammersmith One"/>
              <a:ea typeface="Hammersmith One"/>
              <a:cs typeface="Hammersmith One"/>
              <a:sym typeface="Hammersmith One"/>
            </a:endParaRPr>
          </a:p>
          <a:p>
            <a:pPr marL="0" lvl="0" indent="0" algn="ctr" rtl="0">
              <a:spcBef>
                <a:spcPts val="0"/>
              </a:spcBef>
              <a:spcAft>
                <a:spcPts val="0"/>
              </a:spcAft>
              <a:buNone/>
            </a:pPr>
            <a:endParaRPr>
              <a:latin typeface="Barlow"/>
              <a:ea typeface="Barlow"/>
              <a:cs typeface="Barlow"/>
              <a:sym typeface="Barlow"/>
            </a:endParaRPr>
          </a:p>
        </p:txBody>
      </p:sp>
      <p:sp>
        <p:nvSpPr>
          <p:cNvPr id="1635" name="Google Shape;1635;p30"/>
          <p:cNvSpPr/>
          <p:nvPr/>
        </p:nvSpPr>
        <p:spPr>
          <a:xfrm>
            <a:off x="773375" y="2304525"/>
            <a:ext cx="1871700" cy="80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Number of Unique Words: 12196</a:t>
            </a:r>
            <a:endParaRPr>
              <a:latin typeface="Barlow"/>
              <a:ea typeface="Barlow"/>
              <a:cs typeface="Barlow"/>
              <a:sym typeface="Barlow"/>
            </a:endParaRPr>
          </a:p>
        </p:txBody>
      </p:sp>
      <p:sp>
        <p:nvSpPr>
          <p:cNvPr id="1636" name="Google Shape;1636;p30"/>
          <p:cNvSpPr/>
          <p:nvPr/>
        </p:nvSpPr>
        <p:spPr>
          <a:xfrm>
            <a:off x="3499950" y="2226175"/>
            <a:ext cx="2144100" cy="8343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Total Number of Tokens: 164428</a:t>
            </a:r>
            <a:endParaRPr>
              <a:latin typeface="Barlow"/>
              <a:ea typeface="Barlow"/>
              <a:cs typeface="Barlow"/>
              <a:sym typeface="Barlow"/>
            </a:endParaRPr>
          </a:p>
        </p:txBody>
      </p:sp>
      <p:sp>
        <p:nvSpPr>
          <p:cNvPr id="1637" name="Google Shape;1637;p30"/>
          <p:cNvSpPr/>
          <p:nvPr/>
        </p:nvSpPr>
        <p:spPr>
          <a:xfrm>
            <a:off x="6498975" y="2226175"/>
            <a:ext cx="2144100" cy="88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Number of Unique Businesses: 50</a:t>
            </a:r>
            <a:endParaRPr>
              <a:latin typeface="Barlow"/>
              <a:ea typeface="Barlow"/>
              <a:cs typeface="Barlow"/>
              <a:sym typeface="Barlow"/>
            </a:endParaRPr>
          </a:p>
        </p:txBody>
      </p:sp>
      <p:sp>
        <p:nvSpPr>
          <p:cNvPr id="1638" name="Google Shape;1638;p30"/>
          <p:cNvSpPr/>
          <p:nvPr/>
        </p:nvSpPr>
        <p:spPr>
          <a:xfrm>
            <a:off x="699325" y="3566900"/>
            <a:ext cx="2144100" cy="88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Average Useful Votes per Review: 0.75</a:t>
            </a:r>
            <a:endParaRPr>
              <a:latin typeface="Barlow"/>
              <a:ea typeface="Barlow"/>
              <a:cs typeface="Barlow"/>
              <a:sym typeface="Barlow"/>
            </a:endParaRPr>
          </a:p>
        </p:txBody>
      </p:sp>
      <p:sp>
        <p:nvSpPr>
          <p:cNvPr id="1639" name="Google Shape;1639;p30"/>
          <p:cNvSpPr/>
          <p:nvPr/>
        </p:nvSpPr>
        <p:spPr>
          <a:xfrm>
            <a:off x="3603925" y="3591950"/>
            <a:ext cx="2144100" cy="8343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Average Funny Votes per Review: 0.26</a:t>
            </a:r>
            <a:endParaRPr>
              <a:latin typeface="Barlow"/>
              <a:ea typeface="Barlow"/>
              <a:cs typeface="Barlow"/>
              <a:sym typeface="Barlow"/>
            </a:endParaRPr>
          </a:p>
        </p:txBody>
      </p:sp>
      <p:sp>
        <p:nvSpPr>
          <p:cNvPr id="1640" name="Google Shape;1640;p30"/>
          <p:cNvSpPr/>
          <p:nvPr/>
        </p:nvSpPr>
        <p:spPr>
          <a:xfrm>
            <a:off x="6508525" y="3606800"/>
            <a:ext cx="2144100" cy="80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Hammersmith One"/>
                <a:ea typeface="Hammersmith One"/>
                <a:cs typeface="Hammersmith One"/>
                <a:sym typeface="Hammersmith One"/>
              </a:rPr>
              <a:t>Average Cool Votes per Review: 0.30</a:t>
            </a:r>
            <a:endParaRPr>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FB15-9A35-A420-49CA-B92EF0BE2384}"/>
              </a:ext>
            </a:extLst>
          </p:cNvPr>
          <p:cNvSpPr>
            <a:spLocks noGrp="1"/>
          </p:cNvSpPr>
          <p:nvPr>
            <p:ph type="title"/>
          </p:nvPr>
        </p:nvSpPr>
        <p:spPr/>
        <p:txBody>
          <a:bodyPr/>
          <a:lstStyle/>
          <a:p>
            <a:r>
              <a:rPr lang="en-US" dirty="0">
                <a:highlight>
                  <a:schemeClr val="lt2"/>
                </a:highlight>
              </a:rPr>
              <a:t>Average Review Analysis</a:t>
            </a:r>
          </a:p>
        </p:txBody>
      </p:sp>
      <p:sp>
        <p:nvSpPr>
          <p:cNvPr id="17" name="Google Shape;1651;p31">
            <a:extLst>
              <a:ext uri="{FF2B5EF4-FFF2-40B4-BE49-F238E27FC236}">
                <a16:creationId xmlns:a16="http://schemas.microsoft.com/office/drawing/2014/main" id="{C3FDD5B9-4CF7-A75D-455F-5ECD5F9B0CC9}"/>
              </a:ext>
            </a:extLst>
          </p:cNvPr>
          <p:cNvSpPr/>
          <p:nvPr/>
        </p:nvSpPr>
        <p:spPr>
          <a:xfrm>
            <a:off x="713100" y="1201747"/>
            <a:ext cx="7582223" cy="330675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latin typeface="Barlow"/>
              <a:ea typeface="Barlow"/>
              <a:cs typeface="Barlow"/>
              <a:sym typeface="Barlow"/>
            </a:endParaRPr>
          </a:p>
        </p:txBody>
      </p:sp>
      <p:sp>
        <p:nvSpPr>
          <p:cNvPr id="18" name="Google Shape;1649;p31">
            <a:extLst>
              <a:ext uri="{FF2B5EF4-FFF2-40B4-BE49-F238E27FC236}">
                <a16:creationId xmlns:a16="http://schemas.microsoft.com/office/drawing/2014/main" id="{19E4DE9C-3A90-BE32-EB3B-AFF96BEDE613}"/>
              </a:ext>
            </a:extLst>
          </p:cNvPr>
          <p:cNvSpPr/>
          <p:nvPr/>
        </p:nvSpPr>
        <p:spPr>
          <a:xfrm>
            <a:off x="5426903" y="1447137"/>
            <a:ext cx="2421034" cy="2814869"/>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lgn="just" rtl="0">
              <a:lnSpc>
                <a:spcPct val="115000"/>
              </a:lnSpc>
              <a:spcBef>
                <a:spcPts val="0"/>
              </a:spcBef>
              <a:spcAft>
                <a:spcPts val="0"/>
              </a:spcAft>
              <a:buFont typeface="Arial" panose="020B0604020202020204" pitchFamily="34" charset="0"/>
              <a:buChar char="•"/>
            </a:pPr>
            <a:r>
              <a:rPr lang="en-US" sz="1200" dirty="0"/>
              <a:t>The majority of reviews for Panda Express are </a:t>
            </a:r>
            <a:r>
              <a:rPr lang="en-US" sz="1200" b="1" dirty="0"/>
              <a:t>1-star</a:t>
            </a:r>
            <a:r>
              <a:rPr lang="en-US" sz="1200" dirty="0"/>
              <a:t>, indicating significant customer dissatisfaction.</a:t>
            </a:r>
          </a:p>
          <a:p>
            <a:pPr lvl="0" algn="just" rtl="0">
              <a:lnSpc>
                <a:spcPct val="115000"/>
              </a:lnSpc>
              <a:spcBef>
                <a:spcPts val="0"/>
              </a:spcBef>
              <a:spcAft>
                <a:spcPts val="0"/>
              </a:spcAft>
            </a:pPr>
            <a:endParaRPr lang="en-US" sz="1200" dirty="0"/>
          </a:p>
          <a:p>
            <a:pPr marL="285750" lvl="0" indent="-285750" algn="just" rtl="0">
              <a:lnSpc>
                <a:spcPct val="115000"/>
              </a:lnSpc>
              <a:spcBef>
                <a:spcPts val="0"/>
              </a:spcBef>
              <a:spcAft>
                <a:spcPts val="0"/>
              </a:spcAft>
              <a:buFont typeface="Arial" panose="020B0604020202020204" pitchFamily="34" charset="0"/>
              <a:buChar char="•"/>
            </a:pPr>
            <a:r>
              <a:rPr lang="en-US" sz="1200" dirty="0"/>
              <a:t>The polarized distribution suggests a </a:t>
            </a:r>
            <a:r>
              <a:rPr lang="en-US" sz="1200" b="1" dirty="0"/>
              <a:t>need to improve service and food consistency</a:t>
            </a:r>
            <a:r>
              <a:rPr lang="en-US" sz="1200" dirty="0"/>
              <a:t> to reduce negative experiences.</a:t>
            </a:r>
          </a:p>
          <a:p>
            <a:pPr marL="0" lvl="0" indent="0" algn="just" rtl="0">
              <a:lnSpc>
                <a:spcPct val="115000"/>
              </a:lnSpc>
              <a:spcBef>
                <a:spcPts val="0"/>
              </a:spcBef>
              <a:spcAft>
                <a:spcPts val="0"/>
              </a:spcAft>
              <a:buNone/>
            </a:pPr>
            <a:endParaRPr dirty="0">
              <a:latin typeface="Barlow"/>
              <a:ea typeface="Barlow"/>
              <a:cs typeface="Barlow"/>
              <a:sym typeface="Barlow"/>
            </a:endParaRPr>
          </a:p>
        </p:txBody>
      </p:sp>
      <p:pic>
        <p:nvPicPr>
          <p:cNvPr id="24" name="Picture 23">
            <a:extLst>
              <a:ext uri="{FF2B5EF4-FFF2-40B4-BE49-F238E27FC236}">
                <a16:creationId xmlns:a16="http://schemas.microsoft.com/office/drawing/2014/main" id="{1F40E5FC-B268-1A34-7B84-A965A0B73108}"/>
              </a:ext>
            </a:extLst>
          </p:cNvPr>
          <p:cNvPicPr>
            <a:picLocks noChangeAspect="1"/>
          </p:cNvPicPr>
          <p:nvPr/>
        </p:nvPicPr>
        <p:blipFill>
          <a:blip r:embed="rId2"/>
          <a:stretch>
            <a:fillRect/>
          </a:stretch>
        </p:blipFill>
        <p:spPr>
          <a:xfrm>
            <a:off x="984246" y="1528675"/>
            <a:ext cx="4171511" cy="2652893"/>
          </a:xfrm>
          <a:prstGeom prst="rect">
            <a:avLst/>
          </a:prstGeom>
        </p:spPr>
      </p:pic>
    </p:spTree>
    <p:extLst>
      <p:ext uri="{BB962C8B-B14F-4D97-AF65-F5344CB8AC3E}">
        <p14:creationId xmlns:p14="http://schemas.microsoft.com/office/powerpoint/2010/main" val="346333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31"/>
          <p:cNvSpPr txBox="1">
            <a:spLocks noGrp="1"/>
          </p:cNvSpPr>
          <p:nvPr>
            <p:ph type="title"/>
          </p:nvPr>
        </p:nvSpPr>
        <p:spPr>
          <a:xfrm>
            <a:off x="713100" y="128558"/>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ighlight>
                  <a:schemeClr val="lt2"/>
                </a:highlight>
              </a:rPr>
              <a:t>Dataset Summary </a:t>
            </a:r>
            <a:endParaRPr dirty="0">
              <a:highlight>
                <a:schemeClr val="lt2"/>
              </a:highlight>
            </a:endParaRPr>
          </a:p>
        </p:txBody>
      </p:sp>
      <p:sp>
        <p:nvSpPr>
          <p:cNvPr id="1646" name="Google Shape;1646;p31"/>
          <p:cNvSpPr txBox="1">
            <a:spLocks noGrp="1"/>
          </p:cNvSpPr>
          <p:nvPr>
            <p:ph type="subTitle" idx="1"/>
          </p:nvPr>
        </p:nvSpPr>
        <p:spPr>
          <a:xfrm>
            <a:off x="384200" y="1330613"/>
            <a:ext cx="24630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Acquisition Process</a:t>
            </a:r>
            <a:endParaRPr dirty="0"/>
          </a:p>
        </p:txBody>
      </p:sp>
      <p:sp>
        <p:nvSpPr>
          <p:cNvPr id="1647" name="Google Shape;1647;p31"/>
          <p:cNvSpPr txBox="1">
            <a:spLocks noGrp="1"/>
          </p:cNvSpPr>
          <p:nvPr>
            <p:ph type="subTitle" idx="3"/>
          </p:nvPr>
        </p:nvSpPr>
        <p:spPr>
          <a:xfrm>
            <a:off x="3518250" y="1022657"/>
            <a:ext cx="21075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Observations </a:t>
            </a:r>
            <a:endParaRPr dirty="0"/>
          </a:p>
        </p:txBody>
      </p:sp>
      <p:sp>
        <p:nvSpPr>
          <p:cNvPr id="1648" name="Google Shape;1648;p31"/>
          <p:cNvSpPr txBox="1">
            <a:spLocks noGrp="1"/>
          </p:cNvSpPr>
          <p:nvPr>
            <p:ph type="subTitle" idx="5"/>
          </p:nvPr>
        </p:nvSpPr>
        <p:spPr>
          <a:xfrm>
            <a:off x="6440325" y="1194400"/>
            <a:ext cx="23874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Justification of Data issues</a:t>
            </a:r>
            <a:endParaRPr dirty="0"/>
          </a:p>
        </p:txBody>
      </p:sp>
      <p:sp>
        <p:nvSpPr>
          <p:cNvPr id="1649" name="Google Shape;1649;p31"/>
          <p:cNvSpPr/>
          <p:nvPr/>
        </p:nvSpPr>
        <p:spPr>
          <a:xfrm>
            <a:off x="535525" y="1751225"/>
            <a:ext cx="2463000" cy="296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300">
                <a:solidFill>
                  <a:schemeClr val="dk1"/>
                </a:solidFill>
                <a:latin typeface="Barlow"/>
                <a:ea typeface="Barlow"/>
                <a:cs typeface="Barlow"/>
                <a:sym typeface="Barlow"/>
              </a:rPr>
              <a:t>We acquired this data via the Yelp Review dataset. We then converted the JSON files to CSV files. This dataset contains business details such as location, ratings (stars, review count), operational status, and other attributes (parking, ambiance, etc…</a:t>
            </a:r>
            <a:endParaRPr>
              <a:latin typeface="Barlow"/>
              <a:ea typeface="Barlow"/>
              <a:cs typeface="Barlow"/>
              <a:sym typeface="Barlow"/>
            </a:endParaRPr>
          </a:p>
        </p:txBody>
      </p:sp>
      <p:sp>
        <p:nvSpPr>
          <p:cNvPr id="1650" name="Google Shape;1650;p31"/>
          <p:cNvSpPr/>
          <p:nvPr/>
        </p:nvSpPr>
        <p:spPr>
          <a:xfrm>
            <a:off x="6045200" y="1751225"/>
            <a:ext cx="2910600" cy="3184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200" b="1" u="sng">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200" b="1" u="sng">
                <a:solidFill>
                  <a:schemeClr val="dk1"/>
                </a:solidFill>
                <a:latin typeface="Barlow"/>
                <a:ea typeface="Barlow"/>
                <a:cs typeface="Barlow"/>
                <a:sym typeface="Barlow"/>
              </a:rPr>
              <a:t>Location Bias:</a:t>
            </a:r>
            <a:r>
              <a:rPr lang="en" sz="1200">
                <a:solidFill>
                  <a:schemeClr val="dk1"/>
                </a:solidFill>
                <a:latin typeface="Barlow"/>
                <a:ea typeface="Barlow"/>
                <a:cs typeface="Barlow"/>
                <a:sym typeface="Barlow"/>
              </a:rPr>
              <a:t> If the dataset has more urban locations than rural ones, insights drawn might not be applicable to all Panda Express locations. </a:t>
            </a:r>
            <a:endParaRPr sz="1200">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200" b="1" u="sng">
                <a:solidFill>
                  <a:schemeClr val="dk1"/>
                </a:solidFill>
                <a:latin typeface="Barlow"/>
                <a:ea typeface="Barlow"/>
                <a:cs typeface="Barlow"/>
                <a:sym typeface="Barlow"/>
              </a:rPr>
              <a:t>Review Bias:</a:t>
            </a:r>
            <a:r>
              <a:rPr lang="en" sz="1200">
                <a:solidFill>
                  <a:schemeClr val="dk1"/>
                </a:solidFill>
                <a:latin typeface="Barlow"/>
                <a:ea typeface="Barlow"/>
                <a:cs typeface="Barlow"/>
                <a:sym typeface="Barlow"/>
              </a:rPr>
              <a:t> If reviews are mostly negative, it may not mean overall customer satisfaction is low, just that dissatisfied customers are more vocal. </a:t>
            </a:r>
            <a:endParaRPr sz="1200">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200" b="1" u="sng">
                <a:solidFill>
                  <a:schemeClr val="dk1"/>
                </a:solidFill>
                <a:latin typeface="Barlow"/>
                <a:ea typeface="Barlow"/>
                <a:cs typeface="Barlow"/>
                <a:sym typeface="Barlow"/>
              </a:rPr>
              <a:t>Operational Status</a:t>
            </a:r>
            <a:r>
              <a:rPr lang="en" sz="1200">
                <a:solidFill>
                  <a:schemeClr val="dk1"/>
                </a:solidFill>
                <a:latin typeface="Barlow"/>
                <a:ea typeface="Barlow"/>
                <a:cs typeface="Barlow"/>
                <a:sym typeface="Barlow"/>
              </a:rPr>
              <a:t>: Certain attributes are subjective and may not be consistently reported across locations.</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a:p>
            <a:pPr marL="0" lvl="0" indent="0" algn="ctr" rtl="0">
              <a:spcBef>
                <a:spcPts val="0"/>
              </a:spcBef>
              <a:spcAft>
                <a:spcPts val="0"/>
              </a:spcAft>
              <a:buNone/>
            </a:pPr>
            <a:endParaRPr>
              <a:latin typeface="Barlow"/>
              <a:ea typeface="Barlow"/>
              <a:cs typeface="Barlow"/>
              <a:sym typeface="Barlow"/>
            </a:endParaRPr>
          </a:p>
        </p:txBody>
      </p:sp>
      <p:sp>
        <p:nvSpPr>
          <p:cNvPr id="1651" name="Google Shape;1651;p31"/>
          <p:cNvSpPr/>
          <p:nvPr/>
        </p:nvSpPr>
        <p:spPr>
          <a:xfrm>
            <a:off x="3399375" y="1930400"/>
            <a:ext cx="2286600" cy="25929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solidFill>
                  <a:schemeClr val="dk1"/>
                </a:solidFill>
                <a:latin typeface="Barlow"/>
                <a:ea typeface="Barlow"/>
                <a:cs typeface="Barlow"/>
                <a:sym typeface="Barlow"/>
              </a:rPr>
              <a:t>The dataset of Panda Express</a:t>
            </a:r>
            <a:r>
              <a:rPr lang="en" sz="1300" b="1">
                <a:solidFill>
                  <a:schemeClr val="dk1"/>
                </a:solidFill>
                <a:latin typeface="Barlow"/>
                <a:ea typeface="Barlow"/>
                <a:cs typeface="Barlow"/>
                <a:sym typeface="Barlow"/>
              </a:rPr>
              <a:t> contains 50 business IDs</a:t>
            </a:r>
            <a:r>
              <a:rPr lang="en" sz="1300">
                <a:solidFill>
                  <a:schemeClr val="dk1"/>
                </a:solidFill>
                <a:latin typeface="Barlow"/>
                <a:ea typeface="Barlow"/>
                <a:cs typeface="Barlow"/>
                <a:sym typeface="Barlow"/>
              </a:rPr>
              <a:t> , after filtering out 4 states.</a:t>
            </a:r>
            <a:endParaRPr sz="1300">
              <a:solidFill>
                <a:schemeClr val="dk1"/>
              </a:solidFill>
              <a:latin typeface="Barlow"/>
              <a:ea typeface="Barlow"/>
              <a:cs typeface="Barlow"/>
              <a:sym typeface="Barlow"/>
            </a:endParaRPr>
          </a:p>
          <a:p>
            <a:pPr marL="0" lvl="0" indent="0" algn="l" rtl="0">
              <a:lnSpc>
                <a:spcPct val="115000"/>
              </a:lnSpc>
              <a:spcBef>
                <a:spcPts val="0"/>
              </a:spcBef>
              <a:spcAft>
                <a:spcPts val="0"/>
              </a:spcAft>
              <a:buNone/>
            </a:pPr>
            <a:endParaRPr sz="1300">
              <a:solidFill>
                <a:schemeClr val="dk1"/>
              </a:solidFill>
              <a:latin typeface="Barlow"/>
              <a:ea typeface="Barlow"/>
              <a:cs typeface="Barlow"/>
              <a:sym typeface="Barlow"/>
            </a:endParaRPr>
          </a:p>
          <a:p>
            <a:pPr marL="0" lvl="0" indent="0" algn="l" rtl="0">
              <a:lnSpc>
                <a:spcPct val="115000"/>
              </a:lnSpc>
              <a:spcBef>
                <a:spcPts val="0"/>
              </a:spcBef>
              <a:spcAft>
                <a:spcPts val="0"/>
              </a:spcAft>
              <a:buNone/>
            </a:pPr>
            <a:r>
              <a:rPr lang="en" sz="1300">
                <a:solidFill>
                  <a:schemeClr val="dk1"/>
                </a:solidFill>
                <a:latin typeface="Barlow"/>
                <a:ea typeface="Barlow"/>
                <a:cs typeface="Barlow"/>
                <a:sym typeface="Barlow"/>
              </a:rPr>
              <a:t>There are</a:t>
            </a:r>
            <a:r>
              <a:rPr lang="en" sz="1300" b="1">
                <a:solidFill>
                  <a:schemeClr val="dk1"/>
                </a:solidFill>
                <a:latin typeface="Barlow"/>
                <a:ea typeface="Barlow"/>
                <a:cs typeface="Barlow"/>
                <a:sym typeface="Barlow"/>
              </a:rPr>
              <a:t> 1,840 rows </a:t>
            </a:r>
            <a:r>
              <a:rPr lang="en" sz="1300">
                <a:solidFill>
                  <a:schemeClr val="dk1"/>
                </a:solidFill>
                <a:latin typeface="Barlow"/>
                <a:ea typeface="Barlow"/>
                <a:cs typeface="Barlow"/>
                <a:sym typeface="Barlow"/>
              </a:rPr>
              <a:t>in this dataset.</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grpSp>
        <p:nvGrpSpPr>
          <p:cNvPr id="1656" name="Google Shape;1656;p32"/>
          <p:cNvGrpSpPr/>
          <p:nvPr/>
        </p:nvGrpSpPr>
        <p:grpSpPr>
          <a:xfrm>
            <a:off x="571966" y="3585980"/>
            <a:ext cx="904875" cy="928325"/>
            <a:chOff x="-467250" y="-103637"/>
            <a:chExt cx="904875" cy="928325"/>
          </a:xfrm>
        </p:grpSpPr>
        <p:sp>
          <p:nvSpPr>
            <p:cNvPr id="1657" name="Google Shape;1657;p32"/>
            <p:cNvSpPr/>
            <p:nvPr/>
          </p:nvSpPr>
          <p:spPr>
            <a:xfrm>
              <a:off x="411675" y="-103637"/>
              <a:ext cx="25950" cy="25950"/>
            </a:xfrm>
            <a:custGeom>
              <a:avLst/>
              <a:gdLst/>
              <a:ahLst/>
              <a:cxnLst/>
              <a:rect l="l" t="t" r="r" b="b"/>
              <a:pathLst>
                <a:path w="1038" h="1038" extrusionOk="0">
                  <a:moveTo>
                    <a:pt x="519" y="1"/>
                  </a:moveTo>
                  <a:cubicBezTo>
                    <a:pt x="248" y="1"/>
                    <a:pt x="1" y="223"/>
                    <a:pt x="1" y="519"/>
                  </a:cubicBezTo>
                  <a:cubicBezTo>
                    <a:pt x="1" y="815"/>
                    <a:pt x="248" y="1038"/>
                    <a:pt x="519" y="1038"/>
                  </a:cubicBezTo>
                  <a:cubicBezTo>
                    <a:pt x="816" y="1038"/>
                    <a:pt x="1038" y="815"/>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411675" y="46963"/>
              <a:ext cx="25950" cy="25950"/>
            </a:xfrm>
            <a:custGeom>
              <a:avLst/>
              <a:gdLst/>
              <a:ahLst/>
              <a:cxnLst/>
              <a:rect l="l" t="t" r="r" b="b"/>
              <a:pathLst>
                <a:path w="1038" h="1038" extrusionOk="0">
                  <a:moveTo>
                    <a:pt x="519" y="1"/>
                  </a:moveTo>
                  <a:cubicBezTo>
                    <a:pt x="248" y="1"/>
                    <a:pt x="1" y="223"/>
                    <a:pt x="1" y="519"/>
                  </a:cubicBezTo>
                  <a:cubicBezTo>
                    <a:pt x="1" y="791"/>
                    <a:pt x="248" y="1038"/>
                    <a:pt x="519" y="1038"/>
                  </a:cubicBezTo>
                  <a:cubicBezTo>
                    <a:pt x="816" y="1038"/>
                    <a:pt x="1038" y="791"/>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411675" y="196963"/>
              <a:ext cx="25950" cy="26550"/>
            </a:xfrm>
            <a:custGeom>
              <a:avLst/>
              <a:gdLst/>
              <a:ahLst/>
              <a:cxnLst/>
              <a:rect l="l" t="t" r="r" b="b"/>
              <a:pathLst>
                <a:path w="1038" h="1062" extrusionOk="0">
                  <a:moveTo>
                    <a:pt x="519" y="0"/>
                  </a:moveTo>
                  <a:cubicBezTo>
                    <a:pt x="248" y="0"/>
                    <a:pt x="1" y="247"/>
                    <a:pt x="1" y="519"/>
                  </a:cubicBezTo>
                  <a:cubicBezTo>
                    <a:pt x="1" y="815"/>
                    <a:pt x="248" y="1062"/>
                    <a:pt x="519" y="1062"/>
                  </a:cubicBezTo>
                  <a:cubicBezTo>
                    <a:pt x="816" y="1062"/>
                    <a:pt x="1038" y="815"/>
                    <a:pt x="1038" y="519"/>
                  </a:cubicBezTo>
                  <a:cubicBezTo>
                    <a:pt x="1038" y="247"/>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411675" y="347563"/>
              <a:ext cx="25950" cy="25950"/>
            </a:xfrm>
            <a:custGeom>
              <a:avLst/>
              <a:gdLst/>
              <a:ahLst/>
              <a:cxnLst/>
              <a:rect l="l" t="t" r="r" b="b"/>
              <a:pathLst>
                <a:path w="1038" h="1038" extrusionOk="0">
                  <a:moveTo>
                    <a:pt x="519" y="0"/>
                  </a:moveTo>
                  <a:cubicBezTo>
                    <a:pt x="248" y="0"/>
                    <a:pt x="1" y="223"/>
                    <a:pt x="1" y="519"/>
                  </a:cubicBezTo>
                  <a:cubicBezTo>
                    <a:pt x="1" y="815"/>
                    <a:pt x="248" y="1037"/>
                    <a:pt x="519" y="1037"/>
                  </a:cubicBezTo>
                  <a:cubicBezTo>
                    <a:pt x="816" y="1037"/>
                    <a:pt x="1038" y="815"/>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411675" y="498163"/>
              <a:ext cx="25950" cy="25950"/>
            </a:xfrm>
            <a:custGeom>
              <a:avLst/>
              <a:gdLst/>
              <a:ahLst/>
              <a:cxnLst/>
              <a:rect l="l" t="t" r="r" b="b"/>
              <a:pathLst>
                <a:path w="1038" h="1038" extrusionOk="0">
                  <a:moveTo>
                    <a:pt x="519" y="0"/>
                  </a:moveTo>
                  <a:cubicBezTo>
                    <a:pt x="248" y="0"/>
                    <a:pt x="1" y="223"/>
                    <a:pt x="1" y="519"/>
                  </a:cubicBezTo>
                  <a:cubicBezTo>
                    <a:pt x="1" y="790"/>
                    <a:pt x="248" y="1037"/>
                    <a:pt x="519" y="1037"/>
                  </a:cubicBezTo>
                  <a:cubicBezTo>
                    <a:pt x="816" y="1037"/>
                    <a:pt x="1038" y="790"/>
                    <a:pt x="1038" y="519"/>
                  </a:cubicBezTo>
                  <a:cubicBezTo>
                    <a:pt x="1038" y="223"/>
                    <a:pt x="816"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411675" y="648138"/>
              <a:ext cx="25950" cy="26575"/>
            </a:xfrm>
            <a:custGeom>
              <a:avLst/>
              <a:gdLst/>
              <a:ahLst/>
              <a:cxnLst/>
              <a:rect l="l" t="t" r="r" b="b"/>
              <a:pathLst>
                <a:path w="1038" h="1063" extrusionOk="0">
                  <a:moveTo>
                    <a:pt x="519" y="1"/>
                  </a:moveTo>
                  <a:cubicBezTo>
                    <a:pt x="248" y="1"/>
                    <a:pt x="1" y="248"/>
                    <a:pt x="1" y="519"/>
                  </a:cubicBezTo>
                  <a:cubicBezTo>
                    <a:pt x="1" y="816"/>
                    <a:pt x="248" y="1062"/>
                    <a:pt x="519" y="1062"/>
                  </a:cubicBezTo>
                  <a:cubicBezTo>
                    <a:pt x="816" y="1062"/>
                    <a:pt x="1038" y="816"/>
                    <a:pt x="1038" y="519"/>
                  </a:cubicBezTo>
                  <a:cubicBezTo>
                    <a:pt x="1038" y="248"/>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411675" y="798738"/>
              <a:ext cx="25950" cy="25950"/>
            </a:xfrm>
            <a:custGeom>
              <a:avLst/>
              <a:gdLst/>
              <a:ahLst/>
              <a:cxnLst/>
              <a:rect l="l" t="t" r="r" b="b"/>
              <a:pathLst>
                <a:path w="1038" h="1038" extrusionOk="0">
                  <a:moveTo>
                    <a:pt x="519" y="1"/>
                  </a:moveTo>
                  <a:cubicBezTo>
                    <a:pt x="248" y="1"/>
                    <a:pt x="1" y="223"/>
                    <a:pt x="1" y="519"/>
                  </a:cubicBezTo>
                  <a:cubicBezTo>
                    <a:pt x="1" y="816"/>
                    <a:pt x="248" y="1038"/>
                    <a:pt x="519" y="1038"/>
                  </a:cubicBezTo>
                  <a:cubicBezTo>
                    <a:pt x="816" y="1038"/>
                    <a:pt x="1038" y="816"/>
                    <a:pt x="1038" y="519"/>
                  </a:cubicBezTo>
                  <a:cubicBezTo>
                    <a:pt x="1038" y="223"/>
                    <a:pt x="816"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286400" y="-103637"/>
              <a:ext cx="25925" cy="25950"/>
            </a:xfrm>
            <a:custGeom>
              <a:avLst/>
              <a:gdLst/>
              <a:ahLst/>
              <a:cxnLst/>
              <a:rect l="l" t="t" r="r" b="b"/>
              <a:pathLst>
                <a:path w="1037" h="1038" extrusionOk="0">
                  <a:moveTo>
                    <a:pt x="518" y="1"/>
                  </a:moveTo>
                  <a:cubicBezTo>
                    <a:pt x="222" y="1"/>
                    <a:pt x="0" y="223"/>
                    <a:pt x="0" y="519"/>
                  </a:cubicBezTo>
                  <a:cubicBezTo>
                    <a:pt x="0" y="815"/>
                    <a:pt x="222" y="1038"/>
                    <a:pt x="518" y="1038"/>
                  </a:cubicBezTo>
                  <a:cubicBezTo>
                    <a:pt x="815" y="1038"/>
                    <a:pt x="1037" y="815"/>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286400" y="46963"/>
              <a:ext cx="25925" cy="25950"/>
            </a:xfrm>
            <a:custGeom>
              <a:avLst/>
              <a:gdLst/>
              <a:ahLst/>
              <a:cxnLst/>
              <a:rect l="l" t="t" r="r" b="b"/>
              <a:pathLst>
                <a:path w="1037" h="1038" extrusionOk="0">
                  <a:moveTo>
                    <a:pt x="518" y="1"/>
                  </a:moveTo>
                  <a:cubicBezTo>
                    <a:pt x="222" y="1"/>
                    <a:pt x="0" y="223"/>
                    <a:pt x="0" y="519"/>
                  </a:cubicBezTo>
                  <a:cubicBezTo>
                    <a:pt x="0" y="791"/>
                    <a:pt x="222" y="1038"/>
                    <a:pt x="518" y="1038"/>
                  </a:cubicBezTo>
                  <a:cubicBezTo>
                    <a:pt x="815" y="1038"/>
                    <a:pt x="1037" y="791"/>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286400" y="196963"/>
              <a:ext cx="25925" cy="26550"/>
            </a:xfrm>
            <a:custGeom>
              <a:avLst/>
              <a:gdLst/>
              <a:ahLst/>
              <a:cxnLst/>
              <a:rect l="l" t="t" r="r" b="b"/>
              <a:pathLst>
                <a:path w="1037" h="1062" extrusionOk="0">
                  <a:moveTo>
                    <a:pt x="518" y="0"/>
                  </a:moveTo>
                  <a:cubicBezTo>
                    <a:pt x="222" y="0"/>
                    <a:pt x="0" y="247"/>
                    <a:pt x="0" y="519"/>
                  </a:cubicBezTo>
                  <a:cubicBezTo>
                    <a:pt x="0" y="815"/>
                    <a:pt x="222" y="1062"/>
                    <a:pt x="518" y="1062"/>
                  </a:cubicBezTo>
                  <a:cubicBezTo>
                    <a:pt x="815" y="1062"/>
                    <a:pt x="1037" y="815"/>
                    <a:pt x="1037" y="519"/>
                  </a:cubicBezTo>
                  <a:cubicBezTo>
                    <a:pt x="1037" y="247"/>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286400" y="347563"/>
              <a:ext cx="25925" cy="25950"/>
            </a:xfrm>
            <a:custGeom>
              <a:avLst/>
              <a:gdLst/>
              <a:ahLst/>
              <a:cxnLst/>
              <a:rect l="l" t="t" r="r" b="b"/>
              <a:pathLst>
                <a:path w="1037" h="1038" extrusionOk="0">
                  <a:moveTo>
                    <a:pt x="518" y="0"/>
                  </a:moveTo>
                  <a:cubicBezTo>
                    <a:pt x="222" y="0"/>
                    <a:pt x="0" y="223"/>
                    <a:pt x="0" y="519"/>
                  </a:cubicBezTo>
                  <a:cubicBezTo>
                    <a:pt x="0" y="815"/>
                    <a:pt x="222" y="1037"/>
                    <a:pt x="518" y="1037"/>
                  </a:cubicBezTo>
                  <a:cubicBezTo>
                    <a:pt x="815" y="1037"/>
                    <a:pt x="1037" y="815"/>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286400" y="498163"/>
              <a:ext cx="25925" cy="25950"/>
            </a:xfrm>
            <a:custGeom>
              <a:avLst/>
              <a:gdLst/>
              <a:ahLst/>
              <a:cxnLst/>
              <a:rect l="l" t="t" r="r" b="b"/>
              <a:pathLst>
                <a:path w="1037" h="1038" extrusionOk="0">
                  <a:moveTo>
                    <a:pt x="518" y="0"/>
                  </a:moveTo>
                  <a:cubicBezTo>
                    <a:pt x="222" y="0"/>
                    <a:pt x="0" y="223"/>
                    <a:pt x="0" y="519"/>
                  </a:cubicBezTo>
                  <a:cubicBezTo>
                    <a:pt x="0" y="790"/>
                    <a:pt x="222" y="1037"/>
                    <a:pt x="518" y="1037"/>
                  </a:cubicBezTo>
                  <a:cubicBezTo>
                    <a:pt x="815" y="1037"/>
                    <a:pt x="1037" y="790"/>
                    <a:pt x="1037" y="519"/>
                  </a:cubicBezTo>
                  <a:cubicBezTo>
                    <a:pt x="1037" y="223"/>
                    <a:pt x="815" y="0"/>
                    <a:pt x="518"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286400" y="648138"/>
              <a:ext cx="25925" cy="26575"/>
            </a:xfrm>
            <a:custGeom>
              <a:avLst/>
              <a:gdLst/>
              <a:ahLst/>
              <a:cxnLst/>
              <a:rect l="l" t="t" r="r" b="b"/>
              <a:pathLst>
                <a:path w="1037" h="1063" extrusionOk="0">
                  <a:moveTo>
                    <a:pt x="518" y="1"/>
                  </a:moveTo>
                  <a:cubicBezTo>
                    <a:pt x="222" y="1"/>
                    <a:pt x="0" y="248"/>
                    <a:pt x="0" y="519"/>
                  </a:cubicBezTo>
                  <a:cubicBezTo>
                    <a:pt x="0" y="816"/>
                    <a:pt x="222" y="1062"/>
                    <a:pt x="518" y="1062"/>
                  </a:cubicBezTo>
                  <a:cubicBezTo>
                    <a:pt x="815" y="1062"/>
                    <a:pt x="1037" y="816"/>
                    <a:pt x="1037" y="519"/>
                  </a:cubicBezTo>
                  <a:cubicBezTo>
                    <a:pt x="1037" y="248"/>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286400" y="798738"/>
              <a:ext cx="25925" cy="25950"/>
            </a:xfrm>
            <a:custGeom>
              <a:avLst/>
              <a:gdLst/>
              <a:ahLst/>
              <a:cxnLst/>
              <a:rect l="l" t="t" r="r" b="b"/>
              <a:pathLst>
                <a:path w="1037" h="1038" extrusionOk="0">
                  <a:moveTo>
                    <a:pt x="518" y="1"/>
                  </a:moveTo>
                  <a:cubicBezTo>
                    <a:pt x="222" y="1"/>
                    <a:pt x="0" y="223"/>
                    <a:pt x="0" y="519"/>
                  </a:cubicBezTo>
                  <a:cubicBezTo>
                    <a:pt x="0" y="816"/>
                    <a:pt x="222" y="1038"/>
                    <a:pt x="518" y="1038"/>
                  </a:cubicBezTo>
                  <a:cubicBezTo>
                    <a:pt x="815" y="1038"/>
                    <a:pt x="1037" y="816"/>
                    <a:pt x="1037" y="519"/>
                  </a:cubicBezTo>
                  <a:cubicBezTo>
                    <a:pt x="1037" y="223"/>
                    <a:pt x="815" y="1"/>
                    <a:pt x="518"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160475" y="-103637"/>
              <a:ext cx="26575" cy="25950"/>
            </a:xfrm>
            <a:custGeom>
              <a:avLst/>
              <a:gdLst/>
              <a:ahLst/>
              <a:cxnLst/>
              <a:rect l="l" t="t" r="r" b="b"/>
              <a:pathLst>
                <a:path w="1063" h="1038" extrusionOk="0">
                  <a:moveTo>
                    <a:pt x="519" y="1"/>
                  </a:moveTo>
                  <a:cubicBezTo>
                    <a:pt x="247" y="1"/>
                    <a:pt x="0" y="223"/>
                    <a:pt x="0" y="519"/>
                  </a:cubicBezTo>
                  <a:cubicBezTo>
                    <a:pt x="0" y="815"/>
                    <a:pt x="247" y="1038"/>
                    <a:pt x="519" y="1038"/>
                  </a:cubicBezTo>
                  <a:cubicBezTo>
                    <a:pt x="815" y="1038"/>
                    <a:pt x="1062" y="815"/>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160475" y="46963"/>
              <a:ext cx="26575" cy="25950"/>
            </a:xfrm>
            <a:custGeom>
              <a:avLst/>
              <a:gdLst/>
              <a:ahLst/>
              <a:cxnLst/>
              <a:rect l="l" t="t" r="r" b="b"/>
              <a:pathLst>
                <a:path w="1063" h="1038" extrusionOk="0">
                  <a:moveTo>
                    <a:pt x="519" y="1"/>
                  </a:moveTo>
                  <a:cubicBezTo>
                    <a:pt x="247" y="1"/>
                    <a:pt x="0" y="223"/>
                    <a:pt x="0" y="519"/>
                  </a:cubicBezTo>
                  <a:cubicBezTo>
                    <a:pt x="0" y="791"/>
                    <a:pt x="247" y="1038"/>
                    <a:pt x="519" y="1038"/>
                  </a:cubicBezTo>
                  <a:cubicBezTo>
                    <a:pt x="815" y="1038"/>
                    <a:pt x="1062" y="791"/>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160475" y="196963"/>
              <a:ext cx="26575" cy="26550"/>
            </a:xfrm>
            <a:custGeom>
              <a:avLst/>
              <a:gdLst/>
              <a:ahLst/>
              <a:cxnLst/>
              <a:rect l="l" t="t" r="r" b="b"/>
              <a:pathLst>
                <a:path w="1063" h="1062" extrusionOk="0">
                  <a:moveTo>
                    <a:pt x="519" y="0"/>
                  </a:moveTo>
                  <a:cubicBezTo>
                    <a:pt x="247" y="0"/>
                    <a:pt x="0" y="247"/>
                    <a:pt x="0" y="519"/>
                  </a:cubicBezTo>
                  <a:cubicBezTo>
                    <a:pt x="0" y="815"/>
                    <a:pt x="247" y="1062"/>
                    <a:pt x="519" y="1062"/>
                  </a:cubicBezTo>
                  <a:cubicBezTo>
                    <a:pt x="815" y="1062"/>
                    <a:pt x="1062" y="815"/>
                    <a:pt x="1062" y="519"/>
                  </a:cubicBezTo>
                  <a:cubicBezTo>
                    <a:pt x="1062"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160475" y="347563"/>
              <a:ext cx="26575" cy="25950"/>
            </a:xfrm>
            <a:custGeom>
              <a:avLst/>
              <a:gdLst/>
              <a:ahLst/>
              <a:cxnLst/>
              <a:rect l="l" t="t" r="r" b="b"/>
              <a:pathLst>
                <a:path w="1063" h="1038" extrusionOk="0">
                  <a:moveTo>
                    <a:pt x="519" y="0"/>
                  </a:moveTo>
                  <a:cubicBezTo>
                    <a:pt x="247" y="0"/>
                    <a:pt x="0" y="223"/>
                    <a:pt x="0" y="519"/>
                  </a:cubicBezTo>
                  <a:cubicBezTo>
                    <a:pt x="0" y="815"/>
                    <a:pt x="247" y="1037"/>
                    <a:pt x="519" y="1037"/>
                  </a:cubicBezTo>
                  <a:cubicBezTo>
                    <a:pt x="815" y="1037"/>
                    <a:pt x="1062" y="815"/>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160475" y="498163"/>
              <a:ext cx="26575" cy="25950"/>
            </a:xfrm>
            <a:custGeom>
              <a:avLst/>
              <a:gdLst/>
              <a:ahLst/>
              <a:cxnLst/>
              <a:rect l="l" t="t" r="r" b="b"/>
              <a:pathLst>
                <a:path w="1063" h="1038" extrusionOk="0">
                  <a:moveTo>
                    <a:pt x="519" y="0"/>
                  </a:moveTo>
                  <a:cubicBezTo>
                    <a:pt x="247" y="0"/>
                    <a:pt x="0" y="223"/>
                    <a:pt x="0" y="519"/>
                  </a:cubicBezTo>
                  <a:cubicBezTo>
                    <a:pt x="0" y="790"/>
                    <a:pt x="247" y="1037"/>
                    <a:pt x="519" y="1037"/>
                  </a:cubicBezTo>
                  <a:cubicBezTo>
                    <a:pt x="815" y="1037"/>
                    <a:pt x="1062" y="790"/>
                    <a:pt x="1062" y="519"/>
                  </a:cubicBezTo>
                  <a:cubicBezTo>
                    <a:pt x="1062"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160475" y="648138"/>
              <a:ext cx="26575" cy="26575"/>
            </a:xfrm>
            <a:custGeom>
              <a:avLst/>
              <a:gdLst/>
              <a:ahLst/>
              <a:cxnLst/>
              <a:rect l="l" t="t" r="r" b="b"/>
              <a:pathLst>
                <a:path w="1063" h="1063" extrusionOk="0">
                  <a:moveTo>
                    <a:pt x="519" y="1"/>
                  </a:moveTo>
                  <a:cubicBezTo>
                    <a:pt x="247" y="1"/>
                    <a:pt x="0" y="248"/>
                    <a:pt x="0" y="519"/>
                  </a:cubicBezTo>
                  <a:cubicBezTo>
                    <a:pt x="0" y="816"/>
                    <a:pt x="247" y="1062"/>
                    <a:pt x="519" y="1062"/>
                  </a:cubicBezTo>
                  <a:cubicBezTo>
                    <a:pt x="815" y="1062"/>
                    <a:pt x="1062" y="816"/>
                    <a:pt x="1062" y="519"/>
                  </a:cubicBezTo>
                  <a:cubicBezTo>
                    <a:pt x="1062"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160475" y="798738"/>
              <a:ext cx="26575" cy="25950"/>
            </a:xfrm>
            <a:custGeom>
              <a:avLst/>
              <a:gdLst/>
              <a:ahLst/>
              <a:cxnLst/>
              <a:rect l="l" t="t" r="r" b="b"/>
              <a:pathLst>
                <a:path w="1063" h="1038" extrusionOk="0">
                  <a:moveTo>
                    <a:pt x="519" y="1"/>
                  </a:moveTo>
                  <a:cubicBezTo>
                    <a:pt x="247" y="1"/>
                    <a:pt x="0" y="223"/>
                    <a:pt x="0" y="519"/>
                  </a:cubicBezTo>
                  <a:cubicBezTo>
                    <a:pt x="0" y="816"/>
                    <a:pt x="247" y="1038"/>
                    <a:pt x="519" y="1038"/>
                  </a:cubicBezTo>
                  <a:cubicBezTo>
                    <a:pt x="815" y="1038"/>
                    <a:pt x="1062" y="816"/>
                    <a:pt x="1062" y="519"/>
                  </a:cubicBezTo>
                  <a:cubicBezTo>
                    <a:pt x="1062"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3517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815" y="1038"/>
                    <a:pt x="1038" y="815"/>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3517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815" y="1038"/>
                    <a:pt x="1038" y="791"/>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3517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815" y="1062"/>
                    <a:pt x="1038" y="815"/>
                    <a:pt x="1038" y="519"/>
                  </a:cubicBezTo>
                  <a:cubicBezTo>
                    <a:pt x="1038"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3517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815" y="1037"/>
                    <a:pt x="1038" y="815"/>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3517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815" y="1037"/>
                    <a:pt x="1038" y="790"/>
                    <a:pt x="1038" y="519"/>
                  </a:cubicBezTo>
                  <a:cubicBezTo>
                    <a:pt x="1038"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3517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815" y="1062"/>
                    <a:pt x="1038" y="816"/>
                    <a:pt x="1038" y="519"/>
                  </a:cubicBezTo>
                  <a:cubicBezTo>
                    <a:pt x="1038"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3517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815" y="1038"/>
                    <a:pt x="1038" y="816"/>
                    <a:pt x="1038" y="519"/>
                  </a:cubicBezTo>
                  <a:cubicBezTo>
                    <a:pt x="1038"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90125" y="-103637"/>
              <a:ext cx="25950" cy="25950"/>
            </a:xfrm>
            <a:custGeom>
              <a:avLst/>
              <a:gdLst/>
              <a:ahLst/>
              <a:cxnLst/>
              <a:rect l="l" t="t" r="r" b="b"/>
              <a:pathLst>
                <a:path w="1038" h="1038" extrusionOk="0">
                  <a:moveTo>
                    <a:pt x="519" y="1"/>
                  </a:moveTo>
                  <a:cubicBezTo>
                    <a:pt x="223" y="1"/>
                    <a:pt x="1" y="223"/>
                    <a:pt x="1" y="519"/>
                  </a:cubicBezTo>
                  <a:cubicBezTo>
                    <a:pt x="1" y="815"/>
                    <a:pt x="223" y="1038"/>
                    <a:pt x="519" y="1038"/>
                  </a:cubicBezTo>
                  <a:cubicBezTo>
                    <a:pt x="791" y="1038"/>
                    <a:pt x="1038" y="815"/>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90125" y="46963"/>
              <a:ext cx="25950" cy="25950"/>
            </a:xfrm>
            <a:custGeom>
              <a:avLst/>
              <a:gdLst/>
              <a:ahLst/>
              <a:cxnLst/>
              <a:rect l="l" t="t" r="r" b="b"/>
              <a:pathLst>
                <a:path w="1038" h="1038" extrusionOk="0">
                  <a:moveTo>
                    <a:pt x="519" y="1"/>
                  </a:moveTo>
                  <a:cubicBezTo>
                    <a:pt x="223" y="1"/>
                    <a:pt x="1" y="223"/>
                    <a:pt x="1" y="519"/>
                  </a:cubicBezTo>
                  <a:cubicBezTo>
                    <a:pt x="1" y="791"/>
                    <a:pt x="223" y="1038"/>
                    <a:pt x="519" y="1038"/>
                  </a:cubicBezTo>
                  <a:cubicBezTo>
                    <a:pt x="791" y="1038"/>
                    <a:pt x="1038" y="791"/>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90125" y="196963"/>
              <a:ext cx="25950" cy="26550"/>
            </a:xfrm>
            <a:custGeom>
              <a:avLst/>
              <a:gdLst/>
              <a:ahLst/>
              <a:cxnLst/>
              <a:rect l="l" t="t" r="r" b="b"/>
              <a:pathLst>
                <a:path w="1038" h="1062" extrusionOk="0">
                  <a:moveTo>
                    <a:pt x="519" y="0"/>
                  </a:moveTo>
                  <a:cubicBezTo>
                    <a:pt x="223" y="0"/>
                    <a:pt x="1" y="247"/>
                    <a:pt x="1" y="519"/>
                  </a:cubicBezTo>
                  <a:cubicBezTo>
                    <a:pt x="1" y="815"/>
                    <a:pt x="223" y="1062"/>
                    <a:pt x="519" y="1062"/>
                  </a:cubicBezTo>
                  <a:cubicBezTo>
                    <a:pt x="791" y="1062"/>
                    <a:pt x="1038" y="815"/>
                    <a:pt x="1038" y="519"/>
                  </a:cubicBezTo>
                  <a:cubicBezTo>
                    <a:pt x="1038" y="247"/>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90125" y="347563"/>
              <a:ext cx="25950" cy="25950"/>
            </a:xfrm>
            <a:custGeom>
              <a:avLst/>
              <a:gdLst/>
              <a:ahLst/>
              <a:cxnLst/>
              <a:rect l="l" t="t" r="r" b="b"/>
              <a:pathLst>
                <a:path w="1038" h="1038" extrusionOk="0">
                  <a:moveTo>
                    <a:pt x="519" y="0"/>
                  </a:moveTo>
                  <a:cubicBezTo>
                    <a:pt x="223" y="0"/>
                    <a:pt x="1" y="223"/>
                    <a:pt x="1" y="519"/>
                  </a:cubicBezTo>
                  <a:cubicBezTo>
                    <a:pt x="1" y="815"/>
                    <a:pt x="223" y="1037"/>
                    <a:pt x="519" y="1037"/>
                  </a:cubicBezTo>
                  <a:cubicBezTo>
                    <a:pt x="791" y="1037"/>
                    <a:pt x="1038" y="815"/>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90125" y="498163"/>
              <a:ext cx="25950" cy="25950"/>
            </a:xfrm>
            <a:custGeom>
              <a:avLst/>
              <a:gdLst/>
              <a:ahLst/>
              <a:cxnLst/>
              <a:rect l="l" t="t" r="r" b="b"/>
              <a:pathLst>
                <a:path w="1038" h="1038" extrusionOk="0">
                  <a:moveTo>
                    <a:pt x="519" y="0"/>
                  </a:moveTo>
                  <a:cubicBezTo>
                    <a:pt x="223" y="0"/>
                    <a:pt x="1" y="223"/>
                    <a:pt x="1" y="519"/>
                  </a:cubicBezTo>
                  <a:cubicBezTo>
                    <a:pt x="1" y="790"/>
                    <a:pt x="223" y="1037"/>
                    <a:pt x="519" y="1037"/>
                  </a:cubicBezTo>
                  <a:cubicBezTo>
                    <a:pt x="791" y="1037"/>
                    <a:pt x="1038" y="790"/>
                    <a:pt x="1038" y="519"/>
                  </a:cubicBezTo>
                  <a:cubicBezTo>
                    <a:pt x="1038" y="223"/>
                    <a:pt x="791"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90125" y="648138"/>
              <a:ext cx="25950" cy="26575"/>
            </a:xfrm>
            <a:custGeom>
              <a:avLst/>
              <a:gdLst/>
              <a:ahLst/>
              <a:cxnLst/>
              <a:rect l="l" t="t" r="r" b="b"/>
              <a:pathLst>
                <a:path w="1038" h="1063" extrusionOk="0">
                  <a:moveTo>
                    <a:pt x="519" y="1"/>
                  </a:moveTo>
                  <a:cubicBezTo>
                    <a:pt x="223" y="1"/>
                    <a:pt x="1" y="248"/>
                    <a:pt x="1" y="519"/>
                  </a:cubicBezTo>
                  <a:cubicBezTo>
                    <a:pt x="1" y="816"/>
                    <a:pt x="223" y="1062"/>
                    <a:pt x="519" y="1062"/>
                  </a:cubicBezTo>
                  <a:cubicBezTo>
                    <a:pt x="791" y="1062"/>
                    <a:pt x="1038" y="816"/>
                    <a:pt x="1038" y="519"/>
                  </a:cubicBezTo>
                  <a:cubicBezTo>
                    <a:pt x="1038" y="248"/>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90125" y="798738"/>
              <a:ext cx="25950" cy="25950"/>
            </a:xfrm>
            <a:custGeom>
              <a:avLst/>
              <a:gdLst/>
              <a:ahLst/>
              <a:cxnLst/>
              <a:rect l="l" t="t" r="r" b="b"/>
              <a:pathLst>
                <a:path w="1038" h="1038" extrusionOk="0">
                  <a:moveTo>
                    <a:pt x="519" y="1"/>
                  </a:moveTo>
                  <a:cubicBezTo>
                    <a:pt x="223" y="1"/>
                    <a:pt x="1" y="223"/>
                    <a:pt x="1" y="519"/>
                  </a:cubicBezTo>
                  <a:cubicBezTo>
                    <a:pt x="1" y="816"/>
                    <a:pt x="223" y="1038"/>
                    <a:pt x="519" y="1038"/>
                  </a:cubicBezTo>
                  <a:cubicBezTo>
                    <a:pt x="791" y="1038"/>
                    <a:pt x="1038" y="816"/>
                    <a:pt x="1038" y="519"/>
                  </a:cubicBezTo>
                  <a:cubicBezTo>
                    <a:pt x="1038" y="223"/>
                    <a:pt x="791"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216025" y="-103637"/>
              <a:ext cx="25950" cy="25950"/>
            </a:xfrm>
            <a:custGeom>
              <a:avLst/>
              <a:gdLst/>
              <a:ahLst/>
              <a:cxnLst/>
              <a:rect l="l" t="t" r="r" b="b"/>
              <a:pathLst>
                <a:path w="1038" h="1038" extrusionOk="0">
                  <a:moveTo>
                    <a:pt x="519" y="1"/>
                  </a:moveTo>
                  <a:cubicBezTo>
                    <a:pt x="247" y="1"/>
                    <a:pt x="0" y="223"/>
                    <a:pt x="0" y="519"/>
                  </a:cubicBezTo>
                  <a:cubicBezTo>
                    <a:pt x="0" y="815"/>
                    <a:pt x="247"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216025" y="46963"/>
              <a:ext cx="25950" cy="25950"/>
            </a:xfrm>
            <a:custGeom>
              <a:avLst/>
              <a:gdLst/>
              <a:ahLst/>
              <a:cxnLst/>
              <a:rect l="l" t="t" r="r" b="b"/>
              <a:pathLst>
                <a:path w="1038" h="1038" extrusionOk="0">
                  <a:moveTo>
                    <a:pt x="519" y="1"/>
                  </a:moveTo>
                  <a:cubicBezTo>
                    <a:pt x="247" y="1"/>
                    <a:pt x="0" y="223"/>
                    <a:pt x="0" y="519"/>
                  </a:cubicBezTo>
                  <a:cubicBezTo>
                    <a:pt x="0" y="791"/>
                    <a:pt x="247"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216025" y="196963"/>
              <a:ext cx="25950" cy="26550"/>
            </a:xfrm>
            <a:custGeom>
              <a:avLst/>
              <a:gdLst/>
              <a:ahLst/>
              <a:cxnLst/>
              <a:rect l="l" t="t" r="r" b="b"/>
              <a:pathLst>
                <a:path w="1038" h="1062" extrusionOk="0">
                  <a:moveTo>
                    <a:pt x="519" y="0"/>
                  </a:moveTo>
                  <a:cubicBezTo>
                    <a:pt x="247" y="0"/>
                    <a:pt x="0" y="247"/>
                    <a:pt x="0" y="519"/>
                  </a:cubicBezTo>
                  <a:cubicBezTo>
                    <a:pt x="0" y="815"/>
                    <a:pt x="247"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216025" y="347563"/>
              <a:ext cx="25950" cy="25950"/>
            </a:xfrm>
            <a:custGeom>
              <a:avLst/>
              <a:gdLst/>
              <a:ahLst/>
              <a:cxnLst/>
              <a:rect l="l" t="t" r="r" b="b"/>
              <a:pathLst>
                <a:path w="1038" h="1038" extrusionOk="0">
                  <a:moveTo>
                    <a:pt x="519" y="0"/>
                  </a:moveTo>
                  <a:cubicBezTo>
                    <a:pt x="247" y="0"/>
                    <a:pt x="0" y="223"/>
                    <a:pt x="0" y="519"/>
                  </a:cubicBezTo>
                  <a:cubicBezTo>
                    <a:pt x="0" y="815"/>
                    <a:pt x="247"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216025" y="498163"/>
              <a:ext cx="25950" cy="25950"/>
            </a:xfrm>
            <a:custGeom>
              <a:avLst/>
              <a:gdLst/>
              <a:ahLst/>
              <a:cxnLst/>
              <a:rect l="l" t="t" r="r" b="b"/>
              <a:pathLst>
                <a:path w="1038" h="1038" extrusionOk="0">
                  <a:moveTo>
                    <a:pt x="519" y="0"/>
                  </a:moveTo>
                  <a:cubicBezTo>
                    <a:pt x="247" y="0"/>
                    <a:pt x="0" y="223"/>
                    <a:pt x="0" y="519"/>
                  </a:cubicBezTo>
                  <a:cubicBezTo>
                    <a:pt x="0" y="790"/>
                    <a:pt x="247"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216025" y="648138"/>
              <a:ext cx="25950" cy="26575"/>
            </a:xfrm>
            <a:custGeom>
              <a:avLst/>
              <a:gdLst/>
              <a:ahLst/>
              <a:cxnLst/>
              <a:rect l="l" t="t" r="r" b="b"/>
              <a:pathLst>
                <a:path w="1038" h="1063" extrusionOk="0">
                  <a:moveTo>
                    <a:pt x="519" y="1"/>
                  </a:moveTo>
                  <a:cubicBezTo>
                    <a:pt x="247" y="1"/>
                    <a:pt x="0" y="248"/>
                    <a:pt x="0" y="519"/>
                  </a:cubicBezTo>
                  <a:cubicBezTo>
                    <a:pt x="0" y="816"/>
                    <a:pt x="247"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216025" y="798738"/>
              <a:ext cx="25950" cy="25950"/>
            </a:xfrm>
            <a:custGeom>
              <a:avLst/>
              <a:gdLst/>
              <a:ahLst/>
              <a:cxnLst/>
              <a:rect l="l" t="t" r="r" b="b"/>
              <a:pathLst>
                <a:path w="1038" h="1038" extrusionOk="0">
                  <a:moveTo>
                    <a:pt x="519" y="1"/>
                  </a:moveTo>
                  <a:cubicBezTo>
                    <a:pt x="247" y="1"/>
                    <a:pt x="0" y="223"/>
                    <a:pt x="0" y="519"/>
                  </a:cubicBezTo>
                  <a:cubicBezTo>
                    <a:pt x="0" y="816"/>
                    <a:pt x="247"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341325" y="-103637"/>
              <a:ext cx="25950" cy="25950"/>
            </a:xfrm>
            <a:custGeom>
              <a:avLst/>
              <a:gdLst/>
              <a:ahLst/>
              <a:cxnLst/>
              <a:rect l="l" t="t" r="r" b="b"/>
              <a:pathLst>
                <a:path w="1038" h="1038" extrusionOk="0">
                  <a:moveTo>
                    <a:pt x="519" y="1"/>
                  </a:moveTo>
                  <a:cubicBezTo>
                    <a:pt x="223" y="1"/>
                    <a:pt x="0" y="223"/>
                    <a:pt x="0" y="519"/>
                  </a:cubicBezTo>
                  <a:cubicBezTo>
                    <a:pt x="0" y="815"/>
                    <a:pt x="223" y="1038"/>
                    <a:pt x="519" y="1038"/>
                  </a:cubicBezTo>
                  <a:cubicBezTo>
                    <a:pt x="815" y="1038"/>
                    <a:pt x="1037" y="815"/>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341325" y="46963"/>
              <a:ext cx="25950" cy="25950"/>
            </a:xfrm>
            <a:custGeom>
              <a:avLst/>
              <a:gdLst/>
              <a:ahLst/>
              <a:cxnLst/>
              <a:rect l="l" t="t" r="r" b="b"/>
              <a:pathLst>
                <a:path w="1038" h="1038" extrusionOk="0">
                  <a:moveTo>
                    <a:pt x="519" y="1"/>
                  </a:moveTo>
                  <a:cubicBezTo>
                    <a:pt x="223" y="1"/>
                    <a:pt x="0" y="223"/>
                    <a:pt x="0" y="519"/>
                  </a:cubicBezTo>
                  <a:cubicBezTo>
                    <a:pt x="0" y="791"/>
                    <a:pt x="223" y="1038"/>
                    <a:pt x="519" y="1038"/>
                  </a:cubicBezTo>
                  <a:cubicBezTo>
                    <a:pt x="815" y="1038"/>
                    <a:pt x="1037" y="791"/>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341325" y="196963"/>
              <a:ext cx="25950" cy="26550"/>
            </a:xfrm>
            <a:custGeom>
              <a:avLst/>
              <a:gdLst/>
              <a:ahLst/>
              <a:cxnLst/>
              <a:rect l="l" t="t" r="r" b="b"/>
              <a:pathLst>
                <a:path w="1038" h="1062" extrusionOk="0">
                  <a:moveTo>
                    <a:pt x="519" y="0"/>
                  </a:moveTo>
                  <a:cubicBezTo>
                    <a:pt x="223" y="0"/>
                    <a:pt x="0" y="247"/>
                    <a:pt x="0" y="519"/>
                  </a:cubicBezTo>
                  <a:cubicBezTo>
                    <a:pt x="0" y="815"/>
                    <a:pt x="223" y="1062"/>
                    <a:pt x="519" y="1062"/>
                  </a:cubicBezTo>
                  <a:cubicBezTo>
                    <a:pt x="815" y="1062"/>
                    <a:pt x="1037" y="815"/>
                    <a:pt x="1037" y="519"/>
                  </a:cubicBezTo>
                  <a:cubicBezTo>
                    <a:pt x="1037" y="247"/>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341325" y="347563"/>
              <a:ext cx="25950" cy="25950"/>
            </a:xfrm>
            <a:custGeom>
              <a:avLst/>
              <a:gdLst/>
              <a:ahLst/>
              <a:cxnLst/>
              <a:rect l="l" t="t" r="r" b="b"/>
              <a:pathLst>
                <a:path w="1038" h="1038" extrusionOk="0">
                  <a:moveTo>
                    <a:pt x="519" y="0"/>
                  </a:moveTo>
                  <a:cubicBezTo>
                    <a:pt x="223" y="0"/>
                    <a:pt x="0" y="223"/>
                    <a:pt x="0" y="519"/>
                  </a:cubicBezTo>
                  <a:cubicBezTo>
                    <a:pt x="0" y="815"/>
                    <a:pt x="223" y="1037"/>
                    <a:pt x="519" y="1037"/>
                  </a:cubicBezTo>
                  <a:cubicBezTo>
                    <a:pt x="815" y="1037"/>
                    <a:pt x="1037" y="815"/>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341325" y="498163"/>
              <a:ext cx="25950" cy="25950"/>
            </a:xfrm>
            <a:custGeom>
              <a:avLst/>
              <a:gdLst/>
              <a:ahLst/>
              <a:cxnLst/>
              <a:rect l="l" t="t" r="r" b="b"/>
              <a:pathLst>
                <a:path w="1038" h="1038" extrusionOk="0">
                  <a:moveTo>
                    <a:pt x="519" y="0"/>
                  </a:moveTo>
                  <a:cubicBezTo>
                    <a:pt x="223" y="0"/>
                    <a:pt x="0" y="223"/>
                    <a:pt x="0" y="519"/>
                  </a:cubicBezTo>
                  <a:cubicBezTo>
                    <a:pt x="0" y="790"/>
                    <a:pt x="223" y="1037"/>
                    <a:pt x="519" y="1037"/>
                  </a:cubicBezTo>
                  <a:cubicBezTo>
                    <a:pt x="815" y="1037"/>
                    <a:pt x="1037" y="790"/>
                    <a:pt x="1037" y="519"/>
                  </a:cubicBezTo>
                  <a:cubicBezTo>
                    <a:pt x="1037" y="223"/>
                    <a:pt x="815" y="0"/>
                    <a:pt x="519"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341325" y="648138"/>
              <a:ext cx="25950" cy="26575"/>
            </a:xfrm>
            <a:custGeom>
              <a:avLst/>
              <a:gdLst/>
              <a:ahLst/>
              <a:cxnLst/>
              <a:rect l="l" t="t" r="r" b="b"/>
              <a:pathLst>
                <a:path w="1038" h="1063" extrusionOk="0">
                  <a:moveTo>
                    <a:pt x="519" y="1"/>
                  </a:moveTo>
                  <a:cubicBezTo>
                    <a:pt x="223" y="1"/>
                    <a:pt x="0" y="248"/>
                    <a:pt x="0" y="519"/>
                  </a:cubicBezTo>
                  <a:cubicBezTo>
                    <a:pt x="0" y="816"/>
                    <a:pt x="223" y="1062"/>
                    <a:pt x="519" y="1062"/>
                  </a:cubicBezTo>
                  <a:cubicBezTo>
                    <a:pt x="815" y="1062"/>
                    <a:pt x="1037" y="816"/>
                    <a:pt x="1037" y="519"/>
                  </a:cubicBezTo>
                  <a:cubicBezTo>
                    <a:pt x="1037" y="248"/>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341325" y="798738"/>
              <a:ext cx="25950" cy="25950"/>
            </a:xfrm>
            <a:custGeom>
              <a:avLst/>
              <a:gdLst/>
              <a:ahLst/>
              <a:cxnLst/>
              <a:rect l="l" t="t" r="r" b="b"/>
              <a:pathLst>
                <a:path w="1038" h="1038" extrusionOk="0">
                  <a:moveTo>
                    <a:pt x="519" y="1"/>
                  </a:moveTo>
                  <a:cubicBezTo>
                    <a:pt x="223" y="1"/>
                    <a:pt x="0" y="223"/>
                    <a:pt x="0" y="519"/>
                  </a:cubicBezTo>
                  <a:cubicBezTo>
                    <a:pt x="0" y="816"/>
                    <a:pt x="223" y="1038"/>
                    <a:pt x="519" y="1038"/>
                  </a:cubicBezTo>
                  <a:cubicBezTo>
                    <a:pt x="815" y="1038"/>
                    <a:pt x="1037" y="816"/>
                    <a:pt x="1037" y="519"/>
                  </a:cubicBezTo>
                  <a:cubicBezTo>
                    <a:pt x="1037" y="223"/>
                    <a:pt x="815" y="1"/>
                    <a:pt x="519"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467250" y="-103637"/>
              <a:ext cx="26575" cy="25950"/>
            </a:xfrm>
            <a:custGeom>
              <a:avLst/>
              <a:gdLst/>
              <a:ahLst/>
              <a:cxnLst/>
              <a:rect l="l" t="t" r="r" b="b"/>
              <a:pathLst>
                <a:path w="1063" h="1038" extrusionOk="0">
                  <a:moveTo>
                    <a:pt x="544" y="1"/>
                  </a:moveTo>
                  <a:cubicBezTo>
                    <a:pt x="248" y="1"/>
                    <a:pt x="1" y="223"/>
                    <a:pt x="1" y="519"/>
                  </a:cubicBezTo>
                  <a:cubicBezTo>
                    <a:pt x="1" y="815"/>
                    <a:pt x="248" y="1038"/>
                    <a:pt x="544" y="1038"/>
                  </a:cubicBezTo>
                  <a:cubicBezTo>
                    <a:pt x="816" y="1038"/>
                    <a:pt x="1062" y="815"/>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467250" y="46963"/>
              <a:ext cx="26575" cy="25950"/>
            </a:xfrm>
            <a:custGeom>
              <a:avLst/>
              <a:gdLst/>
              <a:ahLst/>
              <a:cxnLst/>
              <a:rect l="l" t="t" r="r" b="b"/>
              <a:pathLst>
                <a:path w="1063" h="1038" extrusionOk="0">
                  <a:moveTo>
                    <a:pt x="544" y="1"/>
                  </a:moveTo>
                  <a:cubicBezTo>
                    <a:pt x="248" y="1"/>
                    <a:pt x="1" y="223"/>
                    <a:pt x="1" y="519"/>
                  </a:cubicBezTo>
                  <a:cubicBezTo>
                    <a:pt x="1" y="791"/>
                    <a:pt x="248" y="1038"/>
                    <a:pt x="544" y="1038"/>
                  </a:cubicBezTo>
                  <a:cubicBezTo>
                    <a:pt x="816" y="1038"/>
                    <a:pt x="1062" y="791"/>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467250" y="196963"/>
              <a:ext cx="26575" cy="26550"/>
            </a:xfrm>
            <a:custGeom>
              <a:avLst/>
              <a:gdLst/>
              <a:ahLst/>
              <a:cxnLst/>
              <a:rect l="l" t="t" r="r" b="b"/>
              <a:pathLst>
                <a:path w="1063" h="1062" extrusionOk="0">
                  <a:moveTo>
                    <a:pt x="544" y="0"/>
                  </a:moveTo>
                  <a:cubicBezTo>
                    <a:pt x="248" y="0"/>
                    <a:pt x="1" y="247"/>
                    <a:pt x="1" y="519"/>
                  </a:cubicBezTo>
                  <a:cubicBezTo>
                    <a:pt x="1" y="815"/>
                    <a:pt x="248" y="1062"/>
                    <a:pt x="544" y="1062"/>
                  </a:cubicBezTo>
                  <a:cubicBezTo>
                    <a:pt x="816" y="1062"/>
                    <a:pt x="1062" y="815"/>
                    <a:pt x="1062" y="519"/>
                  </a:cubicBezTo>
                  <a:cubicBezTo>
                    <a:pt x="1062" y="247"/>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467250" y="347563"/>
              <a:ext cx="26575" cy="25950"/>
            </a:xfrm>
            <a:custGeom>
              <a:avLst/>
              <a:gdLst/>
              <a:ahLst/>
              <a:cxnLst/>
              <a:rect l="l" t="t" r="r" b="b"/>
              <a:pathLst>
                <a:path w="1063" h="1038" extrusionOk="0">
                  <a:moveTo>
                    <a:pt x="544" y="0"/>
                  </a:moveTo>
                  <a:cubicBezTo>
                    <a:pt x="248" y="0"/>
                    <a:pt x="1" y="223"/>
                    <a:pt x="1" y="519"/>
                  </a:cubicBezTo>
                  <a:cubicBezTo>
                    <a:pt x="1" y="815"/>
                    <a:pt x="248" y="1037"/>
                    <a:pt x="544" y="1037"/>
                  </a:cubicBezTo>
                  <a:cubicBezTo>
                    <a:pt x="816" y="1037"/>
                    <a:pt x="1062" y="815"/>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467250" y="498163"/>
              <a:ext cx="26575" cy="25950"/>
            </a:xfrm>
            <a:custGeom>
              <a:avLst/>
              <a:gdLst/>
              <a:ahLst/>
              <a:cxnLst/>
              <a:rect l="l" t="t" r="r" b="b"/>
              <a:pathLst>
                <a:path w="1063" h="1038" extrusionOk="0">
                  <a:moveTo>
                    <a:pt x="544" y="0"/>
                  </a:moveTo>
                  <a:cubicBezTo>
                    <a:pt x="248" y="0"/>
                    <a:pt x="1" y="223"/>
                    <a:pt x="1" y="519"/>
                  </a:cubicBezTo>
                  <a:cubicBezTo>
                    <a:pt x="1" y="790"/>
                    <a:pt x="248" y="1037"/>
                    <a:pt x="544" y="1037"/>
                  </a:cubicBezTo>
                  <a:cubicBezTo>
                    <a:pt x="816" y="1037"/>
                    <a:pt x="1062" y="790"/>
                    <a:pt x="1062" y="519"/>
                  </a:cubicBezTo>
                  <a:cubicBezTo>
                    <a:pt x="1062" y="223"/>
                    <a:pt x="816" y="0"/>
                    <a:pt x="54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467250" y="648138"/>
              <a:ext cx="26575" cy="26575"/>
            </a:xfrm>
            <a:custGeom>
              <a:avLst/>
              <a:gdLst/>
              <a:ahLst/>
              <a:cxnLst/>
              <a:rect l="l" t="t" r="r" b="b"/>
              <a:pathLst>
                <a:path w="1063" h="1063" extrusionOk="0">
                  <a:moveTo>
                    <a:pt x="544" y="1"/>
                  </a:moveTo>
                  <a:cubicBezTo>
                    <a:pt x="248" y="1"/>
                    <a:pt x="1" y="248"/>
                    <a:pt x="1" y="519"/>
                  </a:cubicBezTo>
                  <a:cubicBezTo>
                    <a:pt x="1" y="816"/>
                    <a:pt x="248" y="1062"/>
                    <a:pt x="544" y="1062"/>
                  </a:cubicBezTo>
                  <a:cubicBezTo>
                    <a:pt x="816" y="1062"/>
                    <a:pt x="1062" y="816"/>
                    <a:pt x="1062" y="519"/>
                  </a:cubicBezTo>
                  <a:cubicBezTo>
                    <a:pt x="1062" y="248"/>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467250" y="798738"/>
              <a:ext cx="26575" cy="25950"/>
            </a:xfrm>
            <a:custGeom>
              <a:avLst/>
              <a:gdLst/>
              <a:ahLst/>
              <a:cxnLst/>
              <a:rect l="l" t="t" r="r" b="b"/>
              <a:pathLst>
                <a:path w="1063" h="1038" extrusionOk="0">
                  <a:moveTo>
                    <a:pt x="544" y="1"/>
                  </a:moveTo>
                  <a:cubicBezTo>
                    <a:pt x="248" y="1"/>
                    <a:pt x="1" y="223"/>
                    <a:pt x="1" y="519"/>
                  </a:cubicBezTo>
                  <a:cubicBezTo>
                    <a:pt x="1" y="816"/>
                    <a:pt x="248" y="1038"/>
                    <a:pt x="544" y="1038"/>
                  </a:cubicBezTo>
                  <a:cubicBezTo>
                    <a:pt x="816" y="1038"/>
                    <a:pt x="1062" y="816"/>
                    <a:pt x="1062" y="519"/>
                  </a:cubicBezTo>
                  <a:cubicBezTo>
                    <a:pt x="1062" y="223"/>
                    <a:pt x="816" y="1"/>
                    <a:pt x="544"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32"/>
          <p:cNvSpPr txBox="1">
            <a:spLocks noGrp="1"/>
          </p:cNvSpPr>
          <p:nvPr>
            <p:ph type="title"/>
          </p:nvPr>
        </p:nvSpPr>
        <p:spPr>
          <a:xfrm>
            <a:off x="713100" y="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accent1"/>
                </a:highlight>
              </a:rPr>
              <a:t>Analytical Methods</a:t>
            </a:r>
            <a:endParaRPr dirty="0">
              <a:highlight>
                <a:schemeClr val="accent1"/>
              </a:highlight>
            </a:endParaRPr>
          </a:p>
        </p:txBody>
      </p:sp>
      <p:graphicFrame>
        <p:nvGraphicFramePr>
          <p:cNvPr id="1714" name="Google Shape;1714;p32"/>
          <p:cNvGraphicFramePr/>
          <p:nvPr>
            <p:extLst>
              <p:ext uri="{D42A27DB-BD31-4B8C-83A1-F6EECF244321}">
                <p14:modId xmlns:p14="http://schemas.microsoft.com/office/powerpoint/2010/main" val="109803935"/>
              </p:ext>
            </p:extLst>
          </p:nvPr>
        </p:nvGraphicFramePr>
        <p:xfrm>
          <a:off x="437540" y="922418"/>
          <a:ext cx="8448225" cy="3722601"/>
        </p:xfrm>
        <a:graphic>
          <a:graphicData uri="http://schemas.openxmlformats.org/drawingml/2006/table">
            <a:tbl>
              <a:tblPr>
                <a:noFill/>
                <a:tableStyleId>{89CF377B-A5D7-430A-A9AD-32FAC32A4F51}</a:tableStyleId>
              </a:tblPr>
              <a:tblGrid>
                <a:gridCol w="2149675">
                  <a:extLst>
                    <a:ext uri="{9D8B030D-6E8A-4147-A177-3AD203B41FA5}">
                      <a16:colId xmlns:a16="http://schemas.microsoft.com/office/drawing/2014/main" val="20000"/>
                    </a:ext>
                  </a:extLst>
                </a:gridCol>
                <a:gridCol w="6298550">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2200" b="1">
                          <a:solidFill>
                            <a:schemeClr val="dk1"/>
                          </a:solidFill>
                          <a:latin typeface="Hammersmith One"/>
                          <a:ea typeface="Hammersmith One"/>
                          <a:cs typeface="Hammersmith One"/>
                          <a:sym typeface="Hammersmith One"/>
                        </a:rPr>
                        <a:t>Methods </a:t>
                      </a:r>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200" b="1">
                          <a:solidFill>
                            <a:schemeClr val="dk1"/>
                          </a:solidFill>
                          <a:latin typeface="Hammersmith One"/>
                          <a:ea typeface="Hammersmith One"/>
                          <a:cs typeface="Hammersmith One"/>
                          <a:sym typeface="Hammersmith One"/>
                        </a:rPr>
                        <a:t>How this helped us achieve our goal </a:t>
                      </a:r>
                      <a:endParaRPr sz="2200" b="1">
                        <a:solidFill>
                          <a:schemeClr val="dk1"/>
                        </a:solidFill>
                        <a:latin typeface="Hammersmith One"/>
                        <a:ea typeface="Hammersmith One"/>
                        <a:cs typeface="Hammersmith One"/>
                        <a:sym typeface="Hammersmith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79325">
                <a:tc>
                  <a:txBody>
                    <a:bodyPr/>
                    <a:lstStyle/>
                    <a:p>
                      <a:pPr marL="0" lvl="0" indent="0" algn="ctr" rtl="0">
                        <a:lnSpc>
                          <a:spcPct val="115000"/>
                        </a:lnSpc>
                        <a:spcBef>
                          <a:spcPts val="0"/>
                        </a:spcBef>
                        <a:spcAft>
                          <a:spcPts val="0"/>
                        </a:spcAft>
                        <a:buNone/>
                      </a:pPr>
                      <a:r>
                        <a:rPr lang="en" sz="1800" b="1">
                          <a:solidFill>
                            <a:schemeClr val="dk1"/>
                          </a:solidFill>
                          <a:latin typeface="Hammersmith One"/>
                          <a:ea typeface="Hammersmith One"/>
                          <a:cs typeface="Hammersmith One"/>
                          <a:sym typeface="Hammersmith One"/>
                        </a:rPr>
                        <a:t>TF-IDF </a:t>
                      </a:r>
                      <a:endParaRPr sz="1800" b="1">
                        <a:solidFill>
                          <a:schemeClr val="dk1"/>
                        </a:solidFill>
                        <a:latin typeface="Hammersmith One"/>
                        <a:ea typeface="Hammersmith One"/>
                        <a:cs typeface="Hammersmith One"/>
                        <a:sym typeface="Hammersmith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200">
                          <a:solidFill>
                            <a:schemeClr val="dk1"/>
                          </a:solidFill>
                          <a:latin typeface="Barlow"/>
                          <a:ea typeface="Barlow"/>
                          <a:cs typeface="Barlow"/>
                          <a:sym typeface="Barlow"/>
                        </a:rPr>
                        <a:t> Helped to identify significant terms in customer feedback, enabling insights into regional  preferences or recurring issues at specific locations.</a:t>
                      </a:r>
                      <a:endParaRPr sz="120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79325">
                <a:tc>
                  <a:txBody>
                    <a:bodyPr/>
                    <a:lstStyle/>
                    <a:p>
                      <a:pPr marL="0" lvl="0" indent="0" algn="ctr" rtl="0">
                        <a:lnSpc>
                          <a:spcPct val="115000"/>
                        </a:lnSpc>
                        <a:spcBef>
                          <a:spcPts val="0"/>
                        </a:spcBef>
                        <a:spcAft>
                          <a:spcPts val="0"/>
                        </a:spcAft>
                        <a:buNone/>
                      </a:pPr>
                      <a:r>
                        <a:rPr lang="en" sz="1800" b="1">
                          <a:solidFill>
                            <a:schemeClr val="dk1"/>
                          </a:solidFill>
                          <a:latin typeface="Hammersmith One"/>
                          <a:ea typeface="Hammersmith One"/>
                          <a:cs typeface="Hammersmith One"/>
                          <a:sym typeface="Hammersmith One"/>
                        </a:rPr>
                        <a:t>BERT Topic </a:t>
                      </a:r>
                      <a:endParaRPr sz="1800" b="1">
                        <a:solidFill>
                          <a:schemeClr val="dk1"/>
                        </a:solidFill>
                        <a:latin typeface="Hammersmith One"/>
                        <a:ea typeface="Hammersmith One"/>
                        <a:cs typeface="Hammersmith One"/>
                        <a:sym typeface="Hammersmith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200" dirty="0">
                          <a:solidFill>
                            <a:schemeClr val="dk1"/>
                          </a:solidFill>
                          <a:latin typeface="Barlow"/>
                          <a:ea typeface="Barlow"/>
                          <a:cs typeface="Barlow"/>
                          <a:sym typeface="Barlow"/>
                        </a:rPr>
                        <a:t>Helped us to see the overall sentiment distribution and also sentiment distribution by each of the 4 states.</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63875">
                <a:tc>
                  <a:txBody>
                    <a:bodyPr/>
                    <a:lstStyle/>
                    <a:p>
                      <a:pPr marL="0" lvl="0" indent="0" algn="ctr" rtl="0">
                        <a:lnSpc>
                          <a:spcPct val="115000"/>
                        </a:lnSpc>
                        <a:spcBef>
                          <a:spcPts val="0"/>
                        </a:spcBef>
                        <a:spcAft>
                          <a:spcPts val="0"/>
                        </a:spcAft>
                        <a:buNone/>
                      </a:pPr>
                      <a:r>
                        <a:rPr lang="en" sz="1800" b="1">
                          <a:solidFill>
                            <a:schemeClr val="dk1"/>
                          </a:solidFill>
                          <a:latin typeface="Hammersmith One"/>
                          <a:ea typeface="Hammersmith One"/>
                          <a:cs typeface="Hammersmith One"/>
                          <a:sym typeface="Hammersmith One"/>
                        </a:rPr>
                        <a:t>Tokenization </a:t>
                      </a:r>
                      <a:endParaRPr sz="1800" b="1">
                        <a:solidFill>
                          <a:schemeClr val="dk1"/>
                        </a:solidFill>
                        <a:latin typeface="Hammersmith One"/>
                        <a:ea typeface="Hammersmith One"/>
                        <a:cs typeface="Hammersmith One"/>
                        <a:sym typeface="Hammersmith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200">
                          <a:solidFill>
                            <a:schemeClr val="dk1"/>
                          </a:solidFill>
                          <a:latin typeface="Barlow"/>
                          <a:ea typeface="Barlow"/>
                          <a:cs typeface="Barlow"/>
                          <a:sym typeface="Barlow"/>
                        </a:rPr>
                        <a:t>Tokenization was used to break a sentence into set of words and further to  identify the root words and categorise it  into different forms of sentences and flag it as positive, negative or neutral words. This flagging  was then useful in finally identifying the sentiment of the review and the reviewer.</a:t>
                      </a:r>
                      <a:endParaRPr sz="120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963875">
                <a:tc>
                  <a:txBody>
                    <a:bodyPr/>
                    <a:lstStyle/>
                    <a:p>
                      <a:pPr marL="0" lvl="0" indent="0" algn="ctr" rtl="0">
                        <a:lnSpc>
                          <a:spcPct val="115000"/>
                        </a:lnSpc>
                        <a:spcBef>
                          <a:spcPts val="0"/>
                        </a:spcBef>
                        <a:spcAft>
                          <a:spcPts val="0"/>
                        </a:spcAft>
                        <a:buNone/>
                      </a:pPr>
                      <a:r>
                        <a:rPr lang="en" sz="1800" b="1">
                          <a:solidFill>
                            <a:schemeClr val="dk1"/>
                          </a:solidFill>
                          <a:latin typeface="Hammersmith One"/>
                          <a:ea typeface="Hammersmith One"/>
                          <a:cs typeface="Hammersmith One"/>
                          <a:sym typeface="Hammersmith One"/>
                        </a:rPr>
                        <a:t>Word Cloud </a:t>
                      </a:r>
                      <a:endParaRPr sz="1800" b="1">
                        <a:solidFill>
                          <a:schemeClr val="dk1"/>
                        </a:solidFill>
                        <a:latin typeface="Hammersmith One"/>
                        <a:ea typeface="Hammersmith One"/>
                        <a:cs typeface="Hammersmith One"/>
                        <a:sym typeface="Hammersmith 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200" dirty="0">
                          <a:solidFill>
                            <a:schemeClr val="dk1"/>
                          </a:solidFill>
                          <a:latin typeface="Barlow"/>
                          <a:ea typeface="Barlow"/>
                          <a:cs typeface="Barlow"/>
                          <a:sym typeface="Barlow"/>
                        </a:rPr>
                        <a:t>Helped to visually highlight the most frequent terms in positive, neutral and negative reviews, as well as by location. It helped us to  identify key themes and sentiments driving customer opinions across different states for Panda Express, aiding in deeper insights into customer preferences.</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33"/>
          <p:cNvSpPr txBox="1">
            <a:spLocks noGrp="1"/>
          </p:cNvSpPr>
          <p:nvPr>
            <p:ph type="title"/>
          </p:nvPr>
        </p:nvSpPr>
        <p:spPr>
          <a:xfrm>
            <a:off x="408878" y="431180"/>
            <a:ext cx="8348546" cy="683103"/>
          </a:xfrm>
          <a:prstGeom prst="rect">
            <a:avLst/>
          </a:prstGeom>
        </p:spPr>
        <p:txBody>
          <a:bodyPr spcFirstLastPara="1" wrap="square" lIns="91425" tIns="91425" rIns="91425" bIns="91425" anchor="t" anchorCtr="0">
            <a:noAutofit/>
          </a:bodyPr>
          <a:lstStyle/>
          <a:p>
            <a:pPr algn="ctr"/>
            <a:r>
              <a:rPr lang="en" sz="2500" dirty="0">
                <a:highlight>
                  <a:schemeClr val="accent1"/>
                </a:highlight>
              </a:rPr>
              <a:t>Sentiment Analysis Comparison – Basic vs. BERTopic</a:t>
            </a:r>
            <a:endParaRPr sz="2500" dirty="0">
              <a:highlight>
                <a:schemeClr val="accent1"/>
              </a:highlight>
            </a:endParaRPr>
          </a:p>
        </p:txBody>
      </p:sp>
      <p:graphicFrame>
        <p:nvGraphicFramePr>
          <p:cNvPr id="1720" name="Google Shape;1720;p33"/>
          <p:cNvGraphicFramePr/>
          <p:nvPr>
            <p:extLst>
              <p:ext uri="{D42A27DB-BD31-4B8C-83A1-F6EECF244321}">
                <p14:modId xmlns:p14="http://schemas.microsoft.com/office/powerpoint/2010/main" val="1099560071"/>
              </p:ext>
            </p:extLst>
          </p:nvPr>
        </p:nvGraphicFramePr>
        <p:xfrm>
          <a:off x="507975" y="1248825"/>
          <a:ext cx="6246275" cy="3592895"/>
        </p:xfrm>
        <a:graphic>
          <a:graphicData uri="http://schemas.openxmlformats.org/drawingml/2006/table">
            <a:tbl>
              <a:tblPr>
                <a:noFill/>
                <a:tableStyleId>{89CF377B-A5D7-430A-A9AD-32FAC32A4F51}</a:tableStyleId>
              </a:tblPr>
              <a:tblGrid>
                <a:gridCol w="892325">
                  <a:extLst>
                    <a:ext uri="{9D8B030D-6E8A-4147-A177-3AD203B41FA5}">
                      <a16:colId xmlns:a16="http://schemas.microsoft.com/office/drawing/2014/main" val="20000"/>
                    </a:ext>
                  </a:extLst>
                </a:gridCol>
                <a:gridCol w="892325">
                  <a:extLst>
                    <a:ext uri="{9D8B030D-6E8A-4147-A177-3AD203B41FA5}">
                      <a16:colId xmlns:a16="http://schemas.microsoft.com/office/drawing/2014/main" val="20001"/>
                    </a:ext>
                  </a:extLst>
                </a:gridCol>
                <a:gridCol w="892325">
                  <a:extLst>
                    <a:ext uri="{9D8B030D-6E8A-4147-A177-3AD203B41FA5}">
                      <a16:colId xmlns:a16="http://schemas.microsoft.com/office/drawing/2014/main" val="20002"/>
                    </a:ext>
                  </a:extLst>
                </a:gridCol>
                <a:gridCol w="892325">
                  <a:extLst>
                    <a:ext uri="{9D8B030D-6E8A-4147-A177-3AD203B41FA5}">
                      <a16:colId xmlns:a16="http://schemas.microsoft.com/office/drawing/2014/main" val="20003"/>
                    </a:ext>
                  </a:extLst>
                </a:gridCol>
                <a:gridCol w="892325">
                  <a:extLst>
                    <a:ext uri="{9D8B030D-6E8A-4147-A177-3AD203B41FA5}">
                      <a16:colId xmlns:a16="http://schemas.microsoft.com/office/drawing/2014/main" val="20004"/>
                    </a:ext>
                  </a:extLst>
                </a:gridCol>
                <a:gridCol w="892325">
                  <a:extLst>
                    <a:ext uri="{9D8B030D-6E8A-4147-A177-3AD203B41FA5}">
                      <a16:colId xmlns:a16="http://schemas.microsoft.com/office/drawing/2014/main" val="20005"/>
                    </a:ext>
                  </a:extLst>
                </a:gridCol>
                <a:gridCol w="892325">
                  <a:extLst>
                    <a:ext uri="{9D8B030D-6E8A-4147-A177-3AD203B41FA5}">
                      <a16:colId xmlns:a16="http://schemas.microsoft.com/office/drawing/2014/main" val="20006"/>
                    </a:ext>
                  </a:extLst>
                </a:gridCol>
              </a:tblGrid>
              <a:tr h="378350">
                <a:tc>
                  <a:txBody>
                    <a:bodyPr/>
                    <a:lstStyle/>
                    <a:p>
                      <a:pPr marL="0" lvl="0" indent="0" algn="ctr" rtl="0">
                        <a:spcBef>
                          <a:spcPts val="0"/>
                        </a:spcBef>
                        <a:spcAft>
                          <a:spcPts val="0"/>
                        </a:spcAft>
                        <a:buNone/>
                      </a:pPr>
                      <a:endParaRPr/>
                    </a:p>
                  </a:txBody>
                  <a:tcPr marL="91425" marR="91425" marT="91425" marB="91425" anchor="ctr"/>
                </a:tc>
                <a:tc gridSpan="3">
                  <a:txBody>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dirty="0">
                          <a:solidFill>
                            <a:srgbClr val="000000"/>
                          </a:solidFill>
                          <a:latin typeface="Arial"/>
                          <a:cs typeface="Arial"/>
                          <a:sym typeface="Arial"/>
                        </a:rPr>
                        <a:t>BASIC SENTIMENT</a:t>
                      </a:r>
                      <a:endParaRPr sz="1400" b="0" i="0" u="none" strike="noStrike" cap="none" dirty="0">
                        <a:solidFill>
                          <a:srgbClr val="000000"/>
                        </a:solidFill>
                        <a:latin typeface="Arial"/>
                        <a:cs typeface="Arial"/>
                        <a:sym typeface="Arial"/>
                      </a:endParaRPr>
                    </a:p>
                  </a:txBody>
                  <a:tcPr marL="91425" marR="91425" marT="91425" marB="91425" anchor="c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rtl="0">
                        <a:lnSpc>
                          <a:spcPct val="100000"/>
                        </a:lnSpc>
                        <a:spcBef>
                          <a:spcPts val="0"/>
                        </a:spcBef>
                        <a:spcAft>
                          <a:spcPts val="0"/>
                        </a:spcAft>
                        <a:buClr>
                          <a:srgbClr val="000000"/>
                        </a:buClr>
                        <a:buFont typeface="Arial"/>
                        <a:buNone/>
                      </a:pPr>
                      <a:r>
                        <a:rPr lang="en" sz="1400" b="0" i="0" u="none" strike="noStrike" cap="none" dirty="0">
                          <a:solidFill>
                            <a:srgbClr val="000000"/>
                          </a:solidFill>
                          <a:latin typeface="Arial"/>
                          <a:cs typeface="Arial"/>
                          <a:sym typeface="Arial"/>
                        </a:rPr>
                        <a:t>BERTopic  SENTIMENT</a:t>
                      </a:r>
                      <a:endParaRPr sz="1400" b="0" i="0" u="none" strike="noStrike" cap="none" dirty="0">
                        <a:solidFill>
                          <a:srgbClr val="000000"/>
                        </a:solidFill>
                        <a:latin typeface="Arial"/>
                        <a:cs typeface="Arial"/>
                        <a:sym typeface="Arial"/>
                      </a:endParaRPr>
                    </a:p>
                  </a:txBody>
                  <a:tcPr marL="91425" marR="91425" marT="91425" marB="91425" anchor="c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2100">
                <a:tc>
                  <a:txBody>
                    <a:bodyPr/>
                    <a:lstStyle/>
                    <a:p>
                      <a:pPr marL="0" lvl="0" indent="0" algn="ctr" rtl="0">
                        <a:spcBef>
                          <a:spcPts val="0"/>
                        </a:spcBef>
                        <a:spcAft>
                          <a:spcPts val="0"/>
                        </a:spcAft>
                        <a:buNone/>
                      </a:pPr>
                      <a:r>
                        <a:rPr lang="en" dirty="0"/>
                        <a:t>STATE</a:t>
                      </a:r>
                      <a:endParaRPr dirty="0"/>
                    </a:p>
                  </a:txBody>
                  <a:tcPr marL="91425" marR="91425" marT="91425" marB="91425" anchor="ctr">
                    <a:solidFill>
                      <a:schemeClr val="dk2"/>
                    </a:solidFill>
                  </a:tcPr>
                </a:tc>
                <a:tc>
                  <a:txBody>
                    <a:bodyPr/>
                    <a:lstStyle/>
                    <a:p>
                      <a:pPr marL="0" lvl="0" indent="0" algn="ctr" rtl="0">
                        <a:spcBef>
                          <a:spcPts val="0"/>
                        </a:spcBef>
                        <a:spcAft>
                          <a:spcPts val="0"/>
                        </a:spcAft>
                        <a:buNone/>
                      </a:pPr>
                      <a:r>
                        <a:rPr lang="en"/>
                        <a:t>Negative</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Netural</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dirty="0"/>
                        <a:t>Positive</a:t>
                      </a:r>
                      <a:endParaRPr dirty="0"/>
                    </a:p>
                  </a:txBody>
                  <a:tcPr marL="91425" marR="91425" marT="91425" marB="91425" anchor="ctr">
                    <a:solidFill>
                      <a:schemeClr val="lt2"/>
                    </a:solidFill>
                  </a:tcPr>
                </a:tc>
                <a:tc>
                  <a:txBody>
                    <a:bodyPr/>
                    <a:lstStyle/>
                    <a:p>
                      <a:pPr marL="0" lvl="0" indent="0" algn="ctr" rtl="0">
                        <a:spcBef>
                          <a:spcPts val="0"/>
                        </a:spcBef>
                        <a:spcAft>
                          <a:spcPts val="0"/>
                        </a:spcAft>
                        <a:buNone/>
                      </a:pPr>
                      <a:r>
                        <a:rPr lang="en"/>
                        <a:t>Negative</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Netural</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Positive</a:t>
                      </a:r>
                      <a:endParaRPr/>
                    </a:p>
                  </a:txBody>
                  <a:tcPr marL="91425" marR="91425" marT="91425" marB="91425" anchor="ctr">
                    <a:solidFill>
                      <a:schemeClr val="lt2"/>
                    </a:solidFill>
                  </a:tcPr>
                </a:tc>
                <a:extLst>
                  <a:ext uri="{0D108BD9-81ED-4DB2-BD59-A6C34878D82A}">
                    <a16:rowId xmlns:a16="http://schemas.microsoft.com/office/drawing/2014/main" val="10001"/>
                  </a:ext>
                </a:extLst>
              </a:tr>
              <a:tr h="785875">
                <a:tc>
                  <a:txBody>
                    <a:bodyPr/>
                    <a:lstStyle/>
                    <a:p>
                      <a:pPr marL="0" lvl="0" indent="0" algn="ctr" rtl="0">
                        <a:spcBef>
                          <a:spcPts val="0"/>
                        </a:spcBef>
                        <a:spcAft>
                          <a:spcPts val="0"/>
                        </a:spcAft>
                        <a:buNone/>
                      </a:pPr>
                      <a:r>
                        <a:rPr lang="en"/>
                        <a:t> Arizona (AZ)</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473</a:t>
                      </a:r>
                      <a:endParaRPr/>
                    </a:p>
                  </a:txBody>
                  <a:tcPr marL="91425" marR="91425" marT="91425" marB="91425" anchor="ctr"/>
                </a:tc>
                <a:tc>
                  <a:txBody>
                    <a:bodyPr/>
                    <a:lstStyle/>
                    <a:p>
                      <a:pPr marL="0" lvl="0" indent="0" algn="ctr" rtl="0">
                        <a:spcBef>
                          <a:spcPts val="0"/>
                        </a:spcBef>
                        <a:spcAft>
                          <a:spcPts val="0"/>
                        </a:spcAft>
                        <a:buNone/>
                      </a:pPr>
                      <a:r>
                        <a:rPr lang="en"/>
                        <a:t>308</a:t>
                      </a:r>
                      <a:endParaRPr/>
                    </a:p>
                  </a:txBody>
                  <a:tcPr marL="91425" marR="91425" marT="91425" marB="91425" anchor="ctr"/>
                </a:tc>
                <a:tc>
                  <a:txBody>
                    <a:bodyPr/>
                    <a:lstStyle/>
                    <a:p>
                      <a:pPr marL="0" lvl="0" indent="0" algn="ctr" rtl="0">
                        <a:spcBef>
                          <a:spcPts val="0"/>
                        </a:spcBef>
                        <a:spcAft>
                          <a:spcPts val="0"/>
                        </a:spcAft>
                        <a:buNone/>
                      </a:pPr>
                      <a:r>
                        <a:rPr lang="en"/>
                        <a:t>16</a:t>
                      </a:r>
                      <a:endParaRPr/>
                    </a:p>
                  </a:txBody>
                  <a:tcPr marL="91425" marR="91425" marT="91425" marB="91425" anchor="ctr"/>
                </a:tc>
                <a:tc>
                  <a:txBody>
                    <a:bodyPr/>
                    <a:lstStyle/>
                    <a:p>
                      <a:pPr marL="0" lvl="0" indent="0" algn="ctr" rtl="0">
                        <a:spcBef>
                          <a:spcPts val="0"/>
                        </a:spcBef>
                        <a:spcAft>
                          <a:spcPts val="0"/>
                        </a:spcAft>
                        <a:buNone/>
                      </a:pPr>
                      <a:r>
                        <a:rPr lang="en" dirty="0"/>
                        <a:t>244</a:t>
                      </a:r>
                      <a:endParaRPr dirty="0"/>
                    </a:p>
                  </a:txBody>
                  <a:tcPr marL="91425" marR="91425" marT="91425" marB="91425" anchor="ctr"/>
                </a:tc>
                <a:tc>
                  <a:txBody>
                    <a:bodyPr/>
                    <a:lstStyle/>
                    <a:p>
                      <a:pPr marL="0" lvl="0" indent="0" algn="ctr" rtl="0">
                        <a:spcBef>
                          <a:spcPts val="0"/>
                        </a:spcBef>
                        <a:spcAft>
                          <a:spcPts val="0"/>
                        </a:spcAft>
                        <a:buNone/>
                      </a:pPr>
                      <a:r>
                        <a:rPr lang="en"/>
                        <a:t>390</a:t>
                      </a:r>
                      <a:endParaRPr/>
                    </a:p>
                  </a:txBody>
                  <a:tcPr marL="91425" marR="91425" marT="91425" marB="91425" anchor="ctr"/>
                </a:tc>
                <a:tc>
                  <a:txBody>
                    <a:bodyPr/>
                    <a:lstStyle/>
                    <a:p>
                      <a:pPr marL="0" lvl="0" indent="0" algn="ctr" rtl="0">
                        <a:spcBef>
                          <a:spcPts val="0"/>
                        </a:spcBef>
                        <a:spcAft>
                          <a:spcPts val="0"/>
                        </a:spcAft>
                        <a:buNone/>
                      </a:pPr>
                      <a:r>
                        <a:rPr lang="en"/>
                        <a:t>163</a:t>
                      </a:r>
                      <a:endParaRPr/>
                    </a:p>
                  </a:txBody>
                  <a:tcPr marL="91425" marR="91425" marT="91425" marB="91425" anchor="ctr"/>
                </a:tc>
                <a:extLst>
                  <a:ext uri="{0D108BD9-81ED-4DB2-BD59-A6C34878D82A}">
                    <a16:rowId xmlns:a16="http://schemas.microsoft.com/office/drawing/2014/main" val="10002"/>
                  </a:ext>
                </a:extLst>
              </a:tr>
              <a:tr h="582100">
                <a:tc>
                  <a:txBody>
                    <a:bodyPr/>
                    <a:lstStyle/>
                    <a:p>
                      <a:pPr marL="0" lvl="0" indent="0" algn="ctr" rtl="0">
                        <a:spcBef>
                          <a:spcPts val="0"/>
                        </a:spcBef>
                        <a:spcAft>
                          <a:spcPts val="0"/>
                        </a:spcAft>
                        <a:buNone/>
                      </a:pPr>
                      <a:r>
                        <a:rPr lang="en"/>
                        <a:t>California (CA)</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112</a:t>
                      </a:r>
                      <a:endParaRPr/>
                    </a:p>
                  </a:txBody>
                  <a:tcPr marL="91425" marR="91425" marT="91425" marB="91425" anchor="ctr"/>
                </a:tc>
                <a:tc>
                  <a:txBody>
                    <a:bodyPr/>
                    <a:lstStyle/>
                    <a:p>
                      <a:pPr marL="0" lvl="0" indent="0" algn="ctr" rtl="0">
                        <a:spcBef>
                          <a:spcPts val="0"/>
                        </a:spcBef>
                        <a:spcAft>
                          <a:spcPts val="0"/>
                        </a:spcAft>
                        <a:buNone/>
                      </a:pPr>
                      <a:r>
                        <a:rPr lang="en"/>
                        <a:t>75</a:t>
                      </a:r>
                      <a:endParaRPr/>
                    </a:p>
                  </a:txBody>
                  <a:tcPr marL="91425" marR="91425" marT="91425" marB="91425" anchor="ctr"/>
                </a:tc>
                <a:tc>
                  <a:txBody>
                    <a:bodyPr/>
                    <a:lstStyle/>
                    <a:p>
                      <a:pPr marL="0" lvl="0" indent="0" algn="ctr" rtl="0">
                        <a:spcBef>
                          <a:spcPts val="0"/>
                        </a:spcBef>
                        <a:spcAft>
                          <a:spcPts val="0"/>
                        </a:spcAft>
                        <a:buNone/>
                      </a:pPr>
                      <a:r>
                        <a:rPr lang="en"/>
                        <a:t>13</a:t>
                      </a:r>
                      <a:endParaRPr/>
                    </a:p>
                  </a:txBody>
                  <a:tcPr marL="91425" marR="91425" marT="91425" marB="91425" anchor="ctr"/>
                </a:tc>
                <a:tc>
                  <a:txBody>
                    <a:bodyPr/>
                    <a:lstStyle/>
                    <a:p>
                      <a:pPr marL="0" lvl="0" indent="0" algn="ctr" rtl="0">
                        <a:spcBef>
                          <a:spcPts val="0"/>
                        </a:spcBef>
                        <a:spcAft>
                          <a:spcPts val="0"/>
                        </a:spcAft>
                        <a:buNone/>
                      </a:pPr>
                      <a:r>
                        <a:rPr lang="en" dirty="0"/>
                        <a:t>67</a:t>
                      </a:r>
                      <a:endParaRPr dirty="0"/>
                    </a:p>
                  </a:txBody>
                  <a:tcPr marL="91425" marR="91425" marT="91425" marB="91425" anchor="ctr"/>
                </a:tc>
                <a:tc>
                  <a:txBody>
                    <a:bodyPr/>
                    <a:lstStyle/>
                    <a:p>
                      <a:pPr marL="0" lvl="0" indent="0" algn="ctr" rtl="0">
                        <a:spcBef>
                          <a:spcPts val="0"/>
                        </a:spcBef>
                        <a:spcAft>
                          <a:spcPts val="0"/>
                        </a:spcAft>
                        <a:buNone/>
                      </a:pPr>
                      <a:r>
                        <a:rPr lang="en"/>
                        <a:t>75</a:t>
                      </a:r>
                      <a:endParaRPr/>
                    </a:p>
                  </a:txBody>
                  <a:tcPr marL="91425" marR="91425" marT="91425" marB="91425" anchor="ctr"/>
                </a:tc>
                <a:tc>
                  <a:txBody>
                    <a:bodyPr/>
                    <a:lstStyle/>
                    <a:p>
                      <a:pPr marL="0" lvl="0" indent="0" algn="ctr" rtl="0">
                        <a:spcBef>
                          <a:spcPts val="0"/>
                        </a:spcBef>
                        <a:spcAft>
                          <a:spcPts val="0"/>
                        </a:spcAft>
                        <a:buNone/>
                      </a:pPr>
                      <a:r>
                        <a:rPr lang="en"/>
                        <a:t>58</a:t>
                      </a:r>
                      <a:endParaRPr/>
                    </a:p>
                  </a:txBody>
                  <a:tcPr marL="91425" marR="91425" marT="91425" marB="91425" anchor="ctr"/>
                </a:tc>
                <a:extLst>
                  <a:ext uri="{0D108BD9-81ED-4DB2-BD59-A6C34878D82A}">
                    <a16:rowId xmlns:a16="http://schemas.microsoft.com/office/drawing/2014/main" val="10003"/>
                  </a:ext>
                </a:extLst>
              </a:tr>
              <a:tr h="582100">
                <a:tc>
                  <a:txBody>
                    <a:bodyPr/>
                    <a:lstStyle/>
                    <a:p>
                      <a:pPr marL="0" lvl="0" indent="0" algn="ctr" rtl="0">
                        <a:spcBef>
                          <a:spcPts val="0"/>
                        </a:spcBef>
                        <a:spcAft>
                          <a:spcPts val="0"/>
                        </a:spcAft>
                        <a:buNone/>
                      </a:pPr>
                      <a:r>
                        <a:rPr lang="en"/>
                        <a:t>Florida (FL)</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236</a:t>
                      </a:r>
                      <a:endParaRPr/>
                    </a:p>
                  </a:txBody>
                  <a:tcPr marL="91425" marR="91425" marT="91425" marB="91425" anchor="ctr"/>
                </a:tc>
                <a:tc>
                  <a:txBody>
                    <a:bodyPr/>
                    <a:lstStyle/>
                    <a:p>
                      <a:pPr marL="0" lvl="0" indent="0" algn="ctr" rtl="0">
                        <a:spcBef>
                          <a:spcPts val="0"/>
                        </a:spcBef>
                        <a:spcAft>
                          <a:spcPts val="0"/>
                        </a:spcAft>
                        <a:buNone/>
                      </a:pPr>
                      <a:r>
                        <a:rPr lang="en"/>
                        <a:t>203</a:t>
                      </a:r>
                      <a:endParaRPr/>
                    </a:p>
                  </a:txBody>
                  <a:tcPr marL="91425" marR="91425" marT="91425" marB="91425" anchor="ctr"/>
                </a:tc>
                <a:tc>
                  <a:txBody>
                    <a:bodyPr/>
                    <a:lstStyle/>
                    <a:p>
                      <a:pPr marL="0" lvl="0" indent="0" algn="ctr" rtl="0">
                        <a:spcBef>
                          <a:spcPts val="0"/>
                        </a:spcBef>
                        <a:spcAft>
                          <a:spcPts val="0"/>
                        </a:spcAft>
                        <a:buNone/>
                      </a:pPr>
                      <a:r>
                        <a:rPr lang="en"/>
                        <a:t>20</a:t>
                      </a:r>
                      <a:endParaRPr/>
                    </a:p>
                  </a:txBody>
                  <a:tcPr marL="91425" marR="91425" marT="91425" marB="91425" anchor="ctr"/>
                </a:tc>
                <a:tc>
                  <a:txBody>
                    <a:bodyPr/>
                    <a:lstStyle/>
                    <a:p>
                      <a:pPr marL="0" lvl="0" indent="0" algn="ctr" rtl="0">
                        <a:spcBef>
                          <a:spcPts val="0"/>
                        </a:spcBef>
                        <a:spcAft>
                          <a:spcPts val="0"/>
                        </a:spcAft>
                        <a:buNone/>
                      </a:pPr>
                      <a:r>
                        <a:rPr lang="en"/>
                        <a:t>127</a:t>
                      </a:r>
                      <a:endParaRPr/>
                    </a:p>
                  </a:txBody>
                  <a:tcPr marL="91425" marR="91425" marT="91425" marB="91425" anchor="ctr"/>
                </a:tc>
                <a:tc>
                  <a:txBody>
                    <a:bodyPr/>
                    <a:lstStyle/>
                    <a:p>
                      <a:pPr marL="0" lvl="0" indent="0" algn="ctr" rtl="0">
                        <a:spcBef>
                          <a:spcPts val="0"/>
                        </a:spcBef>
                        <a:spcAft>
                          <a:spcPts val="0"/>
                        </a:spcAft>
                        <a:buNone/>
                      </a:pPr>
                      <a:r>
                        <a:rPr lang="en"/>
                        <a:t>177</a:t>
                      </a:r>
                      <a:endParaRPr/>
                    </a:p>
                  </a:txBody>
                  <a:tcPr marL="91425" marR="91425" marT="91425" marB="91425" anchor="ctr"/>
                </a:tc>
                <a:tc>
                  <a:txBody>
                    <a:bodyPr/>
                    <a:lstStyle/>
                    <a:p>
                      <a:pPr marL="0" lvl="0" indent="0" algn="ctr" rtl="0">
                        <a:spcBef>
                          <a:spcPts val="0"/>
                        </a:spcBef>
                        <a:spcAft>
                          <a:spcPts val="0"/>
                        </a:spcAft>
                        <a:buNone/>
                      </a:pPr>
                      <a:r>
                        <a:rPr lang="en"/>
                        <a:t>155</a:t>
                      </a:r>
                      <a:endParaRPr/>
                    </a:p>
                  </a:txBody>
                  <a:tcPr marL="91425" marR="91425" marT="91425" marB="91425" anchor="ctr"/>
                </a:tc>
                <a:extLst>
                  <a:ext uri="{0D108BD9-81ED-4DB2-BD59-A6C34878D82A}">
                    <a16:rowId xmlns:a16="http://schemas.microsoft.com/office/drawing/2014/main" val="10004"/>
                  </a:ext>
                </a:extLst>
              </a:tr>
              <a:tr h="582100">
                <a:tc>
                  <a:txBody>
                    <a:bodyPr/>
                    <a:lstStyle/>
                    <a:p>
                      <a:pPr marL="0" lvl="0" indent="0" algn="ctr" rtl="0">
                        <a:spcBef>
                          <a:spcPts val="0"/>
                        </a:spcBef>
                        <a:spcAft>
                          <a:spcPts val="0"/>
                        </a:spcAft>
                        <a:buNone/>
                      </a:pPr>
                      <a:r>
                        <a:rPr lang="en"/>
                        <a:t>Indiana (IN)</a:t>
                      </a:r>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a:t>164</a:t>
                      </a:r>
                      <a:endParaRPr/>
                    </a:p>
                  </a:txBody>
                  <a:tcPr marL="91425" marR="91425" marT="91425" marB="91425" anchor="ctr"/>
                </a:tc>
                <a:tc>
                  <a:txBody>
                    <a:bodyPr/>
                    <a:lstStyle/>
                    <a:p>
                      <a:pPr marL="0" lvl="0" indent="0" algn="ctr" rtl="0">
                        <a:spcBef>
                          <a:spcPts val="0"/>
                        </a:spcBef>
                        <a:spcAft>
                          <a:spcPts val="0"/>
                        </a:spcAft>
                        <a:buNone/>
                      </a:pPr>
                      <a:r>
                        <a:rPr lang="en"/>
                        <a:t>208</a:t>
                      </a:r>
                      <a:endParaRPr/>
                    </a:p>
                  </a:txBody>
                  <a:tcPr marL="91425" marR="91425" marT="91425" marB="91425" anchor="ctr"/>
                </a:tc>
                <a:tc>
                  <a:txBody>
                    <a:bodyPr/>
                    <a:lstStyle/>
                    <a:p>
                      <a:pPr marL="0" lvl="0" indent="0" algn="ctr" rtl="0">
                        <a:spcBef>
                          <a:spcPts val="0"/>
                        </a:spcBef>
                        <a:spcAft>
                          <a:spcPts val="0"/>
                        </a:spcAft>
                        <a:buNone/>
                      </a:pPr>
                      <a:r>
                        <a:rPr lang="en"/>
                        <a:t>11</a:t>
                      </a:r>
                      <a:endParaRPr/>
                    </a:p>
                  </a:txBody>
                  <a:tcPr marL="91425" marR="91425" marT="91425" marB="91425" anchor="ctr"/>
                </a:tc>
                <a:tc>
                  <a:txBody>
                    <a:bodyPr/>
                    <a:lstStyle/>
                    <a:p>
                      <a:pPr marL="0" lvl="0" indent="0" algn="ctr" rtl="0">
                        <a:spcBef>
                          <a:spcPts val="0"/>
                        </a:spcBef>
                        <a:spcAft>
                          <a:spcPts val="0"/>
                        </a:spcAft>
                        <a:buNone/>
                      </a:pPr>
                      <a:r>
                        <a:rPr lang="en"/>
                        <a:t>101</a:t>
                      </a:r>
                      <a:endParaRPr/>
                    </a:p>
                  </a:txBody>
                  <a:tcPr marL="91425" marR="91425" marT="91425" marB="91425" anchor="ctr"/>
                </a:tc>
                <a:tc>
                  <a:txBody>
                    <a:bodyPr/>
                    <a:lstStyle/>
                    <a:p>
                      <a:pPr marL="0" lvl="0" indent="0" algn="ctr" rtl="0">
                        <a:spcBef>
                          <a:spcPts val="0"/>
                        </a:spcBef>
                        <a:spcAft>
                          <a:spcPts val="0"/>
                        </a:spcAft>
                        <a:buNone/>
                      </a:pPr>
                      <a:r>
                        <a:rPr lang="en"/>
                        <a:t>147</a:t>
                      </a:r>
                      <a:endParaRPr/>
                    </a:p>
                  </a:txBody>
                  <a:tcPr marL="91425" marR="91425" marT="91425" marB="91425" anchor="ctr"/>
                </a:tc>
                <a:tc>
                  <a:txBody>
                    <a:bodyPr/>
                    <a:lstStyle/>
                    <a:p>
                      <a:pPr marL="0" lvl="0" indent="0" algn="ctr" rtl="0">
                        <a:spcBef>
                          <a:spcPts val="0"/>
                        </a:spcBef>
                        <a:spcAft>
                          <a:spcPts val="0"/>
                        </a:spcAft>
                        <a:buNone/>
                      </a:pPr>
                      <a:r>
                        <a:rPr lang="en" dirty="0"/>
                        <a:t>135</a:t>
                      </a:r>
                      <a:endParaRPr dirty="0"/>
                    </a:p>
                  </a:txBody>
                  <a:tcPr marL="91425" marR="91425" marT="91425" marB="91425" anchor="ctr"/>
                </a:tc>
                <a:extLst>
                  <a:ext uri="{0D108BD9-81ED-4DB2-BD59-A6C34878D82A}">
                    <a16:rowId xmlns:a16="http://schemas.microsoft.com/office/drawing/2014/main" val="10005"/>
                  </a:ext>
                </a:extLst>
              </a:tr>
            </a:tbl>
          </a:graphicData>
        </a:graphic>
      </p:graphicFrame>
      <p:sp>
        <p:nvSpPr>
          <p:cNvPr id="1721" name="Google Shape;1721;p33"/>
          <p:cNvSpPr/>
          <p:nvPr/>
        </p:nvSpPr>
        <p:spPr>
          <a:xfrm>
            <a:off x="6807200" y="1134525"/>
            <a:ext cx="2169600" cy="370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100" b="1"/>
              <a:t>Key Takeaways :</a:t>
            </a:r>
            <a:endParaRPr sz="1100" b="1"/>
          </a:p>
          <a:p>
            <a:pPr marL="0" lvl="0" indent="0" algn="l" rtl="0">
              <a:lnSpc>
                <a:spcPct val="115000"/>
              </a:lnSpc>
              <a:spcBef>
                <a:spcPts val="1200"/>
              </a:spcBef>
              <a:spcAft>
                <a:spcPts val="0"/>
              </a:spcAft>
              <a:buNone/>
            </a:pPr>
            <a:r>
              <a:rPr lang="en" sz="1100" b="1"/>
              <a:t>Basic Sentiment Analysis:</a:t>
            </a:r>
            <a:r>
              <a:rPr lang="en" sz="1100"/>
              <a:t> Higher </a:t>
            </a:r>
            <a:r>
              <a:rPr lang="en" sz="1100" b="1"/>
              <a:t>negative</a:t>
            </a:r>
            <a:r>
              <a:rPr lang="en" sz="1100"/>
              <a:t> sentiment in all states, </a:t>
            </a:r>
            <a:r>
              <a:rPr lang="en" sz="1100" b="1"/>
              <a:t>few positive</a:t>
            </a:r>
            <a:r>
              <a:rPr lang="en" sz="1100"/>
              <a:t> reviews detected.</a:t>
            </a:r>
            <a:endParaRPr sz="1100"/>
          </a:p>
          <a:p>
            <a:pPr marL="0" lvl="0" indent="0" algn="l" rtl="0">
              <a:lnSpc>
                <a:spcPct val="115000"/>
              </a:lnSpc>
              <a:spcBef>
                <a:spcPts val="1200"/>
              </a:spcBef>
              <a:spcAft>
                <a:spcPts val="0"/>
              </a:spcAft>
              <a:buNone/>
            </a:pPr>
            <a:r>
              <a:rPr lang="en" sz="1100" b="1"/>
              <a:t>BERTopic Analysis:</a:t>
            </a:r>
            <a:r>
              <a:rPr lang="en" sz="1100"/>
              <a:t> More </a:t>
            </a:r>
            <a:r>
              <a:rPr lang="en" sz="1100" b="1"/>
              <a:t>neutral and positive</a:t>
            </a:r>
            <a:r>
              <a:rPr lang="en" sz="1100"/>
              <a:t> reviews detected, showing a more balanced sentiment.</a:t>
            </a:r>
            <a:endParaRPr sz="1100"/>
          </a:p>
          <a:p>
            <a:pPr marL="0" lvl="0" indent="0" algn="l" rtl="0">
              <a:lnSpc>
                <a:spcPct val="115000"/>
              </a:lnSpc>
              <a:spcBef>
                <a:spcPts val="1200"/>
              </a:spcBef>
              <a:spcAft>
                <a:spcPts val="0"/>
              </a:spcAft>
              <a:buNone/>
            </a:pPr>
            <a:r>
              <a:rPr lang="en" sz="1100"/>
              <a:t>Differences in sentiment classification suggest </a:t>
            </a:r>
            <a:r>
              <a:rPr lang="en" sz="1100" b="1"/>
              <a:t>BERTopic captures more context</a:t>
            </a:r>
            <a:r>
              <a:rPr lang="en" sz="1100"/>
              <a:t>, while Basic Analysis may overemphasize negativity.</a:t>
            </a:r>
            <a:endParaRPr sz="1100"/>
          </a:p>
          <a:p>
            <a:pPr marL="0" lvl="0" indent="0" algn="ctr" rtl="0">
              <a:spcBef>
                <a:spcPts val="1200"/>
              </a:spcBef>
              <a:spcAft>
                <a:spcPts val="0"/>
              </a:spcAft>
              <a:buNone/>
            </a:pP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4"/>
          <p:cNvSpPr txBox="1">
            <a:spLocks noGrp="1"/>
          </p:cNvSpPr>
          <p:nvPr>
            <p:ph type="title"/>
          </p:nvPr>
        </p:nvSpPr>
        <p:spPr>
          <a:xfrm>
            <a:off x="713100" y="54158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highlight>
                  <a:schemeClr val="accent1"/>
                </a:highlight>
              </a:rPr>
              <a:t>Visualizations and Summarize Findings </a:t>
            </a:r>
            <a:endParaRPr sz="2500" dirty="0">
              <a:highlight>
                <a:schemeClr val="accent1"/>
              </a:highlight>
            </a:endParaRPr>
          </a:p>
        </p:txBody>
      </p:sp>
      <p:grpSp>
        <p:nvGrpSpPr>
          <p:cNvPr id="1727" name="Google Shape;1727;p34"/>
          <p:cNvGrpSpPr/>
          <p:nvPr/>
        </p:nvGrpSpPr>
        <p:grpSpPr>
          <a:xfrm>
            <a:off x="885291" y="3585486"/>
            <a:ext cx="326215" cy="325575"/>
            <a:chOff x="3463533" y="2761930"/>
            <a:chExt cx="384144" cy="383391"/>
          </a:xfrm>
        </p:grpSpPr>
        <p:sp>
          <p:nvSpPr>
            <p:cNvPr id="1728" name="Google Shape;1728;p34"/>
            <p:cNvSpPr/>
            <p:nvPr/>
          </p:nvSpPr>
          <p:spPr>
            <a:xfrm>
              <a:off x="3600068" y="2761930"/>
              <a:ext cx="247610" cy="224676"/>
            </a:xfrm>
            <a:custGeom>
              <a:avLst/>
              <a:gdLst/>
              <a:ahLst/>
              <a:cxnLst/>
              <a:rect l="l" t="t" r="r" b="b"/>
              <a:pathLst>
                <a:path w="7860" h="7132" extrusionOk="0">
                  <a:moveTo>
                    <a:pt x="2141" y="1774"/>
                  </a:moveTo>
                  <a:cubicBezTo>
                    <a:pt x="2233" y="1774"/>
                    <a:pt x="2322" y="1810"/>
                    <a:pt x="2382" y="1881"/>
                  </a:cubicBezTo>
                  <a:cubicBezTo>
                    <a:pt x="2525" y="2024"/>
                    <a:pt x="2525" y="2239"/>
                    <a:pt x="2382" y="2381"/>
                  </a:cubicBezTo>
                  <a:lnTo>
                    <a:pt x="1929" y="2858"/>
                  </a:lnTo>
                  <a:lnTo>
                    <a:pt x="2382" y="3310"/>
                  </a:lnTo>
                  <a:cubicBezTo>
                    <a:pt x="2525" y="3453"/>
                    <a:pt x="2525" y="3667"/>
                    <a:pt x="2382" y="3810"/>
                  </a:cubicBezTo>
                  <a:cubicBezTo>
                    <a:pt x="2322" y="3882"/>
                    <a:pt x="2233" y="3917"/>
                    <a:pt x="2141" y="3917"/>
                  </a:cubicBezTo>
                  <a:cubicBezTo>
                    <a:pt x="2049" y="3917"/>
                    <a:pt x="1953" y="3882"/>
                    <a:pt x="1882" y="3810"/>
                  </a:cubicBezTo>
                  <a:lnTo>
                    <a:pt x="1167" y="3096"/>
                  </a:lnTo>
                  <a:cubicBezTo>
                    <a:pt x="1024" y="2953"/>
                    <a:pt x="1024" y="2739"/>
                    <a:pt x="1167" y="2596"/>
                  </a:cubicBezTo>
                  <a:lnTo>
                    <a:pt x="1882" y="1881"/>
                  </a:lnTo>
                  <a:cubicBezTo>
                    <a:pt x="1953" y="1810"/>
                    <a:pt x="2049" y="1774"/>
                    <a:pt x="2141" y="1774"/>
                  </a:cubicBezTo>
                  <a:close/>
                  <a:moveTo>
                    <a:pt x="5713" y="1774"/>
                  </a:moveTo>
                  <a:cubicBezTo>
                    <a:pt x="5805" y="1774"/>
                    <a:pt x="5895" y="1810"/>
                    <a:pt x="5954" y="1881"/>
                  </a:cubicBezTo>
                  <a:lnTo>
                    <a:pt x="6669" y="2596"/>
                  </a:lnTo>
                  <a:cubicBezTo>
                    <a:pt x="6811" y="2739"/>
                    <a:pt x="6811" y="2953"/>
                    <a:pt x="6669" y="3096"/>
                  </a:cubicBezTo>
                  <a:lnTo>
                    <a:pt x="5954" y="3810"/>
                  </a:lnTo>
                  <a:cubicBezTo>
                    <a:pt x="5895" y="3882"/>
                    <a:pt x="5805" y="3917"/>
                    <a:pt x="5713" y="3917"/>
                  </a:cubicBezTo>
                  <a:cubicBezTo>
                    <a:pt x="5621" y="3917"/>
                    <a:pt x="5525" y="3882"/>
                    <a:pt x="5454" y="3810"/>
                  </a:cubicBezTo>
                  <a:cubicBezTo>
                    <a:pt x="5311" y="3667"/>
                    <a:pt x="5311" y="3453"/>
                    <a:pt x="5454" y="3310"/>
                  </a:cubicBezTo>
                  <a:lnTo>
                    <a:pt x="5930" y="2858"/>
                  </a:lnTo>
                  <a:lnTo>
                    <a:pt x="5454" y="2381"/>
                  </a:lnTo>
                  <a:cubicBezTo>
                    <a:pt x="5311" y="2239"/>
                    <a:pt x="5311" y="2024"/>
                    <a:pt x="5454" y="1881"/>
                  </a:cubicBezTo>
                  <a:cubicBezTo>
                    <a:pt x="5525" y="1810"/>
                    <a:pt x="5621" y="1774"/>
                    <a:pt x="5713" y="1774"/>
                  </a:cubicBezTo>
                  <a:close/>
                  <a:moveTo>
                    <a:pt x="4274" y="1061"/>
                  </a:moveTo>
                  <a:cubicBezTo>
                    <a:pt x="4302" y="1061"/>
                    <a:pt x="4330" y="1065"/>
                    <a:pt x="4359" y="1072"/>
                  </a:cubicBezTo>
                  <a:cubicBezTo>
                    <a:pt x="4573" y="1119"/>
                    <a:pt x="4668" y="1310"/>
                    <a:pt x="4620" y="1500"/>
                  </a:cubicBezTo>
                  <a:lnTo>
                    <a:pt x="3906" y="4358"/>
                  </a:lnTo>
                  <a:cubicBezTo>
                    <a:pt x="3866" y="4520"/>
                    <a:pt x="3722" y="4631"/>
                    <a:pt x="3562" y="4631"/>
                  </a:cubicBezTo>
                  <a:cubicBezTo>
                    <a:pt x="3534" y="4631"/>
                    <a:pt x="3506" y="4627"/>
                    <a:pt x="3477" y="4620"/>
                  </a:cubicBezTo>
                  <a:cubicBezTo>
                    <a:pt x="3287" y="4572"/>
                    <a:pt x="3168" y="4382"/>
                    <a:pt x="3215" y="4191"/>
                  </a:cubicBezTo>
                  <a:lnTo>
                    <a:pt x="3930" y="1334"/>
                  </a:lnTo>
                  <a:cubicBezTo>
                    <a:pt x="3970" y="1172"/>
                    <a:pt x="4114" y="1061"/>
                    <a:pt x="4274" y="1061"/>
                  </a:cubicBezTo>
                  <a:close/>
                  <a:moveTo>
                    <a:pt x="1787" y="0"/>
                  </a:moveTo>
                  <a:cubicBezTo>
                    <a:pt x="786" y="0"/>
                    <a:pt x="0" y="786"/>
                    <a:pt x="0" y="1786"/>
                  </a:cubicBezTo>
                  <a:lnTo>
                    <a:pt x="0" y="3929"/>
                  </a:lnTo>
                  <a:cubicBezTo>
                    <a:pt x="0" y="4906"/>
                    <a:pt x="786" y="5692"/>
                    <a:pt x="1787" y="5692"/>
                  </a:cubicBezTo>
                  <a:lnTo>
                    <a:pt x="2144" y="5692"/>
                  </a:lnTo>
                  <a:lnTo>
                    <a:pt x="2144" y="6763"/>
                  </a:lnTo>
                  <a:cubicBezTo>
                    <a:pt x="2144" y="6930"/>
                    <a:pt x="2239" y="7049"/>
                    <a:pt x="2358" y="7097"/>
                  </a:cubicBezTo>
                  <a:cubicBezTo>
                    <a:pt x="2406" y="7121"/>
                    <a:pt x="2453" y="7131"/>
                    <a:pt x="2499" y="7131"/>
                  </a:cubicBezTo>
                  <a:cubicBezTo>
                    <a:pt x="2591" y="7131"/>
                    <a:pt x="2676" y="7089"/>
                    <a:pt x="2739" y="7025"/>
                  </a:cubicBezTo>
                  <a:lnTo>
                    <a:pt x="4073" y="5692"/>
                  </a:lnTo>
                  <a:lnTo>
                    <a:pt x="6073" y="5692"/>
                  </a:lnTo>
                  <a:cubicBezTo>
                    <a:pt x="7050" y="5692"/>
                    <a:pt x="7859" y="4906"/>
                    <a:pt x="7859" y="3929"/>
                  </a:cubicBezTo>
                  <a:lnTo>
                    <a:pt x="7859" y="1786"/>
                  </a:lnTo>
                  <a:cubicBezTo>
                    <a:pt x="7859" y="786"/>
                    <a:pt x="7050" y="0"/>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29" name="Google Shape;1729;p34"/>
            <p:cNvSpPr/>
            <p:nvPr/>
          </p:nvSpPr>
          <p:spPr>
            <a:xfrm>
              <a:off x="3463533" y="3008726"/>
              <a:ext cx="204073" cy="136595"/>
            </a:xfrm>
            <a:custGeom>
              <a:avLst/>
              <a:gdLst/>
              <a:ahLst/>
              <a:cxnLst/>
              <a:rect l="l" t="t" r="r" b="b"/>
              <a:pathLst>
                <a:path w="6478" h="4336" extrusionOk="0">
                  <a:moveTo>
                    <a:pt x="1215" y="1"/>
                  </a:moveTo>
                  <a:cubicBezTo>
                    <a:pt x="477" y="596"/>
                    <a:pt x="0" y="1501"/>
                    <a:pt x="0" y="2501"/>
                  </a:cubicBezTo>
                  <a:lnTo>
                    <a:pt x="0" y="3978"/>
                  </a:lnTo>
                  <a:cubicBezTo>
                    <a:pt x="0" y="4192"/>
                    <a:pt x="167" y="4335"/>
                    <a:pt x="357" y="4335"/>
                  </a:cubicBezTo>
                  <a:lnTo>
                    <a:pt x="6121" y="4335"/>
                  </a:lnTo>
                  <a:cubicBezTo>
                    <a:pt x="6311" y="4335"/>
                    <a:pt x="6478" y="4192"/>
                    <a:pt x="6478" y="3978"/>
                  </a:cubicBezTo>
                  <a:lnTo>
                    <a:pt x="6478" y="2501"/>
                  </a:lnTo>
                  <a:cubicBezTo>
                    <a:pt x="6478" y="1501"/>
                    <a:pt x="6001" y="596"/>
                    <a:pt x="5263" y="1"/>
                  </a:cubicBezTo>
                  <a:cubicBezTo>
                    <a:pt x="4716" y="453"/>
                    <a:pt x="4025" y="715"/>
                    <a:pt x="3263" y="715"/>
                  </a:cubicBezTo>
                  <a:cubicBezTo>
                    <a:pt x="2501" y="715"/>
                    <a:pt x="1763" y="453"/>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30" name="Google Shape;1730;p34"/>
            <p:cNvSpPr/>
            <p:nvPr/>
          </p:nvSpPr>
          <p:spPr>
            <a:xfrm>
              <a:off x="3486027" y="2851935"/>
              <a:ext cx="152346" cy="156819"/>
            </a:xfrm>
            <a:custGeom>
              <a:avLst/>
              <a:gdLst/>
              <a:ahLst/>
              <a:cxnLst/>
              <a:rect l="l" t="t" r="r" b="b"/>
              <a:pathLst>
                <a:path w="4836" h="4978" extrusionOk="0">
                  <a:moveTo>
                    <a:pt x="2549" y="1"/>
                  </a:moveTo>
                  <a:cubicBezTo>
                    <a:pt x="1168" y="1"/>
                    <a:pt x="1" y="1120"/>
                    <a:pt x="1" y="2477"/>
                  </a:cubicBezTo>
                  <a:cubicBezTo>
                    <a:pt x="1" y="3859"/>
                    <a:pt x="1168" y="4978"/>
                    <a:pt x="2549" y="4978"/>
                  </a:cubicBezTo>
                  <a:cubicBezTo>
                    <a:pt x="3573" y="4978"/>
                    <a:pt x="4454" y="4359"/>
                    <a:pt x="4835" y="3478"/>
                  </a:cubicBezTo>
                  <a:cubicBezTo>
                    <a:pt x="3740" y="3216"/>
                    <a:pt x="2906" y="2239"/>
                    <a:pt x="2906" y="1072"/>
                  </a:cubicBezTo>
                  <a:lnTo>
                    <a:pt x="2906" y="25"/>
                  </a:lnTo>
                  <a:cubicBezTo>
                    <a:pt x="2787" y="1"/>
                    <a:pt x="2668" y="1"/>
                    <a:pt x="2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731" name="Google Shape;1731;p34"/>
          <p:cNvSpPr/>
          <p:nvPr/>
        </p:nvSpPr>
        <p:spPr>
          <a:xfrm>
            <a:off x="804475" y="1114275"/>
            <a:ext cx="5224200" cy="38115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pic>
        <p:nvPicPr>
          <p:cNvPr id="1732" name="Google Shape;1732;p34"/>
          <p:cNvPicPr preferRelativeResize="0"/>
          <p:nvPr/>
        </p:nvPicPr>
        <p:blipFill>
          <a:blip r:embed="rId3">
            <a:alphaModFix/>
          </a:blip>
          <a:stretch>
            <a:fillRect/>
          </a:stretch>
        </p:blipFill>
        <p:spPr>
          <a:xfrm>
            <a:off x="1069300" y="1267700"/>
            <a:ext cx="4694549" cy="2608100"/>
          </a:xfrm>
          <a:prstGeom prst="rect">
            <a:avLst/>
          </a:prstGeom>
          <a:noFill/>
          <a:ln>
            <a:noFill/>
          </a:ln>
        </p:spPr>
      </p:pic>
      <p:sp>
        <p:nvSpPr>
          <p:cNvPr id="1733" name="Google Shape;1733;p34"/>
          <p:cNvSpPr/>
          <p:nvPr/>
        </p:nvSpPr>
        <p:spPr>
          <a:xfrm>
            <a:off x="6364650" y="1408300"/>
            <a:ext cx="2418000" cy="314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Barlow"/>
              <a:buAutoNum type="arabicPeriod"/>
            </a:pPr>
            <a:r>
              <a:rPr lang="en">
                <a:latin typeface="Barlow"/>
                <a:ea typeface="Barlow"/>
                <a:cs typeface="Barlow"/>
                <a:sym typeface="Barlow"/>
              </a:rPr>
              <a:t>Food Quality (eg. fresh)</a:t>
            </a:r>
            <a:endParaRPr>
              <a:latin typeface="Barlow"/>
              <a:ea typeface="Barlow"/>
              <a:cs typeface="Barlow"/>
              <a:sym typeface="Barlow"/>
            </a:endParaRPr>
          </a:p>
          <a:p>
            <a:pPr marL="457200" lvl="0" indent="-317500" algn="l" rtl="0">
              <a:spcBef>
                <a:spcPts val="0"/>
              </a:spcBef>
              <a:spcAft>
                <a:spcPts val="0"/>
              </a:spcAft>
              <a:buSzPts val="1400"/>
              <a:buFont typeface="Barlow"/>
              <a:buAutoNum type="arabicPeriod"/>
            </a:pPr>
            <a:r>
              <a:rPr lang="en">
                <a:latin typeface="Barlow"/>
                <a:ea typeface="Barlow"/>
                <a:cs typeface="Barlow"/>
                <a:sym typeface="Barlow"/>
              </a:rPr>
              <a:t>Service Experience (e.g.  staff,service)</a:t>
            </a:r>
            <a:endParaRPr>
              <a:latin typeface="Barlow"/>
              <a:ea typeface="Barlow"/>
              <a:cs typeface="Barlow"/>
              <a:sym typeface="Barlow"/>
            </a:endParaRPr>
          </a:p>
          <a:p>
            <a:pPr marL="457200" lvl="0" indent="-317500" algn="l" rtl="0">
              <a:spcBef>
                <a:spcPts val="0"/>
              </a:spcBef>
              <a:spcAft>
                <a:spcPts val="0"/>
              </a:spcAft>
              <a:buSzPts val="1400"/>
              <a:buFont typeface="Barlow"/>
              <a:buAutoNum type="arabicPeriod"/>
            </a:pPr>
            <a:r>
              <a:rPr lang="en">
                <a:latin typeface="Barlow"/>
                <a:ea typeface="Barlow"/>
                <a:cs typeface="Barlow"/>
                <a:sym typeface="Barlow"/>
              </a:rPr>
              <a:t>Time &amp; Convenience (e.g. Time)</a:t>
            </a:r>
            <a:endParaRPr>
              <a:latin typeface="Barlow"/>
              <a:ea typeface="Barlow"/>
              <a:cs typeface="Barlow"/>
              <a:sym typeface="Barlow"/>
            </a:endParaRPr>
          </a:p>
          <a:p>
            <a:pPr marL="457200" lvl="0" indent="-317500" algn="l" rtl="0">
              <a:spcBef>
                <a:spcPts val="0"/>
              </a:spcBef>
              <a:spcAft>
                <a:spcPts val="0"/>
              </a:spcAft>
              <a:buSzPts val="1400"/>
              <a:buFont typeface="Barlow"/>
              <a:buAutoNum type="arabicPeriod"/>
            </a:pPr>
            <a:r>
              <a:rPr lang="en">
                <a:latin typeface="Barlow"/>
                <a:ea typeface="Barlow"/>
                <a:cs typeface="Barlow"/>
                <a:sym typeface="Barlow"/>
              </a:rPr>
              <a:t>Mixed Customer Sentiment (e.g. Good)</a:t>
            </a:r>
            <a:endParaRPr>
              <a:latin typeface="Barlow"/>
              <a:ea typeface="Barlow"/>
              <a:cs typeface="Barlow"/>
              <a:sym typeface="Barlow"/>
            </a:endParaRPr>
          </a:p>
        </p:txBody>
      </p:sp>
      <p:pic>
        <p:nvPicPr>
          <p:cNvPr id="1734" name="Google Shape;1734;p34"/>
          <p:cNvPicPr preferRelativeResize="0"/>
          <p:nvPr/>
        </p:nvPicPr>
        <p:blipFill>
          <a:blip r:embed="rId4">
            <a:alphaModFix/>
          </a:blip>
          <a:stretch>
            <a:fillRect/>
          </a:stretch>
        </p:blipFill>
        <p:spPr>
          <a:xfrm>
            <a:off x="1567075" y="4029225"/>
            <a:ext cx="3921050" cy="827453"/>
          </a:xfrm>
          <a:prstGeom prst="rect">
            <a:avLst/>
          </a:prstGeom>
          <a:noFill/>
          <a:ln>
            <a:noFill/>
          </a:ln>
        </p:spPr>
      </p:pic>
    </p:spTree>
  </p:cSld>
  <p:clrMapOvr>
    <a:masterClrMapping/>
  </p:clrMapOvr>
</p:sld>
</file>

<file path=ppt/theme/theme1.xml><?xml version="1.0" encoding="utf-8"?>
<a:theme xmlns:a="http://schemas.openxmlformats.org/drawingml/2006/main" name="Academic Review Meeting by Slidesgo">
  <a:themeElements>
    <a:clrScheme name="Simple Light">
      <a:dk1>
        <a:srgbClr val="242424"/>
      </a:dk1>
      <a:lt1>
        <a:srgbClr val="FFFFFF"/>
      </a:lt1>
      <a:dk2>
        <a:srgbClr val="FF7771"/>
      </a:dk2>
      <a:lt2>
        <a:srgbClr val="F69A5B"/>
      </a:lt2>
      <a:accent1>
        <a:srgbClr val="D4D86F"/>
      </a:accent1>
      <a:accent2>
        <a:srgbClr val="F1FAFF"/>
      </a:accent2>
      <a:accent3>
        <a:srgbClr val="98CCE7"/>
      </a:accent3>
      <a:accent4>
        <a:srgbClr val="58A0C5"/>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1188</Words>
  <Application>Microsoft Office PowerPoint</Application>
  <PresentationFormat>On-screen Show (16:9)</PresentationFormat>
  <Paragraphs>150</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Barlow</vt:lpstr>
      <vt:lpstr>Arial</vt:lpstr>
      <vt:lpstr>Hammersmith One</vt:lpstr>
      <vt:lpstr>Freestyle Script</vt:lpstr>
      <vt:lpstr>Academic Review Meeting by Slidesgo</vt:lpstr>
      <vt:lpstr>CIS 509: Final Presentation </vt:lpstr>
      <vt:lpstr>Table of contents</vt:lpstr>
      <vt:lpstr>Business Problem: </vt:lpstr>
      <vt:lpstr>Business Context: Basic Summary Statistics </vt:lpstr>
      <vt:lpstr>Average Review Analysis</vt:lpstr>
      <vt:lpstr>Dataset Summary </vt:lpstr>
      <vt:lpstr>Analytical Methods</vt:lpstr>
      <vt:lpstr>Sentiment Analysis Comparison – Basic vs. BERTopic</vt:lpstr>
      <vt:lpstr>Visualizations and Summarize Findings </vt:lpstr>
      <vt:lpstr>Visualizations and Summarize Findings </vt:lpstr>
      <vt:lpstr>Probability Distribution</vt:lpstr>
      <vt:lpstr>Managerial Insights &amp; Conclusion - 1</vt:lpstr>
      <vt:lpstr>Managerial Insights &amp; Conclusion - 11</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Surbhee Dewan</cp:lastModifiedBy>
  <cp:revision>2</cp:revision>
  <dcterms:modified xsi:type="dcterms:W3CDTF">2025-03-04T15:27:10Z</dcterms:modified>
</cp:coreProperties>
</file>