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6" r:id="rId4"/>
    <p:sldId id="265" r:id="rId5"/>
    <p:sldId id="264" r:id="rId6"/>
    <p:sldId id="263" r:id="rId7"/>
    <p:sldId id="258" r:id="rId8"/>
    <p:sldId id="260" r:id="rId9"/>
    <p:sldId id="261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676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F3F3-8D45-4198-ADD3-D8B9164C4588}" type="datetimeFigureOut">
              <a:rPr lang="cs-CZ" smtClean="0"/>
              <a:t>08.05.2023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F1BE-7711-4EE4-A336-814F34B6F3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40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59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vytvoření testovacích dat bylo využito </a:t>
            </a:r>
          </a:p>
          <a:p>
            <a:r>
              <a:rPr lang="cs-CZ" dirty="0"/>
              <a:t>Pro vygenerování náhodných </a:t>
            </a:r>
            <a:r>
              <a:rPr lang="cs-CZ" dirty="0" err="1"/>
              <a:t>jmén</a:t>
            </a:r>
            <a:r>
              <a:rPr lang="cs-CZ" dirty="0"/>
              <a:t>, názvů a textů bylo použito </a:t>
            </a:r>
            <a:r>
              <a:rPr lang="cs-CZ" dirty="0" err="1"/>
              <a:t>ChatGPT</a:t>
            </a:r>
            <a:r>
              <a:rPr lang="cs-CZ" dirty="0"/>
              <a:t>.</a:t>
            </a:r>
          </a:p>
          <a:p>
            <a:r>
              <a:rPr lang="cs-CZ" dirty="0"/>
              <a:t>data jsou propojena a vložena do databáze skriptem v Pythonu.</a:t>
            </a:r>
          </a:p>
          <a:p>
            <a:endParaRPr lang="cs-CZ" dirty="0"/>
          </a:p>
          <a:p>
            <a:r>
              <a:rPr lang="cs-CZ" dirty="0"/>
              <a:t>Zde bych chtěl zmínit špatnou podporu knihoven v programovacích jazycích. </a:t>
            </a:r>
          </a:p>
          <a:p>
            <a:r>
              <a:rPr lang="cs-CZ" dirty="0"/>
              <a:t>Knihovna pro Python umí jen základní věci – zařídí připojení a pro jednodušší příkazy lze využít datové struktury jazyka.</a:t>
            </a:r>
          </a:p>
          <a:p>
            <a:r>
              <a:rPr lang="cs-CZ" dirty="0"/>
              <a:t>Ovšem jako můžete vidět na ukázce kódu vpravo, složitější dotazy je potřeba vložit do </a:t>
            </a:r>
            <a:r>
              <a:rPr lang="cs-CZ" dirty="0" err="1"/>
              <a:t>stringu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Díval jsem se i na knihovny pro další jazyky, například </a:t>
            </a:r>
            <a:r>
              <a:rPr lang="cs-CZ" dirty="0" err="1"/>
              <a:t>javascript</a:t>
            </a:r>
            <a:r>
              <a:rPr lang="cs-CZ" dirty="0"/>
              <a:t> a také mi nepřišly velmi kvalitní.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078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528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Jaké funkce a vlastnosti databáze má?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Umí ukládat strukturovaná data v podobě dokumentů. Data lze propojovat do grafů. Umí efektivně pracovat s časovými a prostorovými daty.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Lze pevně definovat strukturu dat, ale také zvládne data bez pevného schématu.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Plně podporuje distribuované ACID transakce. Je vertikálně i horizontálně škálovatelná. Umožňuje full textové vyhledávání, streamování dat nebo jejich změn klientovi.  Místo </a:t>
            </a:r>
            <a:r>
              <a:rPr lang="cs-CZ" dirty="0" err="1"/>
              <a:t>JOINů</a:t>
            </a:r>
            <a:r>
              <a:rPr lang="cs-CZ" dirty="0"/>
              <a:t> se v ní pracuje s relacemi, což by mělo být </a:t>
            </a:r>
            <a:r>
              <a:rPr lang="cs-CZ" dirty="0" err="1"/>
              <a:t>snažší</a:t>
            </a:r>
            <a:r>
              <a:rPr lang="cs-CZ" dirty="0"/>
              <a:t> a efektivnější.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Databáze může ukládat data v paměti nebo na disku. Může běžet zabudovaná v aplikace nebo u klienta v prohlížeči. Tak je možné nasadit ji </a:t>
            </a:r>
            <a:r>
              <a:rPr lang="cs-CZ" dirty="0" err="1"/>
              <a:t>distribuovaně</a:t>
            </a:r>
            <a:r>
              <a:rPr lang="cs-CZ" dirty="0"/>
              <a:t> v cloudu.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896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Vlastně to zní jako že umí úplně všechno, co bychom od databáze mohli chtít.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Jestli je tomu opravdu tak vyhodnotíme na závěr prezentace.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64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Pojdmě</a:t>
            </a:r>
            <a:r>
              <a:rPr lang="cs-CZ" dirty="0"/>
              <a:t> si v rychlosti představit historii projektu.</a:t>
            </a:r>
          </a:p>
          <a:p>
            <a:r>
              <a:rPr lang="cs-CZ" dirty="0"/>
              <a:t>Návrh a vývoj začal již někdy roce 2015. </a:t>
            </a:r>
          </a:p>
          <a:p>
            <a:r>
              <a:rPr lang="cs-CZ" dirty="0"/>
              <a:t>Systém byl zveřejněn jako open source až v roce 2021.</a:t>
            </a:r>
          </a:p>
          <a:p>
            <a:endParaRPr lang="cs-CZ" dirty="0"/>
          </a:p>
          <a:p>
            <a:r>
              <a:rPr lang="cs-CZ" dirty="0"/>
              <a:t>Systém je momentálně v beta verzi. </a:t>
            </a:r>
          </a:p>
          <a:p>
            <a:r>
              <a:rPr lang="cs-CZ" dirty="0"/>
              <a:t>První plný </a:t>
            </a:r>
            <a:r>
              <a:rPr lang="cs-CZ" dirty="0" err="1"/>
              <a:t>release</a:t>
            </a:r>
            <a:r>
              <a:rPr lang="cs-CZ" dirty="0"/>
              <a:t> se očekává v druhém kvartálu tohoto roku.</a:t>
            </a:r>
          </a:p>
          <a:p>
            <a:r>
              <a:rPr lang="cs-CZ" dirty="0"/>
              <a:t>V dalších měsících by mělo následovat spuštění cloudové služby.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77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Nyní si popíšeme </a:t>
            </a:r>
            <a:r>
              <a:rPr lang="cs-CZ" dirty="0" err="1"/>
              <a:t>jmenou</a:t>
            </a:r>
            <a:r>
              <a:rPr lang="cs-CZ" dirty="0"/>
              <a:t> konvenci systému.</a:t>
            </a:r>
          </a:p>
          <a:p>
            <a:endParaRPr lang="cs-CZ" dirty="0"/>
          </a:p>
          <a:p>
            <a:r>
              <a:rPr lang="cs-CZ" dirty="0"/>
              <a:t>Na vrchu se nachází </a:t>
            </a:r>
            <a:r>
              <a:rPr lang="cs-CZ" dirty="0" err="1"/>
              <a:t>Namespace</a:t>
            </a:r>
            <a:r>
              <a:rPr lang="cs-CZ" dirty="0"/>
              <a:t> neboli jmenný prostor. Ten v sobě může obsahovat několik databází.  </a:t>
            </a:r>
            <a:r>
              <a:rPr lang="cs-CZ" dirty="0" err="1"/>
              <a:t>Namespacy</a:t>
            </a:r>
            <a:r>
              <a:rPr lang="cs-CZ" dirty="0"/>
              <a:t> jsou kompletně izolované. Lze je využít třeba na oddělení databází pro více zákazníků v cloudu.</a:t>
            </a:r>
          </a:p>
          <a:p>
            <a:endParaRPr lang="cs-CZ" dirty="0"/>
          </a:p>
          <a:p>
            <a:r>
              <a:rPr lang="cs-CZ" dirty="0"/>
              <a:t>Databáze se jako v relačních systémech dělí na tabulky. Tabulky se ovšem chováním více blíží kolekcím dokumentových databází.</a:t>
            </a:r>
          </a:p>
          <a:p>
            <a:r>
              <a:rPr lang="cs-CZ" dirty="0"/>
              <a:t>Tabulky obsahují </a:t>
            </a:r>
            <a:r>
              <a:rPr lang="cs-CZ" dirty="0" err="1"/>
              <a:t>records</a:t>
            </a:r>
            <a:r>
              <a:rPr lang="cs-CZ" dirty="0"/>
              <a:t> neboli záznamy a ty se skládají z </a:t>
            </a:r>
            <a:r>
              <a:rPr lang="cs-CZ" dirty="0" err="1"/>
              <a:t>fields</a:t>
            </a:r>
            <a:r>
              <a:rPr lang="cs-CZ" dirty="0"/>
              <a:t> neboli polí.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118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Databázový systém je vyvinut v jazyce </a:t>
            </a:r>
            <a:r>
              <a:rPr lang="cs-CZ" dirty="0" err="1"/>
              <a:t>Rust</a:t>
            </a:r>
            <a:r>
              <a:rPr lang="cs-CZ" dirty="0"/>
              <a:t>.</a:t>
            </a:r>
          </a:p>
          <a:p>
            <a:r>
              <a:rPr lang="cs-CZ" dirty="0"/>
              <a:t>Skládá se ze dvou vrstev, které lze nezávisle škálovat. </a:t>
            </a:r>
          </a:p>
          <a:p>
            <a:r>
              <a:rPr lang="cs-CZ" dirty="0"/>
              <a:t>Obě vrstvy si zjednodušeně popíšeme.</a:t>
            </a:r>
          </a:p>
          <a:p>
            <a:endParaRPr lang="cs-CZ" dirty="0"/>
          </a:p>
          <a:p>
            <a:r>
              <a:rPr lang="cs-CZ" dirty="0"/>
              <a:t>První je vrstva dotazovací. Ta má za úkol dotaz zanalyzovat, rozdělit na jednotlivé vykonávané části a připravit transakci. Následně určí jaká data budou vyžádána ze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layer</a:t>
            </a:r>
            <a:r>
              <a:rPr lang="cs-CZ" dirty="0"/>
              <a:t> a každý dokument projde procesorem, který vyřeší práva.</a:t>
            </a:r>
          </a:p>
          <a:p>
            <a:endParaRPr lang="cs-CZ" dirty="0"/>
          </a:p>
          <a:p>
            <a:r>
              <a:rPr lang="cs-CZ" dirty="0"/>
              <a:t>Druhá vrstva řeší ukládání dat. Podporováno je několik </a:t>
            </a:r>
            <a:r>
              <a:rPr lang="cs-CZ" dirty="0" err="1"/>
              <a:t>enginů</a:t>
            </a:r>
            <a:r>
              <a:rPr lang="cs-CZ" dirty="0"/>
              <a:t>, například </a:t>
            </a:r>
            <a:r>
              <a:rPr lang="cs-CZ" dirty="0" err="1"/>
              <a:t>RocksDB</a:t>
            </a:r>
            <a:r>
              <a:rPr lang="cs-CZ" dirty="0"/>
              <a:t> nebo </a:t>
            </a:r>
            <a:r>
              <a:rPr lang="cs-CZ" dirty="0" err="1"/>
              <a:t>IndexedDB</a:t>
            </a:r>
            <a:r>
              <a:rPr lang="cs-CZ" dirty="0"/>
              <a:t>, což je úložiště dat v prohlížečích.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968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62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45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63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4F9490-4F74-F6B0-E3F2-2EDB364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cs-CZ" sz="3600" dirty="0">
                <a:solidFill>
                  <a:srgbClr val="EBEBEB"/>
                </a:solidFill>
              </a:rPr>
            </a:br>
            <a:r>
              <a:rPr lang="cs-CZ" sz="3600" dirty="0">
                <a:solidFill>
                  <a:srgbClr val="EBEBEB"/>
                </a:solidFill>
              </a:rPr>
              <a:t>Představení 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BFE1D4-EC4A-C8C6-7376-A5C420EC6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20847"/>
            <a:ext cx="8825658" cy="582020"/>
          </a:xfrm>
        </p:spPr>
        <p:txBody>
          <a:bodyPr>
            <a:normAutofit/>
          </a:bodyPr>
          <a:lstStyle/>
          <a:p>
            <a:r>
              <a:rPr lang="cs-CZ" sz="1600" dirty="0"/>
              <a:t>50045887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ek 4" descr="Obsah obrázku logo">
            <a:extLst>
              <a:ext uri="{FF2B5EF4-FFF2-40B4-BE49-F238E27FC236}">
                <a16:creationId xmlns:a16="http://schemas.microsoft.com/office/drawing/2014/main" id="{00D919B9-48CA-8BD2-5690-DD569972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74490"/>
            <a:ext cx="8825659" cy="1897516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57B71-E363-B644-23EC-7D311F53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Testovací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604B73-CD4B-9726-8F8E-E6129E67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ChatGPT</a:t>
            </a:r>
            <a:r>
              <a:rPr lang="cs-CZ" dirty="0"/>
              <a:t> </a:t>
            </a:r>
          </a:p>
          <a:p>
            <a:r>
              <a:rPr lang="cs-CZ" dirty="0"/>
              <a:t>Python</a:t>
            </a:r>
          </a:p>
          <a:p>
            <a:endParaRPr lang="cs-CZ" dirty="0"/>
          </a:p>
          <a:p>
            <a:r>
              <a:rPr lang="cs-CZ" dirty="0"/>
              <a:t>1000 uživatelů</a:t>
            </a:r>
          </a:p>
          <a:p>
            <a:r>
              <a:rPr lang="cs-CZ" dirty="0"/>
              <a:t>50 restaurací ve 20 městech</a:t>
            </a:r>
          </a:p>
          <a:p>
            <a:r>
              <a:rPr lang="cs-CZ" dirty="0"/>
              <a:t>50 druhů jídel </a:t>
            </a:r>
          </a:p>
          <a:p>
            <a:r>
              <a:rPr lang="cs-CZ" dirty="0"/>
              <a:t>10000 hodnocení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D7C3B4-561A-1412-02F5-4141DEF9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03500"/>
            <a:ext cx="340360" cy="3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1BE687-278B-FAE9-3F3C-199CB2E0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64740"/>
            <a:ext cx="340360" cy="3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2AA5E339-0C0E-6EA8-FDB4-0C8C1A67F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54" b="90741" l="8934" r="93919">
                        <a14:foregroundMark x1="8108" y1="14931" x2="44670" y2="51968"/>
                        <a14:foregroundMark x1="44670" y1="51968" x2="32357" y2="69560"/>
                        <a14:foregroundMark x1="32357" y1="69560" x2="44444" y2="81366"/>
                        <a14:foregroundMark x1="44444" y1="81366" x2="73123" y2="78356"/>
                        <a14:foregroundMark x1="73123" y1="78356" x2="82808" y2="67824"/>
                        <a14:foregroundMark x1="82808" y1="67824" x2="80330" y2="26968"/>
                        <a14:foregroundMark x1="80330" y1="26968" x2="13363" y2="16204"/>
                        <a14:foregroundMark x1="13363" y1="16204" x2="9084" y2="77894"/>
                        <a14:foregroundMark x1="9084" y1="77894" x2="24775" y2="79514"/>
                        <a14:foregroundMark x1="24775" y1="79514" x2="17568" y2="64583"/>
                        <a14:foregroundMark x1="17568" y1="64583" x2="28829" y2="75231"/>
                        <a14:foregroundMark x1="90015" y1="73495" x2="90015" y2="73495"/>
                        <a14:foregroundMark x1="90691" y1="69213" x2="63063" y2="79630"/>
                        <a14:foregroundMark x1="63063" y1="79630" x2="44895" y2="59722"/>
                        <a14:foregroundMark x1="44895" y1="59722" x2="58634" y2="39815"/>
                        <a14:foregroundMark x1="58634" y1="39815" x2="45871" y2="30440"/>
                        <a14:foregroundMark x1="45871" y1="30440" x2="25000" y2="39352"/>
                        <a14:foregroundMark x1="25000" y1="39352" x2="19520" y2="55556"/>
                        <a14:foregroundMark x1="88138" y1="18171" x2="92868" y2="42940"/>
                        <a14:foregroundMark x1="92868" y1="42940" x2="91742" y2="78009"/>
                        <a14:foregroundMark x1="91742" y1="78009" x2="77628" y2="82060"/>
                        <a14:foregroundMark x1="77628" y1="82060" x2="38063" y2="78588"/>
                        <a14:foregroundMark x1="38063" y1="78588" x2="21772" y2="83565"/>
                        <a14:foregroundMark x1="21772" y1="83565" x2="10511" y2="77662"/>
                        <a14:foregroundMark x1="10511" y1="77662" x2="8634" y2="40741"/>
                        <a14:foregroundMark x1="8634" y1="40741" x2="9835" y2="22454"/>
                        <a14:foregroundMark x1="9835" y1="22454" x2="43769" y2="17477"/>
                        <a14:foregroundMark x1="43769" y1="17477" x2="76502" y2="20139"/>
                        <a14:foregroundMark x1="76502" y1="20139" x2="52703" y2="29167"/>
                        <a14:foregroundMark x1="52703" y1="29167" x2="34685" y2="51852"/>
                        <a14:foregroundMark x1="34685" y1="51852" x2="25375" y2="40278"/>
                        <a14:foregroundMark x1="25375" y1="40278" x2="19670" y2="25694"/>
                        <a14:foregroundMark x1="19670" y1="25694" x2="32132" y2="27662"/>
                        <a14:foregroundMark x1="32132" y1="27662" x2="62613" y2="48727"/>
                        <a14:foregroundMark x1="62613" y1="48727" x2="81456" y2="37847"/>
                        <a14:foregroundMark x1="81456" y1="37847" x2="87087" y2="17361"/>
                        <a14:foregroundMark x1="87087" y1="17361" x2="92492" y2="32176"/>
                        <a14:foregroundMark x1="92492" y1="32176" x2="91892" y2="50694"/>
                        <a14:foregroundMark x1="91892" y1="50694" x2="83333" y2="68056"/>
                        <a14:foregroundMark x1="83333" y1="68056" x2="29505" y2="70023"/>
                        <a14:foregroundMark x1="29505" y1="70023" x2="24099" y2="53125"/>
                        <a14:foregroundMark x1="24099" y1="53125" x2="23423" y2="35185"/>
                        <a14:foregroundMark x1="23423" y1="35185" x2="33934" y2="30324"/>
                        <a14:foregroundMark x1="33934" y1="30324" x2="60285" y2="39236"/>
                        <a14:foregroundMark x1="60285" y1="39236" x2="50676" y2="63426"/>
                        <a14:foregroundMark x1="50676" y1="63426" x2="66291" y2="65509"/>
                        <a14:foregroundMark x1="66291" y1="65509" x2="75150" y2="51736"/>
                        <a14:foregroundMark x1="75150" y1="51736" x2="76426" y2="33912"/>
                        <a14:foregroundMark x1="76426" y1="33912" x2="56081" y2="19792"/>
                        <a14:foregroundMark x1="56081" y1="19792" x2="25676" y2="32986"/>
                        <a14:foregroundMark x1="25676" y1="32986" x2="18468" y2="51042"/>
                        <a14:foregroundMark x1="18468" y1="51042" x2="20946" y2="77662"/>
                        <a14:foregroundMark x1="20946" y1="77662" x2="39640" y2="87616"/>
                        <a14:foregroundMark x1="39640" y1="87616" x2="54655" y2="82060"/>
                        <a14:foregroundMark x1="54655" y1="82060" x2="54655" y2="81829"/>
                        <a14:foregroundMark x1="84910" y1="79861" x2="93919" y2="88657"/>
                        <a14:foregroundMark x1="93919" y1="88657" x2="92793" y2="89005"/>
                        <a14:foregroundMark x1="89640" y1="79861" x2="90691" y2="89352"/>
                        <a14:foregroundMark x1="93468" y1="80093" x2="87763" y2="90741"/>
                        <a14:foregroundMark x1="83258" y1="84722" x2="93468" y2="87731"/>
                        <a14:foregroundMark x1="93468" y1="87731" x2="90841" y2="89005"/>
                        <a14:foregroundMark x1="88664" y1="89699" x2="93919" y2="89931"/>
                        <a14:foregroundMark x1="92793" y1="81019" x2="93694" y2="83218"/>
                        <a14:foregroundMark x1="93318" y1="78356" x2="93468" y2="86111"/>
                        <a14:backgroundMark x1="5330" y1="10069" x2="2553" y2="84259"/>
                        <a14:backgroundMark x1="2553" y1="84259" x2="9159" y2="95486"/>
                        <a14:backgroundMark x1="9159" y1="95486" x2="23874" y2="97222"/>
                        <a14:backgroundMark x1="23874" y1="97222" x2="41817" y2="96875"/>
                        <a14:backgroundMark x1="41817" y1="96875" x2="59910" y2="97222"/>
                        <a14:backgroundMark x1="59910" y1="97222" x2="89865" y2="95023"/>
                        <a14:backgroundMark x1="94541" y1="78300" x2="97147" y2="68981"/>
                        <a14:backgroundMark x1="89865" y1="95023" x2="90740" y2="91893"/>
                        <a14:backgroundMark x1="97147" y1="68981" x2="96997" y2="2431"/>
                        <a14:backgroundMark x1="96997" y1="2431" x2="4580" y2="4977"/>
                        <a14:backgroundMark x1="4580" y1="4977" x2="450" y2="8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2773" y="2142066"/>
            <a:ext cx="6689551" cy="43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6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CC5A844-41F3-3FFC-D764-5F3CD00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schématu</a:t>
            </a: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4EDA9A50-0467-2B90-02B4-80931A76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9" t="10227" r="3685" b="9039"/>
          <a:stretch/>
        </p:blipFill>
        <p:spPr>
          <a:xfrm>
            <a:off x="453189" y="2695074"/>
            <a:ext cx="11285621" cy="3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B398-975C-C70C-108E-D4CB5D2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databáze umí?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63F2F6-3EDC-A867-92D1-9EB78A8E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81582"/>
            <a:ext cx="3141878" cy="576262"/>
          </a:xfrm>
        </p:spPr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81A3742-C28D-C32C-47C0-1421075107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057844"/>
            <a:ext cx="3148719" cy="284729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dokumenty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– grafy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časová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prostorová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schemaless/</a:t>
            </a:r>
            <a:r>
              <a:rPr lang="cs-CZ" sz="1800" dirty="0" err="1"/>
              <a:t>schemafull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0AB52-347C-63FB-AF64-7A805BE45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481580"/>
            <a:ext cx="3147009" cy="576262"/>
          </a:xfrm>
        </p:spPr>
        <p:txBody>
          <a:bodyPr/>
          <a:lstStyle/>
          <a:p>
            <a:r>
              <a:rPr lang="cs-CZ" dirty="0"/>
              <a:t>Vlastnosti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7B3EA42B-9A97-47EA-B0CF-06A8228CDF4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05784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škálovatelnost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fulltext </a:t>
            </a:r>
            <a:r>
              <a:rPr lang="cs-CZ" sz="1800" dirty="0" err="1"/>
              <a:t>search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realtime</a:t>
            </a:r>
            <a:r>
              <a:rPr lang="cs-CZ" sz="1800" dirty="0"/>
              <a:t> live </a:t>
            </a:r>
            <a:r>
              <a:rPr lang="cs-CZ" sz="1800" dirty="0" err="1"/>
              <a:t>queries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místo </a:t>
            </a:r>
            <a:r>
              <a:rPr lang="cs-CZ" sz="1800" dirty="0" err="1"/>
              <a:t>JOINů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JS funkce v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0D89D900-1CA6-5963-3956-641D4EB78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481581"/>
            <a:ext cx="3145730" cy="576262"/>
          </a:xfrm>
        </p:spPr>
        <p:txBody>
          <a:bodyPr/>
          <a:lstStyle/>
          <a:p>
            <a:r>
              <a:rPr lang="cs-CZ" dirty="0"/>
              <a:t>Nasazení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FDDB54F8-1C61-2923-1688-E3A5CD7B259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057842"/>
            <a:ext cx="314553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paměti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na disku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embedded v aplikaci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prohlížeči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distribuovaná v cloudu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rozsáhlý systém práv</a:t>
            </a:r>
          </a:p>
        </p:txBody>
      </p:sp>
    </p:spTree>
    <p:extLst>
      <p:ext uri="{BB962C8B-B14F-4D97-AF65-F5344CB8AC3E}">
        <p14:creationId xmlns:p14="http://schemas.microsoft.com/office/powerpoint/2010/main" val="4068777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B398-975C-C70C-108E-D4CB5D2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databáze umí?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63F2F6-3EDC-A867-92D1-9EB78A8E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81582"/>
            <a:ext cx="3141878" cy="576262"/>
          </a:xfrm>
        </p:spPr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81A3742-C28D-C32C-47C0-1421075107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057844"/>
            <a:ext cx="3148719" cy="284729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dokumenty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– grafy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časová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prostorová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schemaless/</a:t>
            </a:r>
            <a:r>
              <a:rPr lang="cs-CZ" sz="1800" dirty="0" err="1"/>
              <a:t>schemafull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0AB52-347C-63FB-AF64-7A805BE45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481580"/>
            <a:ext cx="3147009" cy="576262"/>
          </a:xfrm>
        </p:spPr>
        <p:txBody>
          <a:bodyPr/>
          <a:lstStyle/>
          <a:p>
            <a:r>
              <a:rPr lang="cs-CZ" dirty="0"/>
              <a:t>Vlastnosti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7B3EA42B-9A97-47EA-B0CF-06A8228CDF4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05784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škálovatelnost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fulltext </a:t>
            </a:r>
            <a:r>
              <a:rPr lang="cs-CZ" sz="1800" dirty="0" err="1"/>
              <a:t>search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realtime</a:t>
            </a:r>
            <a:r>
              <a:rPr lang="cs-CZ" sz="1800" dirty="0"/>
              <a:t> live </a:t>
            </a:r>
            <a:r>
              <a:rPr lang="cs-CZ" sz="1800" dirty="0" err="1"/>
              <a:t>queries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místo </a:t>
            </a:r>
            <a:r>
              <a:rPr lang="cs-CZ" sz="1800" dirty="0" err="1"/>
              <a:t>JOINů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JS funkce v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0D89D900-1CA6-5963-3956-641D4EB78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481581"/>
            <a:ext cx="3145730" cy="576262"/>
          </a:xfrm>
        </p:spPr>
        <p:txBody>
          <a:bodyPr/>
          <a:lstStyle/>
          <a:p>
            <a:r>
              <a:rPr lang="cs-CZ" dirty="0"/>
              <a:t>Nasazení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FDDB54F8-1C61-2923-1688-E3A5CD7B259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057842"/>
            <a:ext cx="314553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paměti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na disku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embedded v aplikaci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prohlížeči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distribuovaná v cloudu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rozsáhlý systém práv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68F3812B-CBB4-1B5B-BDE0-121AA4DA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8" y="2329743"/>
            <a:ext cx="5695927" cy="87993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A40227DF-FB9D-C97C-B41E-D904C45E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83" y="2400056"/>
            <a:ext cx="5463467" cy="83313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C63246D-8D3F-B2B7-0938-F37FC184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99" y="3646071"/>
            <a:ext cx="4794279" cy="70872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DCDD26CF-C2A8-BE0B-358E-B191B33BA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930" y="5177401"/>
            <a:ext cx="4201912" cy="833137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74873BE2-2510-7B25-7163-18A3E792D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863" y="3818944"/>
            <a:ext cx="6038347" cy="802503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0520D953-691F-7A2B-09AC-1414BB74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842" y="4832253"/>
            <a:ext cx="5793334" cy="16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2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29CA7-E99B-03E4-0F5A-299ED911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historie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4ECE6EEA-5A2E-4A40-E85F-E0DC0EE1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 2015</a:t>
            </a:r>
          </a:p>
          <a:p>
            <a:r>
              <a:rPr lang="cs-CZ" dirty="0"/>
              <a:t>open source od 2021 - beta</a:t>
            </a:r>
          </a:p>
          <a:p>
            <a:endParaRPr lang="cs-CZ" dirty="0"/>
          </a:p>
          <a:p>
            <a:r>
              <a:rPr lang="cs-CZ" dirty="0"/>
              <a:t>Q2 2023 - </a:t>
            </a:r>
            <a:r>
              <a:rPr lang="cs-CZ" dirty="0" err="1"/>
              <a:t>SurrealDB</a:t>
            </a:r>
            <a:r>
              <a:rPr lang="cs-CZ" dirty="0"/>
              <a:t> 1.0.0</a:t>
            </a:r>
          </a:p>
          <a:p>
            <a:endParaRPr lang="cs-CZ" dirty="0"/>
          </a:p>
          <a:p>
            <a:r>
              <a:rPr lang="cs-CZ" dirty="0"/>
              <a:t>Q3 2023 – public cloud</a:t>
            </a:r>
            <a:endParaRPr lang="cs-CZ" b="1" i="0" dirty="0">
              <a:solidFill>
                <a:srgbClr val="FFFFFF"/>
              </a:solidFill>
              <a:effectLst/>
              <a:latin typeface="Poppins" panose="00000500000000000000" pitchFamily="2" charset="-18"/>
            </a:endParaRPr>
          </a:p>
          <a:p>
            <a:r>
              <a:rPr lang="cs-CZ" dirty="0"/>
              <a:t>Q4 2023 – </a:t>
            </a:r>
            <a:r>
              <a:rPr lang="cs-CZ" dirty="0" err="1"/>
              <a:t>private</a:t>
            </a:r>
            <a:r>
              <a:rPr lang="cs-CZ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4034995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31891C65-5143-85DC-70D3-FC14FF8F795F}"/>
              </a:ext>
            </a:extLst>
          </p:cNvPr>
          <p:cNvSpPr/>
          <p:nvPr/>
        </p:nvSpPr>
        <p:spPr>
          <a:xfrm>
            <a:off x="2154196" y="2294300"/>
            <a:ext cx="7883608" cy="4338735"/>
          </a:xfrm>
          <a:prstGeom prst="roundRect">
            <a:avLst/>
          </a:prstGeom>
          <a:solidFill>
            <a:srgbClr val="61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CF9038-97BE-42CA-9BFA-2441A24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Jmenná konvence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456FC2-3494-65AC-F15C-33BFB42E4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06" y="2522733"/>
            <a:ext cx="7502988" cy="4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66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1012BA-D035-CD74-C1C2-E9BE4AFC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Technické okénko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0A1D2D-586A-F399-1605-0BCE96D4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Rust</a:t>
            </a:r>
            <a:endParaRPr lang="cs-CZ" dirty="0"/>
          </a:p>
          <a:p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lvl="1"/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parser</a:t>
            </a:r>
            <a:endParaRPr lang="cs-CZ" dirty="0"/>
          </a:p>
          <a:p>
            <a:pPr lvl="1"/>
            <a:r>
              <a:rPr lang="cs-CZ" dirty="0" err="1"/>
              <a:t>executor</a:t>
            </a:r>
            <a:endParaRPr lang="cs-CZ" dirty="0"/>
          </a:p>
          <a:p>
            <a:pPr lvl="1"/>
            <a:r>
              <a:rPr lang="cs-CZ" dirty="0" err="1"/>
              <a:t>iterator</a:t>
            </a:r>
            <a:endParaRPr lang="cs-CZ" dirty="0"/>
          </a:p>
          <a:p>
            <a:pPr lvl="1"/>
            <a:r>
              <a:rPr lang="cs-CZ" dirty="0" err="1"/>
              <a:t>document</a:t>
            </a:r>
            <a:r>
              <a:rPr lang="cs-CZ" dirty="0"/>
              <a:t> </a:t>
            </a:r>
            <a:r>
              <a:rPr lang="cs-CZ" dirty="0" err="1"/>
              <a:t>processor</a:t>
            </a:r>
            <a:endParaRPr lang="cs-CZ" dirty="0"/>
          </a:p>
          <a:p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lvl="1"/>
            <a:r>
              <a:rPr lang="cs-CZ" dirty="0" err="1"/>
              <a:t>key-value</a:t>
            </a:r>
            <a:r>
              <a:rPr lang="cs-CZ" dirty="0"/>
              <a:t> </a:t>
            </a:r>
            <a:r>
              <a:rPr lang="cs-CZ" dirty="0" err="1"/>
              <a:t>store</a:t>
            </a:r>
            <a:endParaRPr lang="cs-CZ" dirty="0"/>
          </a:p>
          <a:p>
            <a:pPr lvl="1"/>
            <a:r>
              <a:rPr lang="cs-CZ" dirty="0" err="1"/>
              <a:t>RocksDB</a:t>
            </a:r>
            <a:r>
              <a:rPr lang="cs-CZ" dirty="0"/>
              <a:t>, </a:t>
            </a:r>
            <a:r>
              <a:rPr lang="cs-CZ" dirty="0" err="1"/>
              <a:t>IndexedDB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9996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ER Diagram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1"/>
            <a:ext cx="11493308" cy="3081801"/>
          </a:xfrm>
        </p:spPr>
      </p:pic>
    </p:spTree>
    <p:extLst>
      <p:ext uri="{BB962C8B-B14F-4D97-AF65-F5344CB8AC3E}">
        <p14:creationId xmlns:p14="http://schemas.microsoft.com/office/powerpoint/2010/main" val="3540870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v DB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2"/>
            <a:ext cx="5967478" cy="1600112"/>
          </a:xfr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292BADA1-99D8-FDD1-F227-1E5FB350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6824" y="2384479"/>
            <a:ext cx="5164387" cy="40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5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v DB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2"/>
            <a:ext cx="5967478" cy="1600112"/>
          </a:xfr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292BADA1-99D8-FDD1-F227-1E5FB350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40760" y="2086750"/>
            <a:ext cx="5143274" cy="49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4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635</Words>
  <Application>Microsoft Office PowerPoint</Application>
  <PresentationFormat>Širokoúhlá obrazovka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Poppins</vt:lpstr>
      <vt:lpstr>Wingdings 3</vt:lpstr>
      <vt:lpstr>Ion Boardroom</vt:lpstr>
      <vt:lpstr> Představení databáze</vt:lpstr>
      <vt:lpstr>Co databáze umí?</vt:lpstr>
      <vt:lpstr>Co databáze umí?</vt:lpstr>
      <vt:lpstr>Trocha historie</vt:lpstr>
      <vt:lpstr>Jmenná konvence</vt:lpstr>
      <vt:lpstr>Technické okénko</vt:lpstr>
      <vt:lpstr>ER Diagram</vt:lpstr>
      <vt:lpstr>Schéma v DB</vt:lpstr>
      <vt:lpstr>Schéma v DB</vt:lpstr>
      <vt:lpstr>Testovací data</vt:lpstr>
      <vt:lpstr>Definice schématu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Představení databáze</dc:title>
  <dc:creator>Milan Abrahám</dc:creator>
  <cp:lastModifiedBy>Milan Abrahám</cp:lastModifiedBy>
  <cp:revision>9</cp:revision>
  <dcterms:created xsi:type="dcterms:W3CDTF">2023-05-08T10:53:13Z</dcterms:created>
  <dcterms:modified xsi:type="dcterms:W3CDTF">2023-05-08T19:56:38Z</dcterms:modified>
</cp:coreProperties>
</file>